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94" r:id="rId2"/>
    <p:sldMasterId id="2147483939" r:id="rId3"/>
    <p:sldMasterId id="2147483951" r:id="rId4"/>
    <p:sldMasterId id="2147483963" r:id="rId5"/>
    <p:sldMasterId id="2147483975" r:id="rId6"/>
    <p:sldMasterId id="2147483987" r:id="rId7"/>
    <p:sldMasterId id="2147484087" r:id="rId8"/>
    <p:sldMasterId id="2147484099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9" r:id="rId17"/>
    <p:sldId id="263" r:id="rId18"/>
    <p:sldId id="264" r:id="rId19"/>
    <p:sldId id="265" r:id="rId20"/>
    <p:sldId id="266" r:id="rId21"/>
    <p:sldId id="267" r:id="rId22"/>
    <p:sldId id="321" r:id="rId23"/>
    <p:sldId id="290" r:id="rId24"/>
    <p:sldId id="291" r:id="rId25"/>
    <p:sldId id="323" r:id="rId26"/>
    <p:sldId id="292" r:id="rId27"/>
    <p:sldId id="272" r:id="rId28"/>
    <p:sldId id="268" r:id="rId29"/>
    <p:sldId id="320" r:id="rId30"/>
    <p:sldId id="293" r:id="rId31"/>
    <p:sldId id="270" r:id="rId32"/>
    <p:sldId id="276" r:id="rId33"/>
    <p:sldId id="278" r:id="rId34"/>
    <p:sldId id="279" r:id="rId35"/>
    <p:sldId id="280" r:id="rId36"/>
    <p:sldId id="281" r:id="rId37"/>
    <p:sldId id="282" r:id="rId38"/>
    <p:sldId id="271" r:id="rId39"/>
    <p:sldId id="284" r:id="rId40"/>
    <p:sldId id="285" r:id="rId41"/>
    <p:sldId id="286" r:id="rId42"/>
    <p:sldId id="322" r:id="rId43"/>
    <p:sldId id="295" r:id="rId44"/>
    <p:sldId id="283" r:id="rId45"/>
    <p:sldId id="287" r:id="rId46"/>
    <p:sldId id="288" r:id="rId47"/>
    <p:sldId id="289" r:id="rId48"/>
    <p:sldId id="274" r:id="rId49"/>
    <p:sldId id="275" r:id="rId50"/>
    <p:sldId id="273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277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  <p:sldId id="313" r:id="rId70"/>
    <p:sldId id="314" r:id="rId71"/>
    <p:sldId id="315" r:id="rId72"/>
    <p:sldId id="316" r:id="rId73"/>
    <p:sldId id="317" r:id="rId74"/>
    <p:sldId id="318" r:id="rId75"/>
    <p:sldId id="319" r:id="rId7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E46C0A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7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9E74A2F-4AA6-43B0-86B9-0A53EE312A68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EA4EA-7E14-4AA4-8F18-AA1C768090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949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A042211-225F-402A-B220-9926E578EF34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A42A3-A4BC-490D-B8BE-4965AD7673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849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023C728-5208-48B9-B551-99040F79A8C0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D5066-FA07-430F-BB50-5C8EAA47BF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2751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B2F77-1881-4437-B698-2D5900C5C5B3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40E77-B610-4EE6-9753-79109AB729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2269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AAB0B-2BA4-428C-9BDE-FA23066A0AE4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F9C84-3BC6-4FA0-A035-C41261ECEB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070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A76F6-E648-4147-9A3D-FC5021E51098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66D97-2DBD-45EE-89B6-680F2BACBE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0339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6EF66-872F-411B-86BA-68C744095F08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68B6-24BD-4E9B-ADAB-F679E4AE61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0625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18BB7-B487-4303-A0FE-1BB49070AFD2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25556-6B7B-44B7-8857-EEC3980332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2772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1ABB0-5B59-4463-8143-A4C2F875A668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DB847-5ACD-4BDB-B561-5C0D28018A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8355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8CA52-7144-4514-A4F9-928A3072CC0C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762EF-EFCD-43AF-B211-117DBD8A26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5595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68CB6-A0C2-4D2C-AEE5-06EEB06CCF9C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BD439-74F4-40CE-AF86-2D60FBFFD5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046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E587CCE-3A77-4D95-9264-043034D8EE2D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1966B-BD86-4D99-B7F1-EFDC6F6AEC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0856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F0524-631D-4B1F-BAC3-6E4F4A421CA2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DEA81-AFCF-4930-BEDC-731B24EA72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5931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9F52-1AB0-4A9E-9161-65200E09048E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5FE65-72BA-4067-8E7F-F169A19C18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1530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ABA7-16A6-4534-835F-DF9C78FBC984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85051-2825-4ABF-9938-EBF110CFF4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3861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2B64-8056-4ACC-9849-73BFE21345AF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4283F-7ABC-466D-B083-526E590A1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53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AA35E-76B0-4C1C-873F-7345AFB60930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CAB11-B0E7-4FA2-B407-BF1500522E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1754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F9FB2-061E-4F1E-AAD6-33DAE96F7DBF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417D9-CEED-480A-98A3-529C0ECBD4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5456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07DF-6AA2-42E3-93A6-D8815D2214D4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7FBD2-6F28-4D4E-AA1B-0460445142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0985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B74A6-6719-4487-816E-A0F5B8ECDA0C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9C045-F789-4227-BC9E-2B8C3271F0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937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04EE-CE38-4AAC-8B4F-E75E761E5C5A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993BF-5455-4AD2-BEE2-C5A82B1796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264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FDD91-6660-4845-9464-6F7A02F83624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7C4BF-EF64-42A1-AF42-998E57E15B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556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151815A-18C0-41BF-AB8E-FD02756F2A8D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5628D-F8CA-4E45-BA87-EDFC695752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3739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0DFF7-F370-485B-A20D-1970301C1B9B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E1A09-B4F5-4507-AF9C-E30E69226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7449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1C099-D907-47AA-B992-95168088B562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19BFF-1510-42B7-8C7D-47F73A36EC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820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8C797-F150-48E0-B0B6-808B5741089B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12D70-961C-415D-9C89-B188E77D1E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4677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5320-9996-4385-A054-9182D2F8EE8A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FC19D-8C0F-47B2-8A4F-8D12A320E5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2617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05FD9-E1C9-4C15-BD28-5C82096D24A2}" type="datetimeFigureOut">
              <a:rPr lang="ru-RU"/>
              <a:pPr>
                <a:defRPr/>
              </a:pPr>
              <a:t>13.05.2024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2E75E-D6AF-4E52-BE58-FAB0306D0A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4666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D269-E13B-4F14-92DB-6A8196819377}" type="datetimeFigureOut">
              <a:rPr lang="ru-RU"/>
              <a:pPr>
                <a:defRPr/>
              </a:pPr>
              <a:t>13.05.2024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7C48E-7CEC-413B-ACB2-699387F8E5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481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6B939-78B1-4B10-B8ED-07C9C9EEF422}" type="datetimeFigureOut">
              <a:rPr lang="ru-RU"/>
              <a:pPr>
                <a:defRPr/>
              </a:pPr>
              <a:t>13.05.2024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3D6CF-107E-4768-A8E1-CA6C8002C3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1365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5ACDB-16DA-4EBD-B92B-1796764BAEFA}" type="datetimeFigureOut">
              <a:rPr lang="ru-RU"/>
              <a:pPr>
                <a:defRPr/>
              </a:pPr>
              <a:t>13.05.2024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7D21D-D72A-4598-9982-D113C4644F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0491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36FE0-CEC3-4133-8CBB-FD389811ED38}" type="datetimeFigureOut">
              <a:rPr lang="ru-RU"/>
              <a:pPr>
                <a:defRPr/>
              </a:pPr>
              <a:t>13.05.2024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071F4-0C20-4567-9485-DB61698FF4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7336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03EE-9380-4649-A936-72D81BF91CCB}" type="datetimeFigureOut">
              <a:rPr lang="ru-RU"/>
              <a:pPr>
                <a:defRPr/>
              </a:pPr>
              <a:t>13.05.2024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36D07-B9D5-4F4A-B436-5CBDB3A892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522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B81A175-EAFD-4F32-84AD-33A720A5869A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7FB4D-1500-404D-B041-9ABF6312A8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70045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7E05B-0BFE-408D-AE6B-E57233EDCA0E}" type="datetimeFigureOut">
              <a:rPr lang="ru-RU"/>
              <a:pPr>
                <a:defRPr/>
              </a:pPr>
              <a:t>13.05.2024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3E076-E120-4E24-9CFC-BD58D6B1A6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2455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851BA-AA85-468E-BC57-305E136DD6AF}" type="datetimeFigureOut">
              <a:rPr lang="ru-RU"/>
              <a:pPr>
                <a:defRPr/>
              </a:pPr>
              <a:t>13.05.2024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D047A-5740-48DE-9893-3874020654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45589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51E71-9642-4B4D-B3A9-2F6E1096546E}" type="datetimeFigureOut">
              <a:rPr lang="ru-RU"/>
              <a:pPr>
                <a:defRPr/>
              </a:pPr>
              <a:t>13.05.2024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AC2D6-8870-4BF9-8B99-2AE8CAF06F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33398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7C0E3-C2A1-4D43-A874-98A796C0969A}" type="datetimeFigureOut">
              <a:rPr lang="ru-RU"/>
              <a:pPr>
                <a:defRPr/>
              </a:pPr>
              <a:t>13.05.2024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9818A-4173-4FFC-A1E1-D495E93F6F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0430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B0A3-C353-4065-B973-34A5E828BF76}" type="datetimeFigureOut">
              <a:rPr lang="ru-RU"/>
              <a:pPr>
                <a:defRPr/>
              </a:pPr>
              <a:t>13.05.2024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E7A67-E4C3-4FCF-94FE-7C7A06762B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110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E52A-4987-4E1E-A8EF-109BF6999D76}" type="datetime1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29198-3433-4A93-89BD-8A9E2E366B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5209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E52A-4987-4E1E-A8EF-109BF6999D76}" type="datetime1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15D71-A551-4B81-9C9A-E08B1CF599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85506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E52A-4987-4E1E-A8EF-109BF6999D76}" type="datetime1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BEC5F-B83C-43C6-91F2-B3F55A3C57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95327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E52A-4987-4E1E-A8EF-109BF6999D76}" type="datetime1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9B823-4733-4B43-8D0D-63258F3D9E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4034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E52A-4987-4E1E-A8EF-109BF6999D76}" type="datetime1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D7380-9B0F-45F6-808A-7DB5ED0E83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557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E1884CC-EF6E-49FE-B23B-A9DF22884D73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B8637-E21C-49D2-BA82-DD7FB18DFF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942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E52A-4987-4E1E-A8EF-109BF6999D76}" type="datetime1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E9DDB-20A6-4AB3-AF7E-045AC0979E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60889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E52A-4987-4E1E-A8EF-109BF6999D76}" type="datetime1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F05D2-6AE8-4495-89D3-50C15B5F4E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25119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E52A-4987-4E1E-A8EF-109BF6999D76}" type="datetime1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BDB43-7206-4851-997B-D616D3D989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70971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E52A-4987-4E1E-A8EF-109BF6999D76}" type="datetime1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DCBFE-CBA5-4672-B491-97E60352CF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57754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E52A-4987-4E1E-A8EF-109BF6999D76}" type="datetime1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AD657-08AC-4181-A92E-3BD623A6AB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65047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E52A-4987-4E1E-A8EF-109BF6999D76}" type="datetime1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8B125-7C8F-409D-B177-7846DC2F5D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25997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C4E3-AB79-41D8-B833-750FAB89C1B0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A7557-F4A3-4C25-A182-E822631F74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68522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4025C-C7C1-431A-B115-7C57A4DA75C1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EBCAE-8E2E-49AC-B3B0-2B2961B4D0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16150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10E6C-8053-461B-B8F3-9F5DAE469C68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5356A-E218-4D31-B1B7-58102647CB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9382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9794D-8257-4761-842E-5082F66E9C99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33B15-1627-46D4-9821-D4E5508FF8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876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6D9D6C2-D56B-4DAF-9548-340D9D54644D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70A3C-C71E-45D7-9BC3-B8A8DC5961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79302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9AF8D-5D36-460D-A53D-0AE1366253D9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C049B-48C9-4C0C-9A43-2510793169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67152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C507B-4508-4955-8275-46D1D6AE43C1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56DCF-F6F2-4BB8-96E4-FBC6ABA4CD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48746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AF987-61DB-46AE-9BEF-5D0EDDB9D83E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43160-12AE-4C67-AA1A-32FA3B6401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01215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1DA7A-0BA4-4CC4-9436-3537BEFEF31A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9F81F-02F8-4B12-B4F2-0C66E5305F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24907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99B22-100A-45D9-A6FA-C48DF4B34DEC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AE288-E010-4EB3-A2CB-53F79E3435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9998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2935-06B0-4CDD-8D5C-D5800FAD6720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A8A8F-F54D-441B-81A0-F8C8172674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44638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EE78E-0EAB-457C-9A53-33B1F4548DFD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3D4EA-8FF7-4F78-BAB6-6F185FB766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91409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E52A-4987-4E1E-A8EF-109BF6999D76}" type="datetime1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D7F86-94A8-4C0D-AB0A-C5E86AC2FC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84337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E52A-4987-4E1E-A8EF-109BF6999D76}" type="datetime1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B7457-6D5B-4B43-BA3D-DC2CB25204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98040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E52A-4987-4E1E-A8EF-109BF6999D76}" type="datetime1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8DE34-BC20-4FFE-866C-AFC2767203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80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90A4337-1553-4F85-BECC-CD31FF819C56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67C60-AFFD-44CD-869F-F8FC20B842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01749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E52A-4987-4E1E-A8EF-109BF6999D76}" type="datetime1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4F0A1-4D1E-44A0-9404-D12B4B54C6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5433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E52A-4987-4E1E-A8EF-109BF6999D76}" type="datetime1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B059B-AAC7-42A0-B915-D72A449F3F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42003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E52A-4987-4E1E-A8EF-109BF6999D76}" type="datetime1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E2B85-7626-49EA-968A-A65D16F428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83662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E52A-4987-4E1E-A8EF-109BF6999D76}" type="datetime1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A9F3B-7C56-40F6-B6B1-1AA6958887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51351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E52A-4987-4E1E-A8EF-109BF6999D76}" type="datetime1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586C9-0AF2-4008-8B60-BD04D968E5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80816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E52A-4987-4E1E-A8EF-109BF6999D76}" type="datetime1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9BB1A-7172-4411-9C0F-7077D056A4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4688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E52A-4987-4E1E-A8EF-109BF6999D76}" type="datetime1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1A9E1-88BB-4B70-A919-52FB6586A6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62426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E52A-4987-4E1E-A8EF-109BF6999D76}" type="datetime1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AE877-9DA4-4C05-A6F0-F0C8291A12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39140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B0836A-CCB2-41BD-86C3-062875709C99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AA76D55-050D-47EA-9D64-0166115C28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89190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BB2918-09E0-48A0-AE81-7CA1D8CBE8A9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BA205E2-6E62-4E46-A357-0937A745DC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016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56EDBBF-7341-4FB0-9060-EB7C7B964339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6464A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A"/>
                </a:solidFill>
              </a:defRPr>
            </a:lvl1pPr>
          </a:lstStyle>
          <a:p>
            <a:fld id="{04A32DCE-B1BD-48CE-B738-C519BA3CAD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12679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E4E6EC-A130-4929-BFC6-7B54F16A1C10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35CBD8F-852C-44A5-B442-D348BCFDF0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65820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A40BCE3-A072-451C-BA54-2205AC6BD286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69965FA-96D3-4633-AC52-F3D27C395F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72484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BA6BA3-CA5C-41D5-964C-EAF934C2B0E2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C4C8866-6C3D-4028-85EA-25B6D08E1F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82807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9329DF-7CE4-4369-AC23-270C9F8A0143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05F0DBE-1F9A-465B-A9F5-BDEAA5E866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06241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AAFE22-D6DC-4547-9C3C-900EEA7E73AD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981D730-D302-41A7-BED7-ABDCD52858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75421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611B4E-D9E9-4DD3-8076-91176042B0AC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A60D08A-E68E-423D-9406-12010BA8BA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65757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F77779-E765-4952-A6FE-96B6228BCF8E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37C45F5-CEEF-4B14-ACBA-FF57C577FE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07423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9748EB-D7B3-4B35-9FCB-FB4F8B3BFB62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437FDC0-E418-45A9-9AA4-1B590057B1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92873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890DB35-727D-441F-A306-0B02B27700AB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CBA5781-D18A-49F2-9EE9-D8D6DAC870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4671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4A5A3-ECAC-4E13-ACC5-F32FEEEBBF0A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F7511-F846-4862-9E9E-8EFB96580F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53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44420C7-B42D-4746-BBF7-9A033ACA57E5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4FA17-BD35-4431-98E0-44EA90D9EA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94886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5076C-5C7B-45FF-A6D1-7E29D2DCF5AA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57403-BBFC-4E0A-9189-421D0BBEFE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7295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F783-AF98-4CAB-B891-56FC78685BBA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4122-9D1C-4BA1-AFAD-E7240669C0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98964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E232-0028-4D62-8986-86BD2B5BCC7C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1CD9B-BBAE-421A-B115-F5DE4C98BC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68712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7EABA-A162-4748-ABAD-6B5CF7826328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54BD3-C2A6-43C0-90BE-F5CD74F1EF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52969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D63D-25CF-4404-A728-818AE1E749DF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6F3AD-A567-48A6-83B9-0FD8B96224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8807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12BFD-5B55-454E-BAEE-4156C5A985D0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DA438-32D8-4E21-9E0D-922CC3C53E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35803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5110-E3A2-4EB5-9D24-A4765282E14E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2169B-D39B-40B2-A0DA-ECBD230980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77388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4CD5A-E172-4ED0-B607-01DF97531C66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5E431-2486-4C10-9C6F-175A518B51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07362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1ADEC-D40C-4372-8739-A8BFCFF74733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2B0E8-1C8C-4434-88E3-2D253F7769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81717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289D-550F-4EC6-8603-CB9BDA16B906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4F463-20C2-4EE2-93C5-9AEE6CBC2B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992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115F9D2D-2C6E-4093-9D5D-3399A3641271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741EDFCF-0499-4302-A99D-4DA17F609424}" type="slidenum">
              <a:rPr lang="ru-RU" altLang="ru-RU"/>
              <a:pPr/>
              <a:t>‹#›</a:t>
            </a:fld>
            <a:endParaRPr lang="ru-RU" alt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50B67A-2C43-44A9-B635-CBC5957D946E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0E39EDA-DE0D-45B4-9869-E44EC6CD0A0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EBCCD3-6321-4E42-9A4D-BF762A73C486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0DDDC72-96F7-4C2D-A3EC-889488889A1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15A01F-AFB8-4D24-B760-EE775DE29F8D}" type="datetimeFigureOut">
              <a:rPr lang="ru-RU"/>
              <a:pPr>
                <a:defRPr/>
              </a:pPr>
              <a:t>13.05.2024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6FED1DD-6BE9-4B33-AD47-D4944E1928F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36E52A-4987-4E1E-A8EF-109BF6999D76}" type="datetime1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174090-CA5B-4CB1-9A7F-B980A86E234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3D1086-3867-49A9-894B-FC33D0BD27C8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D587008-8506-48DF-8A8D-A23F9AEEE20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36E52A-4987-4E1E-A8EF-109BF6999D76}" type="datetime1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48B8002-7A14-4B05-8929-24FE59A6B7B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DBBBD6-66AA-4027-9E74-F4EBAA6B0564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3FD2990D-8D9B-4EF7-8AB0-6C5372E5ABD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FB44C3-25B0-4571-8696-B4DD0F6C1B05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AF849FD6-5C66-47B7-A565-D450F552F3C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cheba.relod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22325" y="758825"/>
            <a:ext cx="7543800" cy="3565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/>
              <a:t>Виды прямых вопросов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5500" y="4456113"/>
            <a:ext cx="754380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ru-RU" sz="3600" b="1" dirty="0">
                <a:solidFill>
                  <a:prstClr val="black"/>
                </a:solidFill>
                <a:ea typeface="+mj-ea"/>
                <a:cs typeface="+mj-cs"/>
              </a:rPr>
              <a:t>(</a:t>
            </a:r>
            <a:r>
              <a:rPr lang="en-US" sz="3600" b="1" dirty="0">
                <a:solidFill>
                  <a:prstClr val="black"/>
                </a:solidFill>
                <a:ea typeface="+mj-ea"/>
                <a:cs typeface="+mj-cs"/>
              </a:rPr>
              <a:t>Direct Questions)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2325" y="758825"/>
            <a:ext cx="7543800" cy="35655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333399"/>
                </a:solidFill>
              </a:rPr>
              <a:t>3, 4 – </a:t>
            </a:r>
            <a:r>
              <a:rPr lang="ru-RU" sz="4800" b="1" dirty="0">
                <a:solidFill>
                  <a:srgbClr val="333399"/>
                </a:solidFill>
              </a:rPr>
              <a:t>Специальные  вопросы</a:t>
            </a:r>
            <a:r>
              <a:rPr lang="en-US" sz="4800" b="1" dirty="0">
                <a:solidFill>
                  <a:srgbClr val="333399"/>
                </a:solidFill>
              </a:rPr>
              <a:t> </a:t>
            </a:r>
            <a:r>
              <a:rPr lang="ru-RU" sz="4800" b="1" dirty="0">
                <a:solidFill>
                  <a:srgbClr val="333399"/>
                </a:solidFill>
              </a:rPr>
              <a:t> </a:t>
            </a:r>
            <a:br>
              <a:rPr lang="ru-RU" sz="4800" b="1" dirty="0">
                <a:solidFill>
                  <a:srgbClr val="333399"/>
                </a:solidFill>
              </a:rPr>
            </a:br>
            <a:r>
              <a:rPr lang="ru-RU" sz="4800" dirty="0">
                <a:solidFill>
                  <a:srgbClr val="333399"/>
                </a:solidFill>
              </a:rPr>
              <a:t>(</a:t>
            </a:r>
            <a:r>
              <a:rPr lang="en-US" sz="4800" dirty="0">
                <a:solidFill>
                  <a:srgbClr val="333399"/>
                </a:solidFill>
              </a:rPr>
              <a:t>WH-Questions)</a:t>
            </a:r>
            <a:endParaRPr lang="ru-RU" sz="13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87338"/>
            <a:ext cx="8424862" cy="1449387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4000" b="1" spc="0" dirty="0">
                <a:solidFill>
                  <a:srgbClr val="333399"/>
                </a:solidFill>
                <a:ea typeface="+mn-ea"/>
                <a:cs typeface="+mn-cs"/>
              </a:rPr>
              <a:t>3. </a:t>
            </a:r>
            <a:r>
              <a:rPr lang="ru-RU" sz="4000" b="1" spc="0" dirty="0">
                <a:solidFill>
                  <a:srgbClr val="333399"/>
                </a:solidFill>
                <a:ea typeface="+mn-ea"/>
                <a:cs typeface="+mn-cs"/>
              </a:rPr>
              <a:t>Вопрос  к </a:t>
            </a:r>
            <a:r>
              <a:rPr lang="ru-RU" sz="4000" b="1" u="sng" spc="0" dirty="0">
                <a:solidFill>
                  <a:srgbClr val="333399"/>
                </a:solidFill>
                <a:ea typeface="+mn-ea"/>
                <a:cs typeface="+mn-cs"/>
              </a:rPr>
              <a:t>подлежащему</a:t>
            </a:r>
            <a:r>
              <a:rPr lang="ru-RU" sz="4000" b="1" spc="0" dirty="0">
                <a:solidFill>
                  <a:srgbClr val="333399"/>
                </a:solidFill>
                <a:ea typeface="+mn-ea"/>
                <a:cs typeface="+mn-cs"/>
              </a:rPr>
              <a:t>  </a:t>
            </a:r>
            <a:br>
              <a:rPr lang="ru-RU" sz="4000" b="1" spc="0" dirty="0">
                <a:solidFill>
                  <a:srgbClr val="333399"/>
                </a:solidFill>
                <a:ea typeface="+mn-ea"/>
                <a:cs typeface="+mn-cs"/>
              </a:rPr>
            </a:br>
            <a:r>
              <a:rPr lang="ru-RU" sz="4000" spc="0" dirty="0">
                <a:solidFill>
                  <a:srgbClr val="333399"/>
                </a:solidFill>
                <a:ea typeface="+mn-ea"/>
                <a:cs typeface="+mn-cs"/>
              </a:rPr>
              <a:t>(</a:t>
            </a:r>
            <a:r>
              <a:rPr lang="en-US" sz="4000" spc="0" dirty="0">
                <a:solidFill>
                  <a:srgbClr val="333399"/>
                </a:solidFill>
                <a:ea typeface="+mn-ea"/>
                <a:cs typeface="+mn-cs"/>
              </a:rPr>
              <a:t>Question to the </a:t>
            </a:r>
            <a:r>
              <a:rPr lang="en-US" sz="4000" u="sng" spc="0" dirty="0">
                <a:solidFill>
                  <a:srgbClr val="333399"/>
                </a:solidFill>
                <a:ea typeface="+mn-ea"/>
                <a:cs typeface="+mn-cs"/>
              </a:rPr>
              <a:t>Subject</a:t>
            </a:r>
            <a:r>
              <a:rPr lang="en-US" sz="4000" spc="0" dirty="0">
                <a:solidFill>
                  <a:srgbClr val="333399"/>
                </a:solidFill>
                <a:ea typeface="+mn-ea"/>
                <a:cs typeface="+mn-cs"/>
              </a:rPr>
              <a:t>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557338"/>
            <a:ext cx="8569325" cy="5040312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3600" b="1" i="1" dirty="0">
              <a:solidFill>
                <a:srgbClr val="333399"/>
              </a:solidFill>
              <a:ea typeface="+mj-ea"/>
              <a:cs typeface="+mj-cs"/>
            </a:endParaRPr>
          </a:p>
          <a:p>
            <a:pPr marL="91440" indent="-91440" eaLnBrk="1" fontAlgn="auto" hangingPunct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8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чаще всего начинается с 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Who</a:t>
            </a: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sz="8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(Кто?) </a:t>
            </a: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/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What</a:t>
            </a: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sz="8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( Что? Кто по профессии?);</a:t>
            </a:r>
          </a:p>
          <a:p>
            <a:pPr marL="91440" indent="-91440" eaLnBrk="1" fontAlgn="auto" hangingPunct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8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порядок слов как в повествовательном предложении;</a:t>
            </a:r>
          </a:p>
          <a:p>
            <a:pPr marL="91440" indent="-91440" eaLnBrk="1" fontAlgn="auto" hangingPunct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Who</a:t>
            </a: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/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What </a:t>
            </a: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sz="8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аналогично местоимениям </a:t>
            </a: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he</a:t>
            </a:r>
            <a:r>
              <a:rPr lang="ru-RU" sz="8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/</a:t>
            </a: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she</a:t>
            </a:r>
            <a:r>
              <a:rPr lang="ru-RU" sz="8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/</a:t>
            </a: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it</a:t>
            </a:r>
            <a:r>
              <a:rPr lang="ru-RU" sz="8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;</a:t>
            </a:r>
            <a:endParaRPr lang="en-US" sz="8000" b="1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 marL="91440" indent="-91440" eaLnBrk="1" fontAlgn="auto" hangingPunct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8000" b="1" dirty="0">
                <a:solidFill>
                  <a:prstClr val="black"/>
                </a:solidFill>
                <a:ea typeface="Calibri"/>
                <a:cs typeface="Times New Roman"/>
              </a:rPr>
              <a:t>вопрос, при котором </a:t>
            </a:r>
            <a:r>
              <a:rPr lang="ru-RU" sz="8000" b="1" u="sng" dirty="0">
                <a:solidFill>
                  <a:prstClr val="black"/>
                </a:solidFill>
                <a:ea typeface="Calibri"/>
                <a:cs typeface="Times New Roman"/>
              </a:rPr>
              <a:t>подлежащее</a:t>
            </a:r>
            <a:r>
              <a:rPr lang="ru-RU" sz="8000" b="1" dirty="0">
                <a:solidFill>
                  <a:prstClr val="black"/>
                </a:solidFill>
                <a:ea typeface="Calibri"/>
                <a:cs typeface="Times New Roman"/>
              </a:rPr>
              <a:t> будет в ответе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sz="11200" b="1" u="sng" dirty="0">
                <a:solidFill>
                  <a:srgbClr val="006600"/>
                </a:solidFill>
                <a:ea typeface="Calibri"/>
                <a:cs typeface="Times New Roman"/>
              </a:rPr>
              <a:t>Who</a:t>
            </a:r>
            <a:r>
              <a:rPr lang="en-US" sz="11200" dirty="0">
                <a:solidFill>
                  <a:srgbClr val="006600"/>
                </a:solidFill>
                <a:ea typeface="Calibri"/>
                <a:cs typeface="Times New Roman"/>
              </a:rPr>
              <a:t> </a:t>
            </a:r>
            <a:r>
              <a:rPr lang="en-US" sz="11200" u="dbl" dirty="0" err="1">
                <a:solidFill>
                  <a:srgbClr val="006600"/>
                </a:solidFill>
                <a:ea typeface="Calibri"/>
                <a:cs typeface="Times New Roman"/>
              </a:rPr>
              <a:t>goES</a:t>
            </a:r>
            <a:r>
              <a:rPr lang="en-US" sz="11200" dirty="0">
                <a:solidFill>
                  <a:srgbClr val="006600"/>
                </a:solidFill>
                <a:ea typeface="Calibri"/>
                <a:cs typeface="Times New Roman"/>
              </a:rPr>
              <a:t> to school ?                     </a:t>
            </a:r>
            <a:r>
              <a:rPr lang="ru-RU" sz="11200" dirty="0">
                <a:solidFill>
                  <a:srgbClr val="006600"/>
                </a:solidFill>
                <a:ea typeface="Calibri"/>
                <a:cs typeface="Times New Roman"/>
              </a:rPr>
              <a:t> </a:t>
            </a:r>
            <a:r>
              <a:rPr lang="en-US" sz="11200" b="1" u="sng" dirty="0">
                <a:solidFill>
                  <a:srgbClr val="006600"/>
                </a:solidFill>
                <a:ea typeface="Calibri"/>
                <a:cs typeface="Times New Roman"/>
              </a:rPr>
              <a:t>Who</a:t>
            </a:r>
            <a:r>
              <a:rPr lang="en-US" sz="11200" dirty="0">
                <a:solidFill>
                  <a:srgbClr val="006600"/>
                </a:solidFill>
                <a:ea typeface="Calibri"/>
                <a:cs typeface="Times New Roman"/>
              </a:rPr>
              <a:t> </a:t>
            </a:r>
            <a:r>
              <a:rPr lang="en-US" sz="11200" u="dbl" dirty="0">
                <a:solidFill>
                  <a:srgbClr val="006600"/>
                </a:solidFill>
                <a:ea typeface="Calibri"/>
                <a:cs typeface="Times New Roman"/>
              </a:rPr>
              <a:t>can swim</a:t>
            </a:r>
            <a:r>
              <a:rPr lang="en-US" sz="11200" dirty="0">
                <a:solidFill>
                  <a:srgbClr val="006600"/>
                </a:solidFill>
                <a:ea typeface="Calibri"/>
                <a:cs typeface="Times New Roman"/>
              </a:rPr>
              <a:t> well?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n-US" sz="11200" dirty="0">
              <a:solidFill>
                <a:srgbClr val="006600"/>
              </a:solidFill>
              <a:ea typeface="Calibri"/>
              <a:cs typeface="Times New Roman"/>
            </a:endParaRP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6F6F74"/>
              </a:buClr>
              <a:buFont typeface="Calibri" panose="020F0502020204030204" pitchFamily="34" charset="0"/>
              <a:buNone/>
              <a:defRPr/>
            </a:pPr>
            <a:r>
              <a:rPr lang="en-US" sz="11200" b="1" u="sng" dirty="0">
                <a:solidFill>
                  <a:srgbClr val="006600"/>
                </a:solidFill>
                <a:ea typeface="Calibri"/>
                <a:cs typeface="Times New Roman"/>
              </a:rPr>
              <a:t>What</a:t>
            </a:r>
            <a:r>
              <a:rPr lang="en-US" sz="11200" dirty="0">
                <a:solidFill>
                  <a:srgbClr val="006600"/>
                </a:solidFill>
                <a:ea typeface="Calibri"/>
                <a:cs typeface="Times New Roman"/>
              </a:rPr>
              <a:t> </a:t>
            </a:r>
            <a:r>
              <a:rPr lang="en-US" sz="11200" u="dbl" dirty="0">
                <a:solidFill>
                  <a:srgbClr val="006600"/>
                </a:solidFill>
                <a:ea typeface="Calibri"/>
                <a:cs typeface="Times New Roman"/>
              </a:rPr>
              <a:t>eats</a:t>
            </a:r>
            <a:r>
              <a:rPr lang="en-US" sz="11200" dirty="0">
                <a:solidFill>
                  <a:srgbClr val="006600"/>
                </a:solidFill>
                <a:ea typeface="Calibri"/>
                <a:cs typeface="Times New Roman"/>
              </a:rPr>
              <a:t> mice?</a:t>
            </a:r>
            <a:endParaRPr lang="ru-RU" sz="11200" dirty="0">
              <a:solidFill>
                <a:srgbClr val="006600"/>
              </a:solidFill>
              <a:ea typeface="Calibri"/>
              <a:cs typeface="Times New Roman"/>
            </a:endParaRP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sz="11200" b="1" u="sng" dirty="0">
                <a:solidFill>
                  <a:srgbClr val="006600"/>
                </a:solidFill>
                <a:ea typeface="Calibri"/>
                <a:cs typeface="Times New Roman"/>
              </a:rPr>
              <a:t>Which teacher</a:t>
            </a:r>
            <a:r>
              <a:rPr lang="en-US" sz="11200" dirty="0">
                <a:solidFill>
                  <a:srgbClr val="006600"/>
                </a:solidFill>
                <a:ea typeface="Calibri"/>
                <a:cs typeface="Times New Roman"/>
              </a:rPr>
              <a:t> </a:t>
            </a:r>
            <a:r>
              <a:rPr lang="en-US" sz="11200" u="dbl" dirty="0">
                <a:solidFill>
                  <a:srgbClr val="006600"/>
                </a:solidFill>
                <a:ea typeface="Calibri"/>
                <a:cs typeface="Times New Roman"/>
              </a:rPr>
              <a:t>gives</a:t>
            </a:r>
            <a:r>
              <a:rPr lang="en-US" sz="11200" dirty="0">
                <a:solidFill>
                  <a:srgbClr val="006600"/>
                </a:solidFill>
                <a:ea typeface="Calibri"/>
                <a:cs typeface="Times New Roman"/>
              </a:rPr>
              <a:t> you the most homework?</a:t>
            </a:r>
            <a:endParaRPr lang="ru-RU" sz="11200" dirty="0">
              <a:solidFill>
                <a:srgbClr val="006600"/>
              </a:solidFill>
              <a:ea typeface="Calibri"/>
              <a:cs typeface="Times New Roman"/>
            </a:endParaRP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6F6F74"/>
              </a:buClr>
              <a:buFont typeface="Calibri" panose="020F0502020204030204" pitchFamily="34" charset="0"/>
              <a:buNone/>
              <a:defRPr/>
            </a:pPr>
            <a:r>
              <a:rPr lang="en-US" sz="11200" b="1" u="sng" dirty="0">
                <a:solidFill>
                  <a:srgbClr val="006600"/>
                </a:solidFill>
                <a:ea typeface="Calibri"/>
                <a:cs typeface="Times New Roman"/>
              </a:rPr>
              <a:t>How many people</a:t>
            </a:r>
            <a:r>
              <a:rPr lang="en-US" sz="11200" dirty="0">
                <a:solidFill>
                  <a:srgbClr val="006600"/>
                </a:solidFill>
                <a:ea typeface="Calibri"/>
                <a:cs typeface="Times New Roman"/>
              </a:rPr>
              <a:t> </a:t>
            </a:r>
            <a:r>
              <a:rPr lang="en-US" sz="11200" u="dbl" dirty="0">
                <a:solidFill>
                  <a:srgbClr val="006600"/>
                </a:solidFill>
                <a:ea typeface="Calibri"/>
                <a:cs typeface="Times New Roman"/>
              </a:rPr>
              <a:t>live</a:t>
            </a:r>
            <a:r>
              <a:rPr lang="en-US" sz="11200" dirty="0">
                <a:solidFill>
                  <a:srgbClr val="006600"/>
                </a:solidFill>
                <a:ea typeface="Calibri"/>
                <a:cs typeface="Times New Roman"/>
              </a:rPr>
              <a:t> there?</a:t>
            </a:r>
            <a:endParaRPr lang="ru-RU" sz="11200" dirty="0">
              <a:solidFill>
                <a:srgbClr val="006600"/>
              </a:solidFill>
              <a:ea typeface="Calibri"/>
              <a:cs typeface="Times New Roman"/>
            </a:endParaRPr>
          </a:p>
          <a:p>
            <a:pPr marL="0" indent="0" algn="ctr" eaLnBrk="1" fontAlgn="auto" hangingPunct="1">
              <a:lnSpc>
                <a:spcPct val="115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12800" dirty="0">
                <a:solidFill>
                  <a:srgbClr val="006600"/>
                </a:solidFill>
                <a:ea typeface="Calibri"/>
                <a:cs typeface="Times New Roman"/>
              </a:rPr>
              <a:t>    </a:t>
            </a:r>
            <a:r>
              <a:rPr lang="en-US" sz="7400" dirty="0">
                <a:solidFill>
                  <a:srgbClr val="006600"/>
                </a:solidFill>
                <a:ea typeface="Calibri"/>
                <a:cs typeface="Times New Roman"/>
              </a:rPr>
              <a:t>     </a:t>
            </a:r>
            <a:endParaRPr lang="ru-RU" sz="74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5000" dirty="0">
                <a:solidFill>
                  <a:srgbClr val="006600"/>
                </a:solidFill>
                <a:ea typeface="Calibri"/>
                <a:cs typeface="Times New Roman"/>
              </a:rPr>
              <a:t>                         </a:t>
            </a:r>
            <a:endParaRPr lang="ru-RU" sz="50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313" y="287338"/>
            <a:ext cx="7897812" cy="14493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sz="4000" b="1" dirty="0">
                <a:solidFill>
                  <a:srgbClr val="333399"/>
                </a:solidFill>
              </a:rPr>
              <a:t>4. </a:t>
            </a:r>
            <a:r>
              <a:rPr lang="ru-RU" altLang="ru-RU" sz="4000" b="1" dirty="0">
                <a:solidFill>
                  <a:srgbClr val="333399"/>
                </a:solidFill>
              </a:rPr>
              <a:t>Специальные  </a:t>
            </a:r>
            <a:r>
              <a:rPr lang="ru-RU" altLang="ru-RU" sz="4000" b="1" dirty="0" err="1">
                <a:solidFill>
                  <a:srgbClr val="333399"/>
                </a:solidFill>
              </a:rPr>
              <a:t>вопросЫ</a:t>
            </a:r>
            <a:r>
              <a:rPr lang="en-US" altLang="ru-RU" sz="4000" b="1" i="1" dirty="0">
                <a:solidFill>
                  <a:srgbClr val="333399"/>
                </a:solidFill>
              </a:rPr>
              <a:t/>
            </a:r>
            <a:br>
              <a:rPr lang="en-US" altLang="ru-RU" sz="4000" b="1" i="1" dirty="0">
                <a:solidFill>
                  <a:srgbClr val="333399"/>
                </a:solidFill>
              </a:rPr>
            </a:br>
            <a:r>
              <a:rPr lang="ru-RU" altLang="ru-RU" sz="4000" dirty="0">
                <a:solidFill>
                  <a:srgbClr val="333399"/>
                </a:solidFill>
              </a:rPr>
              <a:t> (</a:t>
            </a:r>
            <a:r>
              <a:rPr lang="en-US" altLang="ru-RU" sz="4000" dirty="0">
                <a:solidFill>
                  <a:srgbClr val="333399"/>
                </a:solidFill>
              </a:rPr>
              <a:t>Special </a:t>
            </a:r>
            <a:r>
              <a:rPr lang="en-US" altLang="ru-RU" sz="4000" dirty="0" err="1">
                <a:solidFill>
                  <a:srgbClr val="333399"/>
                </a:solidFill>
              </a:rPr>
              <a:t>QuestionS</a:t>
            </a:r>
            <a:r>
              <a:rPr lang="en-US" altLang="ru-RU" sz="4000" dirty="0">
                <a:solidFill>
                  <a:srgbClr val="333399"/>
                </a:solidFill>
              </a:rPr>
              <a:t>)</a:t>
            </a:r>
            <a:endParaRPr lang="ru-RU" altLang="ru-R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24815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ru-RU" altLang="ru-RU" sz="2800" b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начинаются со специальных вопросительных слов + начало </a:t>
            </a:r>
            <a:r>
              <a:rPr lang="ru-RU" altLang="ru-RU" sz="2800" b="1" smtClean="0">
                <a:solidFill>
                  <a:srgbClr val="333399"/>
                </a:solidFill>
                <a:ea typeface="Calibri" pitchFamily="34" charset="0"/>
                <a:cs typeface="Times New Roman" pitchFamily="18" charset="0"/>
              </a:rPr>
              <a:t>Общего вопроса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2955925"/>
          <a:ext cx="8496300" cy="3213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4158"/>
                <a:gridCol w="4032142"/>
              </a:tblGrid>
              <a:tr h="321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How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can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you swim?</a:t>
                      </a:r>
                      <a:endParaRPr kumimoji="0" lang="ru-RU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Where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can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you swim </a:t>
                      </a:r>
                      <a:endParaRPr kumimoji="0" lang="ru-RU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well? </a:t>
                      </a:r>
                      <a:r>
                        <a:rPr kumimoji="0" lang="ru-RU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ru-RU" sz="3200" dirty="0"/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Where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do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you go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to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? </a:t>
                      </a:r>
                      <a:endParaRPr kumimoji="0" lang="ru-RU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Why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do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you go</a:t>
                      </a:r>
                      <a:endParaRPr kumimoji="0" lang="ru-RU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to school?   …</a:t>
                      </a:r>
                      <a:endParaRPr kumimoji="0" lang="ru-RU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3200" dirty="0"/>
                    </a:p>
                  </a:txBody>
                  <a:tcPr marL="91433" marR="91433" marT="45721" marB="45721"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6583362"/>
          </a:xfrm>
        </p:spPr>
        <p:txBody>
          <a:bodyPr/>
          <a:lstStyle/>
          <a:p>
            <a:pPr eaLnBrk="1" fontAlgn="auto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ru-RU" sz="16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6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6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6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6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8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8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8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8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8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8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8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8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8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8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8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8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36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6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endParaRPr lang="ru-RU" altLang="ru-RU">
              <a:solidFill>
                <a:schemeClr val="tx1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950" y="115888"/>
          <a:ext cx="9013825" cy="6661150"/>
        </p:xfrm>
        <a:graphic>
          <a:graphicData uri="http://schemas.openxmlformats.org/drawingml/2006/table">
            <a:tbl>
              <a:tblPr/>
              <a:tblGrid>
                <a:gridCol w="2303463"/>
                <a:gridCol w="1439862"/>
                <a:gridCol w="288925"/>
                <a:gridCol w="431800"/>
                <a:gridCol w="1308100"/>
                <a:gridCol w="1152525"/>
                <a:gridCol w="1152525"/>
                <a:gridCol w="936625"/>
              </a:tblGrid>
              <a:tr h="36039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91431" marR="91431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91431" marR="91431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91431" marR="91431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91431" marR="91431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91431" marR="91431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</a:tr>
              <a:tr h="228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9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General Question (</a:t>
                      </a:r>
                      <a:r>
                        <a:rPr kumimoji="0" lang="ru-RU" altLang="ru-RU" sz="9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Общий вопрос )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31" marR="91431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91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Специальное   вопросительное    слово/-а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31" marR="91431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глагол …  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Auxiliary Verb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31" marR="91431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подле-</a:t>
                      </a:r>
                      <a:r>
                        <a:rPr kumimoji="0" lang="ru-RU" altLang="ru-RU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жащее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(исполни-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тель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действия)</a:t>
                      </a:r>
                    </a:p>
                  </a:txBody>
                  <a:tcPr marL="91431" marR="91431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…остальная часть сказуемого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 или другие части речи)</a:t>
                      </a:r>
                    </a:p>
                  </a:txBody>
                  <a:tcPr marL="91431" marR="91431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…  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 смыслу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без ответа на этот вопрос)</a:t>
                      </a:r>
                    </a:p>
                  </a:txBody>
                  <a:tcPr marL="91431" marR="91431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535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вспомогательный глагол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(простые времена)</a:t>
                      </a:r>
                    </a:p>
                  </a:txBody>
                  <a:tcPr marL="91431" marR="91431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ИЛИ</a:t>
                      </a:r>
                    </a:p>
                  </a:txBody>
                  <a:tcPr marL="91431" marR="91431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самостоятельный глагол</a:t>
                      </a:r>
                    </a:p>
                  </a:txBody>
                  <a:tcPr marL="91431" marR="91431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93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Who</a:t>
                      </a: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?/ </a:t>
                      </a: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Whom</a:t>
                      </a: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?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Whose</a:t>
                      </a: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+ сущ.?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What</a:t>
                      </a: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?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What </a:t>
                      </a: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 сущ.?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What colour</a:t>
                      </a: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?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What kind of </a:t>
                      </a: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 сущ.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?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What time</a:t>
                      </a: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?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At what time?</a:t>
                      </a:r>
                      <a:r>
                        <a:rPr kumimoji="0" lang="en-US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Which</a:t>
                      </a: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of</a:t>
                      </a: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+ сущ.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?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When </a:t>
                      </a: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?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Where </a:t>
                      </a: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?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Where … from ?</a:t>
                      </a:r>
                      <a:r>
                        <a:rPr kumimoji="0" lang="en-US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Where … to ?</a:t>
                      </a:r>
                      <a:r>
                        <a:rPr kumimoji="0" lang="en-US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Why</a:t>
                      </a: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?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How</a:t>
                      </a: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?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How</a:t>
                      </a: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+ прил. ?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How old</a:t>
                      </a: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?</a:t>
                      </a: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How much</a:t>
                      </a: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?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How much</a:t>
                      </a: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+ сущ.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How many</a:t>
                      </a: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</a:t>
                      </a: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91431" marR="91431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do/does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did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31" marR="91431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can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must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may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am/is/are…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could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should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would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was/were…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shall/will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ое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слово составного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Глагольного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сказуемого</a:t>
                      </a:r>
                    </a:p>
                  </a:txBody>
                  <a:tcPr marL="91431" marR="91431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5077" name="Picture 3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213" y="792163"/>
            <a:ext cx="469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513" y="1476375"/>
            <a:ext cx="461962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7163" y="1574800"/>
            <a:ext cx="86518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888" y="0"/>
            <a:ext cx="4848225" cy="685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300"/>
          </a:xfrm>
        </p:spPr>
        <p:txBody>
          <a:bodyPr/>
          <a:lstStyle/>
          <a:p>
            <a:r>
              <a:rPr lang="en-US" altLang="ru-RU" sz="4000" smtClean="0"/>
              <a:t>Read and translate the questions:</a:t>
            </a:r>
            <a:endParaRPr lang="ru-RU" altLang="ru-RU" sz="4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en-US" b="1" dirty="0">
                <a:solidFill>
                  <a:srgbClr val="C00000"/>
                </a:solidFill>
              </a:rPr>
              <a:t>What </a:t>
            </a:r>
            <a:r>
              <a:rPr lang="en-US" dirty="0"/>
              <a:t>do </a:t>
            </a:r>
            <a:r>
              <a:rPr lang="en-US" u="sng" dirty="0"/>
              <a:t>you</a:t>
            </a:r>
            <a:r>
              <a:rPr lang="en-US" dirty="0"/>
              <a:t> </a:t>
            </a:r>
            <a:r>
              <a:rPr lang="en-US" b="1" dirty="0">
                <a:solidFill>
                  <a:srgbClr val="6600FF"/>
                </a:solidFill>
              </a:rPr>
              <a:t>like</a:t>
            </a:r>
            <a:r>
              <a:rPr lang="en-US" dirty="0"/>
              <a:t>? – </a:t>
            </a:r>
            <a:r>
              <a:rPr lang="en-US" u="sng" dirty="0"/>
              <a:t>I</a:t>
            </a:r>
            <a:r>
              <a:rPr lang="en-US" dirty="0"/>
              <a:t> </a:t>
            </a:r>
            <a:r>
              <a:rPr lang="en-US" b="1" dirty="0">
                <a:solidFill>
                  <a:srgbClr val="6600FF"/>
                </a:solidFill>
              </a:rPr>
              <a:t>like</a:t>
            </a:r>
            <a:r>
              <a:rPr lang="en-US" dirty="0"/>
              <a:t> lollipops.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C00000"/>
                </a:solidFill>
              </a:rPr>
              <a:t>2)  What </a:t>
            </a:r>
            <a:r>
              <a:rPr lang="en-US" dirty="0"/>
              <a:t>is </a:t>
            </a:r>
            <a:r>
              <a:rPr lang="en-US" u="sng" dirty="0"/>
              <a:t>your father</a:t>
            </a:r>
            <a:r>
              <a:rPr lang="en-US" dirty="0"/>
              <a:t>? – </a:t>
            </a:r>
            <a:r>
              <a:rPr lang="en-US" u="sng" dirty="0"/>
              <a:t>He</a:t>
            </a:r>
            <a:r>
              <a:rPr lang="en-US" dirty="0"/>
              <a:t> is a lawyer.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C00000"/>
                </a:solidFill>
              </a:rPr>
              <a:t>3)  What</a:t>
            </a:r>
            <a:r>
              <a:rPr lang="en-US" b="1" dirty="0">
                <a:solidFill>
                  <a:srgbClr val="6600FF"/>
                </a:solidFill>
              </a:rPr>
              <a:t> is </a:t>
            </a:r>
            <a:r>
              <a:rPr lang="en-US" u="sng" dirty="0"/>
              <a:t>the weather</a:t>
            </a:r>
            <a:r>
              <a:rPr lang="en-US" dirty="0"/>
              <a:t> </a:t>
            </a:r>
            <a:r>
              <a:rPr lang="en-US" b="1" dirty="0">
                <a:solidFill>
                  <a:srgbClr val="6600FF"/>
                </a:solidFill>
              </a:rPr>
              <a:t>like</a:t>
            </a:r>
            <a:r>
              <a:rPr lang="en-US" dirty="0"/>
              <a:t>? – It’s awful.</a:t>
            </a:r>
            <a:endParaRPr lang="ru-RU" dirty="0"/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3860800"/>
            <a:ext cx="11017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3832225"/>
            <a:ext cx="1514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5637213"/>
            <a:ext cx="1238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5637213"/>
            <a:ext cx="12398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2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5649913"/>
            <a:ext cx="825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3" name="Picture 8" descr="C:\Users\Алиса\Desktop\общая зрительная наглядность (кроме словаря)\СИНТАКСИС (для PP)\6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2400" y="2119313"/>
            <a:ext cx="14922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4 </a:t>
            </a:r>
            <a:r>
              <a:rPr lang="ru-RU" dirty="0"/>
              <a:t>способа как спросить «Какой…?»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>
                <a:solidFill>
                  <a:srgbClr val="CC00FF"/>
                </a:solidFill>
              </a:rPr>
              <a:t>What + c</a:t>
            </a:r>
            <a:r>
              <a:rPr lang="ru-RU" dirty="0" err="1">
                <a:solidFill>
                  <a:srgbClr val="CC00FF"/>
                </a:solidFill>
              </a:rPr>
              <a:t>ущ-ое</a:t>
            </a:r>
            <a:r>
              <a:rPr lang="ru-RU" dirty="0">
                <a:solidFill>
                  <a:srgbClr val="CC00FF"/>
                </a:solidFill>
              </a:rPr>
              <a:t> …?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>
                <a:solidFill>
                  <a:srgbClr val="CC00FF"/>
                </a:solidFill>
              </a:rPr>
              <a:t>What </a:t>
            </a:r>
            <a:r>
              <a:rPr lang="ru-RU" dirty="0">
                <a:solidFill>
                  <a:srgbClr val="CC00FF"/>
                </a:solidFill>
              </a:rPr>
              <a:t>+ форма </a:t>
            </a:r>
            <a:r>
              <a:rPr lang="en-US" b="1" dirty="0">
                <a:solidFill>
                  <a:srgbClr val="CC00FF"/>
                </a:solidFill>
              </a:rPr>
              <a:t>t</a:t>
            </a:r>
            <a:r>
              <a:rPr lang="en-US" b="1" dirty="0">
                <a:solidFill>
                  <a:srgbClr val="CC0099"/>
                </a:solidFill>
              </a:rPr>
              <a:t>o</a:t>
            </a:r>
            <a:r>
              <a:rPr lang="en-US" b="1" dirty="0">
                <a:solidFill>
                  <a:srgbClr val="CC00FF"/>
                </a:solidFill>
              </a:rPr>
              <a:t> be </a:t>
            </a:r>
            <a:r>
              <a:rPr lang="en-US" dirty="0">
                <a:solidFill>
                  <a:srgbClr val="CC00FF"/>
                </a:solidFill>
              </a:rPr>
              <a:t>+ ___________ + like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>
                <a:solidFill>
                  <a:srgbClr val="CC00FF"/>
                </a:solidFill>
              </a:rPr>
              <a:t>What kind of + </a:t>
            </a:r>
            <a:r>
              <a:rPr lang="ru-RU" dirty="0" err="1">
                <a:solidFill>
                  <a:srgbClr val="CC00FF"/>
                </a:solidFill>
              </a:rPr>
              <a:t>сущ-ое</a:t>
            </a:r>
            <a:r>
              <a:rPr lang="ru-RU" dirty="0">
                <a:solidFill>
                  <a:srgbClr val="CC00FF"/>
                </a:solidFill>
              </a:rPr>
              <a:t> … 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Какого рода/свойства?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CC00FF"/>
                </a:solidFill>
              </a:rPr>
              <a:t>4. </a:t>
            </a:r>
            <a:r>
              <a:rPr lang="en-US" dirty="0">
                <a:solidFill>
                  <a:srgbClr val="CC00FF"/>
                </a:solidFill>
              </a:rPr>
              <a:t>Which + </a:t>
            </a:r>
            <a:r>
              <a:rPr lang="ru-RU" dirty="0" err="1">
                <a:solidFill>
                  <a:srgbClr val="CC00FF"/>
                </a:solidFill>
              </a:rPr>
              <a:t>сущ-ое</a:t>
            </a:r>
            <a:r>
              <a:rPr lang="ru-RU" dirty="0">
                <a:solidFill>
                  <a:srgbClr val="CC00FF"/>
                </a:solidFill>
              </a:rPr>
              <a:t> … 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prstClr val="black"/>
                </a:solidFill>
              </a:rPr>
              <a:t>    Который (из нескольких)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 smtClean="0"/>
              <a:t>Personality</a:t>
            </a:r>
            <a:endParaRPr lang="ru-RU" altLang="ru-RU" b="1" smtClean="0"/>
          </a:p>
        </p:txBody>
      </p:sp>
      <p:pic>
        <p:nvPicPr>
          <p:cNvPr id="49155" name="Рисунок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484313"/>
            <a:ext cx="4106863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3403600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 smtClean="0"/>
              <a:t>Personality</a:t>
            </a:r>
            <a:endParaRPr lang="ru-RU" altLang="ru-RU" b="1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508500"/>
            <a:ext cx="4038600" cy="1944688"/>
          </a:xfrm>
        </p:spPr>
        <p:txBody>
          <a:bodyPr/>
          <a:lstStyle/>
          <a:p>
            <a:pPr>
              <a:defRPr/>
            </a:pPr>
            <a:r>
              <a:rPr lang="en-US" b="1" dirty="0"/>
              <a:t>Appearance</a:t>
            </a:r>
          </a:p>
          <a:p>
            <a:pPr>
              <a:defRPr/>
            </a:pPr>
            <a:endParaRPr lang="en-US" b="1" dirty="0"/>
          </a:p>
          <a:p>
            <a:pPr marL="0" indent="0">
              <a:buFont typeface="Arial" charset="0"/>
              <a:buNone/>
              <a:defRPr/>
            </a:pPr>
            <a:r>
              <a:rPr lang="en-US" b="1" i="1" dirty="0">
                <a:solidFill>
                  <a:srgbClr val="0070C0"/>
                </a:solidFill>
              </a:rPr>
              <a:t>to look like – </a:t>
            </a:r>
            <a:r>
              <a:rPr lang="ru-RU" b="1" i="1" dirty="0">
                <a:solidFill>
                  <a:srgbClr val="0070C0"/>
                </a:solidFill>
              </a:rPr>
              <a:t>быть каким-то внешне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4508500"/>
            <a:ext cx="4038600" cy="1944688"/>
          </a:xfrm>
        </p:spPr>
        <p:txBody>
          <a:bodyPr/>
          <a:lstStyle/>
          <a:p>
            <a:pPr>
              <a:defRPr/>
            </a:pPr>
            <a:r>
              <a:rPr lang="en-US" b="1" dirty="0"/>
              <a:t>Character</a:t>
            </a:r>
          </a:p>
          <a:p>
            <a:pPr>
              <a:defRPr/>
            </a:pPr>
            <a:endParaRPr lang="en-US" b="1" dirty="0"/>
          </a:p>
          <a:p>
            <a:pPr marL="0" indent="0">
              <a:buFont typeface="Arial" charset="0"/>
              <a:buNone/>
              <a:defRPr/>
            </a:pPr>
            <a:r>
              <a:rPr lang="en-US" b="1" i="1" u="sng" dirty="0">
                <a:solidFill>
                  <a:srgbClr val="0070C0"/>
                </a:solidFill>
              </a:rPr>
              <a:t>to </a:t>
            </a:r>
            <a:r>
              <a:rPr lang="en-US" b="1" i="1" u="sng" dirty="0">
                <a:solidFill>
                  <a:srgbClr val="CC0099"/>
                </a:solidFill>
              </a:rPr>
              <a:t>be like</a:t>
            </a:r>
            <a:r>
              <a:rPr lang="ru-RU" b="1" i="1" u="sng" dirty="0">
                <a:solidFill>
                  <a:srgbClr val="CC0099"/>
                </a:solidFill>
              </a:rPr>
              <a:t> </a:t>
            </a:r>
            <a:r>
              <a:rPr lang="ru-RU" b="1" i="1" dirty="0">
                <a:solidFill>
                  <a:srgbClr val="0070C0"/>
                </a:solidFill>
              </a:rPr>
              <a:t>– быть каким-то по характеру</a:t>
            </a:r>
          </a:p>
        </p:txBody>
      </p:sp>
      <p:pic>
        <p:nvPicPr>
          <p:cNvPr id="50181" name="Рисунок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484313"/>
            <a:ext cx="4106863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3403600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Let’s train!</a:t>
            </a:r>
            <a:br>
              <a:rPr lang="en-US" dirty="0"/>
            </a:br>
            <a:r>
              <a:rPr lang="en-US" dirty="0"/>
              <a:t> Translate and answer the questions: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813" y="1844675"/>
            <a:ext cx="6119812" cy="47434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food do you like?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animals don’t you like?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are your parents?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is your sister/brother?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are you like?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What does your friend look like?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is your friend like?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Which subject is your </a:t>
            </a:r>
            <a:r>
              <a:rPr lang="en-US" dirty="0" err="1"/>
              <a:t>favourite</a:t>
            </a:r>
            <a:r>
              <a:rPr lang="en-US" dirty="0"/>
              <a:t>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kind of games do you like?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333375"/>
            <a:ext cx="8921750" cy="57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088" y="6297613"/>
            <a:ext cx="7273925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Идея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“Question Palm”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 сайта </a:t>
            </a:r>
            <a:r>
              <a:rPr lang="en-US" dirty="0">
                <a:hlinkClick r:id="rId3"/>
              </a:rPr>
              <a:t>http://ucheba.relod.ru/</a:t>
            </a:r>
            <a:r>
              <a:rPr lang="ru-RU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223963"/>
          </a:xfrm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333399"/>
                </a:solidFill>
                <a:ea typeface="+mn-ea"/>
                <a:cs typeface="+mn-cs"/>
              </a:rPr>
              <a:t>5. </a:t>
            </a:r>
            <a:r>
              <a:rPr lang="ru-RU" sz="4000" b="1" dirty="0">
                <a:solidFill>
                  <a:srgbClr val="333399"/>
                </a:solidFill>
                <a:ea typeface="+mn-ea"/>
                <a:cs typeface="+mn-cs"/>
              </a:rPr>
              <a:t>Разделительный/Хвостатый  вопрос</a:t>
            </a:r>
            <a:br>
              <a:rPr lang="ru-RU" sz="4000" b="1" dirty="0">
                <a:solidFill>
                  <a:srgbClr val="333399"/>
                </a:solidFill>
                <a:ea typeface="+mn-ea"/>
                <a:cs typeface="+mn-cs"/>
              </a:rPr>
            </a:br>
            <a:r>
              <a:rPr lang="en-US" sz="4000" dirty="0">
                <a:solidFill>
                  <a:srgbClr val="333399"/>
                </a:solidFill>
                <a:ea typeface="+mn-ea"/>
                <a:cs typeface="+mn-cs"/>
              </a:rPr>
              <a:t>(Disjunctive Question / Tag-Question)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773238"/>
            <a:ext cx="8642350" cy="4352925"/>
          </a:xfrm>
        </p:spPr>
        <p:txBody>
          <a:bodyPr rtlCol="0">
            <a:normAutofit fontScale="92500"/>
          </a:bodyPr>
          <a:lstStyle/>
          <a:p>
            <a:pPr marL="91440" indent="-91440" eaLnBrk="1" fontAlgn="auto" hangingPunct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 Повествовательное предложение, не так ли/не правда ли?»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sz="1800" dirty="0">
                <a:solidFill>
                  <a:srgbClr val="006600"/>
                </a:solidFill>
                <a:ea typeface="Calibri"/>
                <a:cs typeface="Times New Roman"/>
              </a:rPr>
              <a:t>                          </a:t>
            </a:r>
            <a:endParaRPr lang="en-US" sz="1800" dirty="0">
              <a:solidFill>
                <a:srgbClr val="006600"/>
              </a:solidFill>
              <a:ea typeface="Calibri"/>
              <a:cs typeface="Times New Roman"/>
            </a:endParaRP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1800" dirty="0">
              <a:solidFill>
                <a:srgbClr val="006600"/>
              </a:solidFill>
              <a:ea typeface="Calibri"/>
              <a:cs typeface="Times New Roman"/>
            </a:endParaRP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dirty="0">
              <a:solidFill>
                <a:srgbClr val="006600"/>
              </a:solidFill>
              <a:ea typeface="Calibri"/>
              <a:cs typeface="Times New Roman"/>
            </a:endParaRP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>
                <a:solidFill>
                  <a:srgbClr val="006600"/>
                </a:solidFill>
                <a:ea typeface="Calibri"/>
                <a:cs typeface="Times New Roman"/>
              </a:rPr>
              <a:t>You go to school, </a:t>
            </a:r>
            <a:r>
              <a:rPr lang="en-US" sz="3200" b="1" dirty="0">
                <a:solidFill>
                  <a:srgbClr val="E46C0A"/>
                </a:solidFill>
                <a:ea typeface="Calibri"/>
                <a:cs typeface="Times New Roman"/>
              </a:rPr>
              <a:t>do</a:t>
            </a:r>
            <a:r>
              <a:rPr lang="en-US" sz="3200" dirty="0">
                <a:solidFill>
                  <a:srgbClr val="006600"/>
                </a:solidFill>
                <a:ea typeface="Calibri"/>
                <a:cs typeface="Times New Roman"/>
              </a:rPr>
              <a:t>n’t </a:t>
            </a:r>
            <a:r>
              <a:rPr lang="en-US" sz="3200" u="sng" dirty="0">
                <a:solidFill>
                  <a:srgbClr val="006600"/>
                </a:solidFill>
                <a:ea typeface="Calibri"/>
                <a:cs typeface="Times New Roman"/>
              </a:rPr>
              <a:t>you</a:t>
            </a:r>
            <a:r>
              <a:rPr lang="en-US" sz="3200" dirty="0">
                <a:solidFill>
                  <a:srgbClr val="006600"/>
                </a:solidFill>
                <a:ea typeface="Calibri"/>
                <a:cs typeface="Times New Roman"/>
              </a:rPr>
              <a:t>?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solidFill>
                <a:srgbClr val="006600"/>
              </a:solidFill>
              <a:ea typeface="Calibri"/>
              <a:cs typeface="Times New Roman"/>
            </a:endParaRPr>
          </a:p>
          <a:p>
            <a:pPr marL="0" indent="0" algn="ctr" eaLnBrk="1" fontAlgn="auto" hangingPunct="1">
              <a:lnSpc>
                <a:spcPct val="115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3500" dirty="0">
                <a:solidFill>
                  <a:srgbClr val="006600"/>
                </a:solidFill>
                <a:ea typeface="Calibri"/>
                <a:cs typeface="Times New Roman"/>
              </a:rPr>
              <a:t>                                      Mary can’t swim, </a:t>
            </a:r>
            <a:r>
              <a:rPr lang="en-US" sz="3500" u="dbl" dirty="0">
                <a:solidFill>
                  <a:srgbClr val="E46C0A"/>
                </a:solidFill>
                <a:ea typeface="Calibri"/>
                <a:cs typeface="Times New Roman"/>
              </a:rPr>
              <a:t>can</a:t>
            </a:r>
            <a:r>
              <a:rPr lang="en-US" sz="3500" dirty="0">
                <a:solidFill>
                  <a:srgbClr val="006600"/>
                </a:solidFill>
                <a:ea typeface="Calibri"/>
                <a:cs typeface="Times New Roman"/>
              </a:rPr>
              <a:t> </a:t>
            </a:r>
            <a:r>
              <a:rPr lang="en-US" sz="3500" u="sng" dirty="0">
                <a:solidFill>
                  <a:srgbClr val="006600"/>
                </a:solidFill>
                <a:ea typeface="Calibri"/>
                <a:cs typeface="Times New Roman"/>
              </a:rPr>
              <a:t>she</a:t>
            </a:r>
            <a:r>
              <a:rPr lang="en-US" sz="3500" dirty="0">
                <a:solidFill>
                  <a:srgbClr val="006600"/>
                </a:solidFill>
                <a:ea typeface="Calibri"/>
                <a:cs typeface="Times New Roman"/>
              </a:rPr>
              <a:t>?</a:t>
            </a:r>
            <a:endParaRPr lang="ru-RU" sz="35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 marL="91440" indent="-914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2870200"/>
          <a:ext cx="8135938" cy="8572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135938"/>
              </a:tblGrid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   …, 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Auxiliary Verb </a:t>
                      </a:r>
                      <a:r>
                        <a:rPr kumimoji="0" lang="ru-RU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not</a:t>
                      </a: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+ </a:t>
                      </a:r>
                      <a:r>
                        <a:rPr kumimoji="0" lang="ru-RU" sz="2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личное местоимение</a:t>
                      </a: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?</a:t>
                      </a:r>
                    </a:p>
                    <a:p>
                      <a:endParaRPr lang="ru-RU" sz="1800" dirty="0"/>
                    </a:p>
                  </a:txBody>
                  <a:tcPr marL="91430" marR="91430" marT="45740" marB="45740"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0725" y="260350"/>
            <a:ext cx="26225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88" y="2690813"/>
            <a:ext cx="3486150" cy="39068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263" y="2690813"/>
            <a:ext cx="3690937" cy="39068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014413"/>
            <a:ext cx="828675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ru-RU" smtClean="0"/>
              <a:t>Exercises</a:t>
            </a:r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/>
              <a:t>Classwork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313"/>
            <a:ext cx="7772400" cy="2116137"/>
          </a:xfrm>
        </p:spPr>
        <p:txBody>
          <a:bodyPr/>
          <a:lstStyle/>
          <a:p>
            <a:r>
              <a:rPr lang="en-US" altLang="ru-RU" b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Direct Questions (5) </a:t>
            </a:r>
            <a:br>
              <a:rPr lang="en-US" altLang="ru-RU" b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en-US" altLang="ru-RU" b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of Simple/Indefinite Tenses</a:t>
            </a:r>
            <a:endParaRPr lang="ru-RU" altLang="ru-RU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/>
              <a:t>①</a:t>
            </a:r>
            <a:r>
              <a:rPr lang="en-US" altLang="ru-RU" i="1" smtClean="0"/>
              <a:t> </a:t>
            </a:r>
            <a:r>
              <a:rPr lang="ru-RU" altLang="ru-RU" i="1" u="sng" smtClean="0"/>
              <a:t>Определите вид вопроса и объясните почему:</a:t>
            </a:r>
          </a:p>
        </p:txBody>
      </p:sp>
      <p:sp>
        <p:nvSpPr>
          <p:cNvPr id="57347" name="Объект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ru-RU" smtClean="0"/>
              <a:t>1. The boys could have a party on Sunday, couldn’t they?</a:t>
            </a:r>
          </a:p>
          <a:p>
            <a:pPr marL="0" indent="0">
              <a:buFont typeface="Arial" charset="0"/>
              <a:buNone/>
            </a:pPr>
            <a:r>
              <a:rPr lang="en-US" altLang="ru-RU" smtClean="0"/>
              <a:t>2. How much is your beautiful dress?</a:t>
            </a:r>
          </a:p>
          <a:p>
            <a:pPr marL="0" indent="0">
              <a:buFont typeface="Arial" charset="0"/>
              <a:buNone/>
            </a:pPr>
            <a:r>
              <a:rPr lang="en-US" altLang="ru-RU" smtClean="0"/>
              <a:t>3. Who wears a uniform?</a:t>
            </a:r>
          </a:p>
          <a:p>
            <a:pPr marL="0" indent="0">
              <a:buFont typeface="Arial" charset="0"/>
              <a:buNone/>
            </a:pPr>
            <a:r>
              <a:rPr lang="en-US" altLang="ru-RU" smtClean="0"/>
              <a:t>4. Will you get “A” or “B” this school term?</a:t>
            </a:r>
          </a:p>
          <a:p>
            <a:pPr marL="0" indent="0">
              <a:buFont typeface="Arial" charset="0"/>
              <a:buNone/>
            </a:pPr>
            <a:r>
              <a:rPr lang="en-US" altLang="ru-RU" smtClean="0"/>
              <a:t>5. Have you got many relatives? </a:t>
            </a:r>
          </a:p>
          <a:p>
            <a:pPr marL="0" indent="0">
              <a:buFont typeface="Arial" charset="0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ru-RU" altLang="ru-RU" sz="2800" i="1" smtClean="0"/>
              <a:t>②</a:t>
            </a:r>
            <a:r>
              <a:rPr lang="en-US" altLang="ru-RU" sz="2800" i="1" smtClean="0"/>
              <a:t> </a:t>
            </a:r>
            <a:r>
              <a:rPr lang="ru-RU" altLang="ru-RU" sz="2800" i="1" u="sng" smtClean="0"/>
              <a:t>Найдите сказуемое и подберите к нему </a:t>
            </a:r>
            <a:r>
              <a:rPr lang="en-US" altLang="ru-RU" sz="2800" i="1" u="sng" smtClean="0"/>
              <a:t/>
            </a:r>
            <a:br>
              <a:rPr lang="en-US" altLang="ru-RU" sz="2800" i="1" u="sng" smtClean="0"/>
            </a:br>
            <a:r>
              <a:rPr lang="ru-RU" altLang="ru-RU" sz="2800" i="1" u="sng" smtClean="0"/>
              <a:t>Auxiliary Verb </a:t>
            </a:r>
            <a:r>
              <a:rPr lang="en-US" altLang="ru-RU" sz="2800" i="1" u="sng" smtClean="0"/>
              <a:t>          </a:t>
            </a:r>
            <a:r>
              <a:rPr lang="ru-RU" altLang="ru-RU" sz="2800" i="1" u="sng" smtClean="0"/>
              <a:t> , то есть самостоятельный </a:t>
            </a:r>
            <a:r>
              <a:rPr lang="en-US" altLang="ru-RU" sz="2800" i="1" u="sng" smtClean="0"/>
              <a:t/>
            </a:r>
            <a:br>
              <a:rPr lang="en-US" altLang="ru-RU" sz="2800" i="1" u="sng" smtClean="0"/>
            </a:br>
            <a:r>
              <a:rPr lang="ru-RU" altLang="ru-RU" sz="2800" i="1" u="sng" smtClean="0"/>
              <a:t>ИЛИ вспомогательный глагол:</a:t>
            </a:r>
          </a:p>
        </p:txBody>
      </p:sp>
      <p:sp>
        <p:nvSpPr>
          <p:cNvPr id="58371" name="Объект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ru-RU" smtClean="0"/>
              <a:t>1. It sleeps under the bed.</a:t>
            </a:r>
          </a:p>
          <a:p>
            <a:pPr marL="0" indent="0">
              <a:buFont typeface="Arial" charset="0"/>
              <a:buNone/>
            </a:pPr>
            <a:r>
              <a:rPr lang="en-US" altLang="ru-RU" smtClean="0"/>
              <a:t>2. My English-pen friend visited Westminster Abbey last year.</a:t>
            </a:r>
          </a:p>
          <a:p>
            <a:pPr marL="0" indent="0">
              <a:buFont typeface="Arial" charset="0"/>
              <a:buNone/>
            </a:pPr>
            <a:r>
              <a:rPr lang="en-US" altLang="ru-RU" smtClean="0"/>
              <a:t>3. I would like to be a vet in the future.</a:t>
            </a:r>
          </a:p>
          <a:p>
            <a:pPr marL="0" indent="0">
              <a:buFont typeface="Arial" charset="0"/>
              <a:buNone/>
            </a:pPr>
            <a:r>
              <a:rPr lang="en-US" altLang="ru-RU" smtClean="0"/>
              <a:t>4. There was no hot water there.</a:t>
            </a:r>
          </a:p>
          <a:p>
            <a:pPr marL="0" indent="0">
              <a:buFont typeface="Arial" charset="0"/>
              <a:buNone/>
            </a:pPr>
            <a:r>
              <a:rPr lang="en-US" altLang="ru-RU" smtClean="0"/>
              <a:t>5. We shall meet them later.</a:t>
            </a:r>
          </a:p>
          <a:p>
            <a:pPr marL="0" indent="0"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5837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620713"/>
            <a:ext cx="735013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r>
              <a:rPr lang="en-US" altLang="ru-RU" sz="3600" i="1" smtClean="0"/>
              <a:t>③ </a:t>
            </a:r>
            <a:r>
              <a:rPr lang="ru-RU" altLang="ru-RU" sz="3600" i="1" u="sng" smtClean="0"/>
              <a:t>Составьте общий или разделительный вопрос к данному краткому ответу:</a:t>
            </a:r>
          </a:p>
        </p:txBody>
      </p:sp>
      <p:sp>
        <p:nvSpPr>
          <p:cNvPr id="59395" name="Объект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9211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ru-RU" sz="4000" smtClean="0"/>
              <a:t>1. Yes, he does.</a:t>
            </a:r>
          </a:p>
          <a:p>
            <a:pPr marL="0" indent="0">
              <a:buFont typeface="Arial" charset="0"/>
              <a:buNone/>
            </a:pPr>
            <a:r>
              <a:rPr lang="en-US" altLang="ru-RU" sz="4000" smtClean="0"/>
              <a:t>2. No, we didn't.</a:t>
            </a:r>
          </a:p>
          <a:p>
            <a:pPr marL="0" indent="0">
              <a:buFont typeface="Arial" charset="0"/>
              <a:buNone/>
            </a:pPr>
            <a:r>
              <a:rPr lang="en-US" altLang="ru-RU" sz="4000" smtClean="0"/>
              <a:t>3. Yes, she will.</a:t>
            </a:r>
          </a:p>
          <a:p>
            <a:pPr marL="0" indent="0">
              <a:buFont typeface="Arial" charset="0"/>
              <a:buNone/>
            </a:pPr>
            <a:r>
              <a:rPr lang="en-US" altLang="ru-RU" sz="4000" smtClean="0"/>
              <a:t>4. No, they can’t.</a:t>
            </a:r>
          </a:p>
          <a:p>
            <a:pPr marL="0" indent="0">
              <a:buFont typeface="Arial" charset="0"/>
              <a:buNone/>
            </a:pPr>
            <a:r>
              <a:rPr lang="en-US" altLang="ru-RU" sz="4000" smtClean="0"/>
              <a:t>5. Yes, I was.</a:t>
            </a:r>
          </a:p>
          <a:p>
            <a:pPr marL="0" indent="0">
              <a:buFont typeface="Arial" charset="0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sz="2800" i="1" smtClean="0"/>
              <a:t>④</a:t>
            </a:r>
            <a:r>
              <a:rPr lang="en-US" altLang="ru-RU" sz="2800" i="1" smtClean="0"/>
              <a:t> </a:t>
            </a:r>
            <a:r>
              <a:rPr lang="ru-RU" altLang="ru-RU" sz="2800" i="1" u="sng" smtClean="0"/>
              <a:t>Подберите специальное вопросительное слово из рамочки к выделенным</a:t>
            </a:r>
            <a:r>
              <a:rPr lang="en-US" altLang="ru-RU" sz="2800" i="1" u="sng" smtClean="0"/>
              <a:t> </a:t>
            </a:r>
            <a:r>
              <a:rPr lang="ru-RU" altLang="ru-RU" sz="2800" i="1" u="sng" smtClean="0"/>
              <a:t>словам в предложении: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113"/>
            <a:ext cx="5986463" cy="4667250"/>
          </a:xfrm>
        </p:spPr>
        <p:txBody>
          <a:bodyPr/>
          <a:lstStyle/>
          <a:p>
            <a:pPr marL="114300" indent="0">
              <a:lnSpc>
                <a:spcPct val="115000"/>
              </a:lnSpc>
              <a:buFont typeface="Arial" panose="020B0604020202020204" pitchFamily="34" charset="0"/>
              <a:buNone/>
              <a:defRPr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1. I like 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the second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book most of all.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buFont typeface="Arial" panose="020B0604020202020204" pitchFamily="34" charset="0"/>
              <a:buNone/>
              <a:defRPr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2. The party lasted 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three hours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buFont typeface="Arial" panose="020B0604020202020204" pitchFamily="34" charset="0"/>
              <a:buNone/>
              <a:defRPr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grandparents have got a nice garden.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buFont typeface="Arial" panose="020B0604020202020204" pitchFamily="34" charset="0"/>
              <a:buNone/>
              <a:defRPr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4. My parents usually come home from work 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at six p.m.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5. Her hamster was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so nice and little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that we wanted to have a pet too.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2588" y="1125538"/>
            <a:ext cx="2016125" cy="55435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/>
              <a:t>Who ?  </a:t>
            </a:r>
          </a:p>
          <a:p>
            <a:pPr algn="ctr">
              <a:defRPr/>
            </a:pPr>
            <a:r>
              <a:rPr lang="en-US" b="1" i="1" dirty="0"/>
              <a:t>Whom ?   </a:t>
            </a:r>
          </a:p>
          <a:p>
            <a:pPr algn="ctr">
              <a:defRPr/>
            </a:pPr>
            <a:r>
              <a:rPr lang="en-US" b="1" i="1" dirty="0"/>
              <a:t>Whose ?   </a:t>
            </a:r>
          </a:p>
          <a:p>
            <a:pPr algn="ctr">
              <a:defRPr/>
            </a:pPr>
            <a:r>
              <a:rPr lang="en-US" b="1" i="1" dirty="0"/>
              <a:t>What (…)?  </a:t>
            </a:r>
          </a:p>
          <a:p>
            <a:pPr algn="ctr">
              <a:defRPr/>
            </a:pPr>
            <a:r>
              <a:rPr lang="en-US" b="1" i="1" dirty="0"/>
              <a:t>What </a:t>
            </a:r>
            <a:r>
              <a:rPr lang="en-US" b="1" i="1" dirty="0" err="1"/>
              <a:t>colour</a:t>
            </a:r>
            <a:r>
              <a:rPr lang="en-US" b="1" i="1" dirty="0"/>
              <a:t> ?  </a:t>
            </a:r>
          </a:p>
          <a:p>
            <a:pPr algn="ctr">
              <a:defRPr/>
            </a:pPr>
            <a:r>
              <a:rPr lang="en-US" b="1" i="1" dirty="0"/>
              <a:t>What kind of … ?  </a:t>
            </a:r>
          </a:p>
          <a:p>
            <a:pPr algn="ctr">
              <a:defRPr/>
            </a:pPr>
            <a:r>
              <a:rPr lang="en-US" b="1" i="1" dirty="0"/>
              <a:t>What time?  </a:t>
            </a:r>
          </a:p>
          <a:p>
            <a:pPr algn="ctr">
              <a:defRPr/>
            </a:pPr>
            <a:r>
              <a:rPr lang="en-US" b="1" i="1" dirty="0"/>
              <a:t>At what time?</a:t>
            </a:r>
          </a:p>
          <a:p>
            <a:pPr algn="ctr">
              <a:defRPr/>
            </a:pPr>
            <a:r>
              <a:rPr lang="en-US" b="1" i="1" dirty="0"/>
              <a:t>Which (of) … ?   </a:t>
            </a:r>
          </a:p>
          <a:p>
            <a:pPr algn="ctr">
              <a:defRPr/>
            </a:pPr>
            <a:r>
              <a:rPr lang="en-US" b="1" i="1" dirty="0"/>
              <a:t>When ?   </a:t>
            </a:r>
          </a:p>
          <a:p>
            <a:pPr algn="ctr">
              <a:defRPr/>
            </a:pPr>
            <a:r>
              <a:rPr lang="en-US" b="1" i="1" dirty="0"/>
              <a:t>Where ?   </a:t>
            </a:r>
          </a:p>
          <a:p>
            <a:pPr algn="ctr">
              <a:defRPr/>
            </a:pPr>
            <a:r>
              <a:rPr lang="en-US" b="1" i="1" dirty="0"/>
              <a:t>Where … from ?   </a:t>
            </a:r>
          </a:p>
          <a:p>
            <a:pPr algn="ctr">
              <a:defRPr/>
            </a:pPr>
            <a:r>
              <a:rPr lang="en-US" b="1" i="1" dirty="0"/>
              <a:t>Where … to ?   </a:t>
            </a:r>
          </a:p>
          <a:p>
            <a:pPr algn="ctr">
              <a:defRPr/>
            </a:pPr>
            <a:r>
              <a:rPr lang="en-US" b="1" i="1" dirty="0"/>
              <a:t>Why ?  </a:t>
            </a:r>
          </a:p>
          <a:p>
            <a:pPr algn="ctr">
              <a:defRPr/>
            </a:pPr>
            <a:r>
              <a:rPr lang="en-US" b="1" i="1" dirty="0"/>
              <a:t> How ?</a:t>
            </a:r>
          </a:p>
          <a:p>
            <a:pPr algn="ctr">
              <a:defRPr/>
            </a:pPr>
            <a:r>
              <a:rPr lang="en-US" b="1" i="1" dirty="0"/>
              <a:t>How long/… ?   </a:t>
            </a:r>
          </a:p>
          <a:p>
            <a:pPr algn="ctr">
              <a:defRPr/>
            </a:pPr>
            <a:r>
              <a:rPr lang="en-US" b="1" i="1" dirty="0"/>
              <a:t>How old ?   </a:t>
            </a:r>
          </a:p>
          <a:p>
            <a:pPr algn="ctr">
              <a:defRPr/>
            </a:pPr>
            <a:r>
              <a:rPr lang="en-US" b="1" i="1" dirty="0"/>
              <a:t>How much (…) ?   </a:t>
            </a:r>
          </a:p>
          <a:p>
            <a:pPr algn="ctr">
              <a:defRPr/>
            </a:pPr>
            <a:r>
              <a:rPr lang="en-US" b="1" i="1" dirty="0"/>
              <a:t>How many …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ru-RU" altLang="ru-RU" sz="2800" i="1" smtClean="0"/>
              <a:t>⑤</a:t>
            </a:r>
            <a:r>
              <a:rPr lang="en-US" altLang="ru-RU" sz="2800" i="1" smtClean="0"/>
              <a:t> </a:t>
            </a:r>
            <a:r>
              <a:rPr lang="ru-RU" altLang="ru-RU" sz="2800" i="1" u="sng" smtClean="0"/>
              <a:t>Задайте специальный вопрос к выделенному слову (к подлежащему или к другим членам предложения):</a:t>
            </a:r>
          </a:p>
        </p:txBody>
      </p:sp>
      <p:sp>
        <p:nvSpPr>
          <p:cNvPr id="61443" name="Объект 2"/>
          <p:cNvSpPr>
            <a:spLocks noGrp="1"/>
          </p:cNvSpPr>
          <p:nvPr>
            <p:ph idx="1"/>
          </p:nvPr>
        </p:nvSpPr>
        <p:spPr>
          <a:xfrm>
            <a:off x="395288" y="3644900"/>
            <a:ext cx="8229600" cy="3168650"/>
          </a:xfrm>
        </p:spPr>
        <p:txBody>
          <a:bodyPr/>
          <a:lstStyle/>
          <a:p>
            <a:pPr marL="114300" indent="0">
              <a:lnSpc>
                <a:spcPct val="115000"/>
              </a:lnSpc>
              <a:buFont typeface="Arial" charset="0"/>
              <a:buNone/>
            </a:pPr>
            <a:r>
              <a:rPr lang="en-US" altLang="ru-RU" sz="2400" smtClean="0">
                <a:ea typeface="Calibri" pitchFamily="34" charset="0"/>
                <a:cs typeface="Times New Roman" pitchFamily="18" charset="0"/>
              </a:rPr>
              <a:t>1. </a:t>
            </a:r>
            <a:r>
              <a:rPr lang="en-US" altLang="ru-RU" sz="2400" b="1" smtClean="0">
                <a:ea typeface="Calibri" pitchFamily="34" charset="0"/>
                <a:cs typeface="Times New Roman" pitchFamily="18" charset="0"/>
              </a:rPr>
              <a:t>She</a:t>
            </a:r>
            <a:r>
              <a:rPr lang="en-US" altLang="ru-RU" sz="2400" smtClean="0">
                <a:ea typeface="Calibri" pitchFamily="34" charset="0"/>
                <a:cs typeface="Times New Roman" pitchFamily="18" charset="0"/>
              </a:rPr>
              <a:t> has got a new toy. ← … ?</a:t>
            </a:r>
            <a:endParaRPr lang="ru-RU" altLang="ru-RU" sz="2400" smtClean="0">
              <a:ea typeface="Calibri" pitchFamily="34" charset="0"/>
              <a:cs typeface="Times New Roman" pitchFamily="18" charset="0"/>
            </a:endParaRPr>
          </a:p>
          <a:p>
            <a:pPr marL="114300" indent="0">
              <a:lnSpc>
                <a:spcPct val="115000"/>
              </a:lnSpc>
              <a:buFont typeface="Arial" charset="0"/>
              <a:buNone/>
            </a:pPr>
            <a:r>
              <a:rPr lang="en-US" altLang="ru-RU" sz="2400" smtClean="0">
                <a:ea typeface="Calibri" pitchFamily="34" charset="0"/>
                <a:cs typeface="Times New Roman" pitchFamily="18" charset="0"/>
              </a:rPr>
              <a:t>2. He went </a:t>
            </a:r>
            <a:r>
              <a:rPr lang="en-US" altLang="ru-RU" sz="2400" b="1" smtClean="0">
                <a:ea typeface="Calibri" pitchFamily="34" charset="0"/>
                <a:cs typeface="Times New Roman" pitchFamily="18" charset="0"/>
              </a:rPr>
              <a:t>to Scotland</a:t>
            </a:r>
            <a:r>
              <a:rPr lang="en-US" altLang="ru-RU" sz="2400" smtClean="0">
                <a:ea typeface="Calibri" pitchFamily="34" charset="0"/>
                <a:cs typeface="Times New Roman" pitchFamily="18" charset="0"/>
              </a:rPr>
              <a:t>. ← … ?</a:t>
            </a:r>
            <a:endParaRPr lang="ru-RU" altLang="ru-RU" sz="2400" smtClean="0">
              <a:ea typeface="Calibri" pitchFamily="34" charset="0"/>
              <a:cs typeface="Times New Roman" pitchFamily="18" charset="0"/>
            </a:endParaRPr>
          </a:p>
          <a:p>
            <a:pPr marL="114300" indent="0">
              <a:lnSpc>
                <a:spcPct val="115000"/>
              </a:lnSpc>
              <a:buFont typeface="Arial" charset="0"/>
              <a:buNone/>
            </a:pPr>
            <a:r>
              <a:rPr lang="en-US" altLang="ru-RU" sz="2400" smtClean="0">
                <a:ea typeface="Calibri" pitchFamily="34" charset="0"/>
                <a:cs typeface="Times New Roman" pitchFamily="18" charset="0"/>
              </a:rPr>
              <a:t>3. Our family wants </a:t>
            </a:r>
            <a:r>
              <a:rPr lang="en-US" altLang="ru-RU" sz="2400" b="1" smtClean="0">
                <a:ea typeface="Calibri" pitchFamily="34" charset="0"/>
                <a:cs typeface="Times New Roman" pitchFamily="18" charset="0"/>
              </a:rPr>
              <a:t>porridge with bananas</a:t>
            </a:r>
            <a:r>
              <a:rPr lang="en-US" altLang="ru-RU" sz="2400" smtClean="0">
                <a:ea typeface="Calibri" pitchFamily="34" charset="0"/>
                <a:cs typeface="Times New Roman" pitchFamily="18" charset="0"/>
              </a:rPr>
              <a:t> for breakfast. ← … ?</a:t>
            </a:r>
            <a:endParaRPr lang="ru-RU" altLang="ru-RU" sz="2400" smtClean="0">
              <a:ea typeface="Calibri" pitchFamily="34" charset="0"/>
              <a:cs typeface="Times New Roman" pitchFamily="18" charset="0"/>
            </a:endParaRPr>
          </a:p>
          <a:p>
            <a:pPr marL="114300" indent="0">
              <a:lnSpc>
                <a:spcPct val="115000"/>
              </a:lnSpc>
              <a:buFont typeface="Arial" charset="0"/>
              <a:buNone/>
            </a:pPr>
            <a:r>
              <a:rPr lang="en-US" altLang="ru-RU" sz="2400" smtClean="0">
                <a:ea typeface="Calibri" pitchFamily="34" charset="0"/>
                <a:cs typeface="Times New Roman" pitchFamily="18" charset="0"/>
              </a:rPr>
              <a:t>4. We learnt English </a:t>
            </a:r>
            <a:r>
              <a:rPr lang="en-US" altLang="ru-RU" sz="2400" b="1" smtClean="0">
                <a:ea typeface="Calibri" pitchFamily="34" charset="0"/>
                <a:cs typeface="Times New Roman" pitchFamily="18" charset="0"/>
              </a:rPr>
              <a:t>because we like to travel around the world</a:t>
            </a:r>
            <a:r>
              <a:rPr lang="en-US" altLang="ru-RU" sz="2400" smtClean="0">
                <a:ea typeface="Calibri" pitchFamily="34" charset="0"/>
                <a:cs typeface="Times New Roman" pitchFamily="18" charset="0"/>
              </a:rPr>
              <a:t>. ← … ?</a:t>
            </a:r>
            <a:endParaRPr lang="ru-RU" altLang="ru-RU" sz="2400" smtClean="0">
              <a:ea typeface="Calibri" pitchFamily="34" charset="0"/>
              <a:cs typeface="Times New Roman" pitchFamily="18" charset="0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en-US" altLang="ru-RU" sz="2400" smtClean="0">
                <a:ea typeface="Calibri" pitchFamily="34" charset="0"/>
                <a:cs typeface="Times New Roman" pitchFamily="18" charset="0"/>
              </a:rPr>
              <a:t>5. The weather will be</a:t>
            </a:r>
            <a:r>
              <a:rPr lang="en-US" altLang="ru-RU" sz="2400" b="1" smtClean="0">
                <a:ea typeface="Calibri" pitchFamily="34" charset="0"/>
                <a:cs typeface="Times New Roman" pitchFamily="18" charset="0"/>
              </a:rPr>
              <a:t> fine</a:t>
            </a:r>
            <a:r>
              <a:rPr lang="en-US" altLang="ru-RU" sz="2400" smtClean="0">
                <a:ea typeface="Calibri" pitchFamily="34" charset="0"/>
                <a:cs typeface="Times New Roman" pitchFamily="18" charset="0"/>
              </a:rPr>
              <a:t> tomorrow. ← … ?</a:t>
            </a:r>
            <a:endParaRPr lang="ru-RU" altLang="ru-RU" sz="2400" smtClean="0">
              <a:ea typeface="Calibri" pitchFamily="34" charset="0"/>
              <a:cs typeface="Times New Roman" pitchFamily="18" charset="0"/>
            </a:endParaRPr>
          </a:p>
          <a:p>
            <a:pPr marL="114300" indent="0">
              <a:buFont typeface="Arial" charset="0"/>
              <a:buNone/>
            </a:pPr>
            <a:endParaRPr lang="ru-RU" alt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444" name="TextBox 7"/>
          <p:cNvSpPr txBox="1">
            <a:spLocks noChangeArrowheads="1"/>
          </p:cNvSpPr>
          <p:nvPr/>
        </p:nvSpPr>
        <p:spPr bwMode="auto">
          <a:xfrm>
            <a:off x="900113" y="1557338"/>
            <a:ext cx="6985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000" i="1">
                <a:ea typeface="Calibri" pitchFamily="34" charset="0"/>
                <a:cs typeface="Times New Roman" pitchFamily="18" charset="0"/>
              </a:rPr>
              <a:t>ОБЩАЯ СХЕМА специальн</a:t>
            </a:r>
            <a:r>
              <a:rPr lang="ru-RU" altLang="ru-RU" sz="2000" b="1" i="1">
                <a:ea typeface="Calibri" pitchFamily="34" charset="0"/>
                <a:cs typeface="Times New Roman" pitchFamily="18" charset="0"/>
              </a:rPr>
              <a:t>ЫХ</a:t>
            </a:r>
            <a:r>
              <a:rPr lang="ru-RU" altLang="ru-RU" sz="2000" i="1">
                <a:ea typeface="Calibri" pitchFamily="34" charset="0"/>
                <a:cs typeface="Times New Roman" pitchFamily="18" charset="0"/>
              </a:rPr>
              <a:t> вопрос</a:t>
            </a:r>
            <a:r>
              <a:rPr lang="ru-RU" altLang="ru-RU" sz="2000" b="1" i="1">
                <a:ea typeface="Calibri" pitchFamily="34" charset="0"/>
                <a:cs typeface="Times New Roman" pitchFamily="18" charset="0"/>
              </a:rPr>
              <a:t>ОВ</a:t>
            </a:r>
            <a:r>
              <a:rPr lang="ru-RU" altLang="ru-RU" sz="2000" i="1">
                <a:ea typeface="Calibri" pitchFamily="34" charset="0"/>
                <a:cs typeface="Times New Roman" pitchFamily="18" charset="0"/>
              </a:rPr>
              <a:t>:</a:t>
            </a:r>
            <a:endParaRPr lang="ru-RU" altLang="ru-RU" sz="200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55650" y="2193925"/>
          <a:ext cx="7993063" cy="1181862"/>
        </p:xfrm>
        <a:graphic>
          <a:graphicData uri="http://schemas.openxmlformats.org/drawingml/2006/table">
            <a:tbl>
              <a:tblPr firstRow="1" firstCol="1" bandRow="1"/>
              <a:tblGrid>
                <a:gridCol w="2592345"/>
                <a:gridCol w="360048"/>
                <a:gridCol w="2402038"/>
                <a:gridCol w="294729"/>
                <a:gridCol w="2343903"/>
              </a:tblGrid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специальное вопросительное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слово/-а …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глагол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 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850" y="476250"/>
            <a:ext cx="8820150" cy="6121400"/>
          </a:xfrm>
        </p:spPr>
        <p:txBody>
          <a:bodyPr/>
          <a:lstStyle/>
          <a:p>
            <a:pPr marL="0" indent="0" eaLnBrk="1" hangingPunct="1"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ru-RU" altLang="ru-RU" sz="2400" b="1" smtClean="0">
                <a:solidFill>
                  <a:srgbClr val="333399"/>
                </a:solidFill>
              </a:rPr>
              <a:t>1. Общий  вопрос </a:t>
            </a:r>
            <a:r>
              <a:rPr lang="ru-RU" altLang="ru-RU" sz="2400" smtClean="0">
                <a:solidFill>
                  <a:srgbClr val="333399"/>
                </a:solidFill>
              </a:rPr>
              <a:t>(</a:t>
            </a:r>
            <a:r>
              <a:rPr lang="en-US" altLang="ru-RU" sz="2400" smtClean="0">
                <a:solidFill>
                  <a:srgbClr val="333399"/>
                </a:solidFill>
              </a:rPr>
              <a:t>General Question)</a:t>
            </a:r>
          </a:p>
          <a:p>
            <a:pPr marL="0" indent="0" eaLnBrk="1" hangingPunct="1">
              <a:spcAft>
                <a:spcPct val="0"/>
              </a:spcAft>
              <a:buFont typeface="Arial" charset="0"/>
              <a:buNone/>
            </a:pPr>
            <a:r>
              <a:rPr lang="en-US" altLang="ru-RU" sz="2400" smtClean="0">
                <a:solidFill>
                  <a:srgbClr val="CC0099"/>
                </a:solidFill>
              </a:rPr>
              <a:t>- </a:t>
            </a:r>
            <a:r>
              <a:rPr lang="ru-RU" altLang="ru-RU" sz="2400" smtClean="0">
                <a:solidFill>
                  <a:srgbClr val="CC0099"/>
                </a:solidFill>
              </a:rPr>
              <a:t>ответ: Да./Нет.</a:t>
            </a:r>
            <a:endParaRPr lang="en-US" altLang="ru-RU" sz="2400" smtClean="0">
              <a:solidFill>
                <a:srgbClr val="CC0099"/>
              </a:solidFill>
            </a:endParaRPr>
          </a:p>
          <a:p>
            <a:pPr marL="0" indent="0" eaLnBrk="1" hangingPunct="1">
              <a:spcAft>
                <a:spcPct val="0"/>
              </a:spcAft>
              <a:buFont typeface="Arial" charset="0"/>
              <a:buNone/>
            </a:pPr>
            <a:r>
              <a:rPr lang="en-US" altLang="ru-RU" sz="2400" b="1" smtClean="0">
                <a:solidFill>
                  <a:srgbClr val="333399"/>
                </a:solidFill>
              </a:rPr>
              <a:t>2. </a:t>
            </a:r>
            <a:r>
              <a:rPr lang="ru-RU" altLang="ru-RU" sz="2400" b="1" smtClean="0">
                <a:solidFill>
                  <a:srgbClr val="333399"/>
                </a:solidFill>
              </a:rPr>
              <a:t>Альтернативный  вопрос </a:t>
            </a:r>
            <a:r>
              <a:rPr lang="ru-RU" altLang="ru-RU" sz="2400" smtClean="0">
                <a:solidFill>
                  <a:srgbClr val="333399"/>
                </a:solidFill>
              </a:rPr>
              <a:t>(</a:t>
            </a:r>
            <a:r>
              <a:rPr lang="en-US" altLang="ru-RU" sz="2400" smtClean="0">
                <a:solidFill>
                  <a:srgbClr val="333399"/>
                </a:solidFill>
              </a:rPr>
              <a:t>Alternative Question)</a:t>
            </a:r>
            <a:endParaRPr lang="ru-RU" altLang="ru-RU" sz="2400" smtClean="0">
              <a:solidFill>
                <a:srgbClr val="333399"/>
              </a:solidFill>
            </a:endParaRPr>
          </a:p>
          <a:p>
            <a:pPr marL="0" indent="0" eaLnBrk="1" hangingPunct="1">
              <a:spcAft>
                <a:spcPct val="0"/>
              </a:spcAft>
              <a:buFont typeface="Arial" charset="0"/>
              <a:buNone/>
            </a:pPr>
            <a:r>
              <a:rPr lang="ru-RU" altLang="ru-RU" sz="2400" smtClean="0">
                <a:solidFill>
                  <a:srgbClr val="CC0099"/>
                </a:solidFill>
              </a:rPr>
              <a:t>- выбор через «или»</a:t>
            </a:r>
            <a:endParaRPr lang="en-US" altLang="ru-RU" sz="2400" smtClean="0">
              <a:solidFill>
                <a:srgbClr val="CC0099"/>
              </a:solidFill>
            </a:endParaRPr>
          </a:p>
          <a:p>
            <a:pPr marL="0" indent="0" algn="ctr" eaLnBrk="1" hangingPunct="1">
              <a:spcAft>
                <a:spcPct val="0"/>
              </a:spcAft>
              <a:buFont typeface="Arial" charset="0"/>
              <a:buNone/>
            </a:pPr>
            <a:r>
              <a:rPr lang="en-US" altLang="ru-RU" sz="2400" b="1" smtClean="0">
                <a:solidFill>
                  <a:srgbClr val="333399"/>
                </a:solidFill>
              </a:rPr>
              <a:t>3, 4 – </a:t>
            </a:r>
            <a:r>
              <a:rPr lang="ru-RU" altLang="ru-RU" sz="2400" b="1" smtClean="0">
                <a:solidFill>
                  <a:srgbClr val="333399"/>
                </a:solidFill>
              </a:rPr>
              <a:t>Специальные  вопросы </a:t>
            </a:r>
            <a:r>
              <a:rPr lang="ru-RU" altLang="ru-RU" sz="2400" smtClean="0">
                <a:solidFill>
                  <a:srgbClr val="333399"/>
                </a:solidFill>
              </a:rPr>
              <a:t>(</a:t>
            </a:r>
            <a:r>
              <a:rPr lang="en-US" altLang="ru-RU" sz="2400" smtClean="0">
                <a:solidFill>
                  <a:srgbClr val="333399"/>
                </a:solidFill>
              </a:rPr>
              <a:t>WH-Questions)</a:t>
            </a:r>
            <a:endParaRPr lang="ru-RU" altLang="ru-RU" sz="2400" smtClean="0">
              <a:solidFill>
                <a:srgbClr val="333399"/>
              </a:solidFill>
            </a:endParaRPr>
          </a:p>
          <a:p>
            <a:pPr marL="0" indent="0" eaLnBrk="1" hangingPunct="1">
              <a:spcAft>
                <a:spcPct val="0"/>
              </a:spcAft>
              <a:buFont typeface="Arial" charset="0"/>
              <a:buNone/>
            </a:pPr>
            <a:r>
              <a:rPr lang="ru-RU" altLang="ru-RU" sz="2400" smtClean="0">
                <a:solidFill>
                  <a:srgbClr val="CC0099"/>
                </a:solidFill>
              </a:rPr>
              <a:t>- со слов «почемучек»</a:t>
            </a:r>
            <a:endParaRPr lang="en-US" altLang="ru-RU" sz="2400" smtClean="0">
              <a:solidFill>
                <a:srgbClr val="CC0099"/>
              </a:solidFill>
            </a:endParaRPr>
          </a:p>
          <a:p>
            <a:pPr marL="0" indent="0" eaLnBrk="1" hangingPunct="1">
              <a:spcAft>
                <a:spcPct val="0"/>
              </a:spcAft>
              <a:buFont typeface="Arial" charset="0"/>
              <a:buNone/>
            </a:pPr>
            <a:r>
              <a:rPr lang="en-US" altLang="ru-RU" sz="2400" b="1" smtClean="0">
                <a:solidFill>
                  <a:srgbClr val="333399"/>
                </a:solidFill>
              </a:rPr>
              <a:t>3. </a:t>
            </a:r>
            <a:r>
              <a:rPr lang="ru-RU" altLang="ru-RU" sz="2400" b="1" smtClean="0">
                <a:solidFill>
                  <a:srgbClr val="333399"/>
                </a:solidFill>
              </a:rPr>
              <a:t>Вопрос  к </a:t>
            </a:r>
            <a:r>
              <a:rPr lang="ru-RU" altLang="ru-RU" sz="2400" b="1" u="sng" smtClean="0">
                <a:solidFill>
                  <a:srgbClr val="333399"/>
                </a:solidFill>
              </a:rPr>
              <a:t>подлежащему</a:t>
            </a:r>
            <a:r>
              <a:rPr lang="ru-RU" altLang="ru-RU" sz="2400" b="1" smtClean="0">
                <a:solidFill>
                  <a:srgbClr val="333399"/>
                </a:solidFill>
              </a:rPr>
              <a:t> </a:t>
            </a:r>
            <a:r>
              <a:rPr lang="ru-RU" altLang="ru-RU" sz="2400" smtClean="0">
                <a:solidFill>
                  <a:srgbClr val="333399"/>
                </a:solidFill>
              </a:rPr>
              <a:t>(</a:t>
            </a:r>
            <a:r>
              <a:rPr lang="en-US" altLang="ru-RU" sz="2400" smtClean="0">
                <a:solidFill>
                  <a:srgbClr val="333399"/>
                </a:solidFill>
              </a:rPr>
              <a:t>Question to the </a:t>
            </a:r>
            <a:r>
              <a:rPr lang="en-US" altLang="ru-RU" sz="2400" u="sng" smtClean="0">
                <a:solidFill>
                  <a:srgbClr val="333399"/>
                </a:solidFill>
              </a:rPr>
              <a:t>Subject</a:t>
            </a:r>
            <a:r>
              <a:rPr lang="en-US" altLang="ru-RU" sz="2400" smtClean="0">
                <a:solidFill>
                  <a:srgbClr val="333399"/>
                </a:solidFill>
              </a:rPr>
              <a:t>)</a:t>
            </a:r>
          </a:p>
          <a:p>
            <a:pPr marL="0" indent="0" eaLnBrk="1" hangingPunct="1">
              <a:spcAft>
                <a:spcPct val="0"/>
              </a:spcAft>
              <a:buFont typeface="Arial" charset="0"/>
              <a:buNone/>
            </a:pPr>
            <a:r>
              <a:rPr lang="en-US" altLang="ru-RU" sz="2400" b="1" smtClean="0">
                <a:solidFill>
                  <a:srgbClr val="333399"/>
                </a:solidFill>
              </a:rPr>
              <a:t>4. </a:t>
            </a:r>
            <a:r>
              <a:rPr lang="ru-RU" altLang="ru-RU" sz="2400" b="1" smtClean="0">
                <a:solidFill>
                  <a:srgbClr val="333399"/>
                </a:solidFill>
              </a:rPr>
              <a:t>Специальные  вопросЫ </a:t>
            </a:r>
            <a:r>
              <a:rPr lang="ru-RU" altLang="ru-RU" sz="2400" smtClean="0">
                <a:solidFill>
                  <a:srgbClr val="333399"/>
                </a:solidFill>
              </a:rPr>
              <a:t>(</a:t>
            </a:r>
            <a:r>
              <a:rPr lang="en-US" altLang="ru-RU" sz="2400" smtClean="0">
                <a:solidFill>
                  <a:srgbClr val="333399"/>
                </a:solidFill>
              </a:rPr>
              <a:t>Special QuestionS)</a:t>
            </a:r>
          </a:p>
          <a:p>
            <a:pPr marL="0" indent="0" eaLnBrk="1" hangingPunct="1">
              <a:spcAft>
                <a:spcPct val="0"/>
              </a:spcAft>
              <a:buFont typeface="Arial" charset="0"/>
              <a:buNone/>
            </a:pPr>
            <a:endParaRPr lang="ru-RU" altLang="ru-RU" sz="2400" b="1" i="1" smtClean="0">
              <a:solidFill>
                <a:srgbClr val="333399"/>
              </a:solidFill>
            </a:endParaRPr>
          </a:p>
          <a:p>
            <a:pPr marL="0" indent="0" eaLnBrk="1" hangingPunct="1">
              <a:spcAft>
                <a:spcPct val="0"/>
              </a:spcAft>
              <a:buFont typeface="Arial" charset="0"/>
              <a:buNone/>
            </a:pPr>
            <a:r>
              <a:rPr lang="ru-RU" altLang="ru-RU" sz="2400" b="1" smtClean="0">
                <a:solidFill>
                  <a:srgbClr val="333399"/>
                </a:solidFill>
              </a:rPr>
              <a:t>5.</a:t>
            </a:r>
            <a:r>
              <a:rPr lang="en-US" altLang="ru-RU" sz="2400" b="1" smtClean="0">
                <a:solidFill>
                  <a:srgbClr val="333399"/>
                </a:solidFill>
              </a:rPr>
              <a:t> </a:t>
            </a:r>
            <a:r>
              <a:rPr lang="ru-RU" altLang="ru-RU" sz="2400" b="1" smtClean="0">
                <a:solidFill>
                  <a:srgbClr val="333399"/>
                </a:solidFill>
              </a:rPr>
              <a:t>Разделительный/Хвостатый  вопрос</a:t>
            </a:r>
          </a:p>
          <a:p>
            <a:pPr marL="0" indent="0" eaLnBrk="1" hangingPunct="1">
              <a:spcAft>
                <a:spcPct val="0"/>
              </a:spcAft>
              <a:buFont typeface="Arial" charset="0"/>
              <a:buNone/>
            </a:pPr>
            <a:r>
              <a:rPr lang="en-US" altLang="ru-RU" sz="2400" smtClean="0">
                <a:solidFill>
                  <a:srgbClr val="333399"/>
                </a:solidFill>
              </a:rPr>
              <a:t>(Disjunctive Question / Tag-Question)</a:t>
            </a:r>
            <a:endParaRPr lang="ru-RU" altLang="ru-RU" sz="2400" smtClean="0">
              <a:solidFill>
                <a:srgbClr val="333399"/>
              </a:solidFill>
            </a:endParaRPr>
          </a:p>
          <a:p>
            <a:pPr marL="0" indent="0" eaLnBrk="1" hangingPunct="1">
              <a:spcAft>
                <a:spcPct val="0"/>
              </a:spcAft>
              <a:buFont typeface="Arial" charset="0"/>
              <a:buNone/>
            </a:pPr>
            <a:r>
              <a:rPr lang="ru-RU" altLang="ru-RU" sz="2400" smtClean="0">
                <a:solidFill>
                  <a:srgbClr val="CC0099"/>
                </a:solidFill>
              </a:rPr>
              <a:t>- с хвостиком «…, не так ли/не правда ли?»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ru-RU" smtClean="0"/>
              <a:t>Exercises</a:t>
            </a:r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/>
              <a:t>Homework task – version 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/>
              <a:t>①</a:t>
            </a:r>
            <a:r>
              <a:rPr lang="en-US" altLang="ru-RU" i="1" smtClean="0"/>
              <a:t> </a:t>
            </a:r>
            <a:r>
              <a:rPr lang="ru-RU" altLang="ru-RU" i="1" u="sng" smtClean="0"/>
              <a:t>Определите вид вопроса:</a:t>
            </a:r>
          </a:p>
        </p:txBody>
      </p:sp>
      <p:sp>
        <p:nvSpPr>
          <p:cNvPr id="63491" name="Объект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ru-RU" sz="4000" smtClean="0"/>
              <a:t>1. Where would you like to live in?</a:t>
            </a:r>
          </a:p>
          <a:p>
            <a:pPr marL="0" indent="0">
              <a:buFont typeface="Arial" charset="0"/>
              <a:buNone/>
            </a:pPr>
            <a:r>
              <a:rPr lang="en-US" altLang="ru-RU" sz="4000" smtClean="0"/>
              <a:t>2. He wasn’t at school, was he?</a:t>
            </a:r>
          </a:p>
          <a:p>
            <a:pPr marL="0" indent="0">
              <a:buFont typeface="Arial" charset="0"/>
              <a:buNone/>
            </a:pPr>
            <a:r>
              <a:rPr lang="en-US" altLang="ru-RU" sz="4000" smtClean="0"/>
              <a:t>3. Is the ball under the table?</a:t>
            </a:r>
          </a:p>
          <a:p>
            <a:pPr marL="0" indent="0">
              <a:buFont typeface="Arial" charset="0"/>
              <a:buNone/>
            </a:pPr>
            <a:r>
              <a:rPr lang="en-US" altLang="ru-RU" sz="4000" smtClean="0"/>
              <a:t>4. Which film did you like then?</a:t>
            </a:r>
          </a:p>
          <a:p>
            <a:pPr marL="0" indent="0">
              <a:buFont typeface="Arial" charset="0"/>
              <a:buNone/>
            </a:pPr>
            <a:r>
              <a:rPr lang="en-US" altLang="ru-RU" sz="4000" smtClean="0"/>
              <a:t>5. Are you hardworking or lazy?</a:t>
            </a:r>
          </a:p>
          <a:p>
            <a:pPr marL="0" indent="0">
              <a:buFont typeface="Arial" charset="0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ru-RU" altLang="ru-RU" sz="2800" i="1" smtClean="0"/>
              <a:t>②</a:t>
            </a:r>
            <a:r>
              <a:rPr lang="en-US" altLang="ru-RU" sz="2800" i="1" smtClean="0"/>
              <a:t> </a:t>
            </a:r>
            <a:r>
              <a:rPr lang="ru-RU" altLang="ru-RU" sz="2800" i="1" u="sng" smtClean="0"/>
              <a:t>Найдите сказуемое и подберите к нему </a:t>
            </a:r>
            <a:r>
              <a:rPr lang="en-US" altLang="ru-RU" sz="2800" i="1" u="sng" smtClean="0"/>
              <a:t/>
            </a:r>
            <a:br>
              <a:rPr lang="en-US" altLang="ru-RU" sz="2800" i="1" u="sng" smtClean="0"/>
            </a:br>
            <a:r>
              <a:rPr lang="ru-RU" altLang="ru-RU" sz="2800" i="1" u="sng" smtClean="0"/>
              <a:t>Auxiliary Verb </a:t>
            </a:r>
            <a:r>
              <a:rPr lang="en-US" altLang="ru-RU" sz="2800" i="1" u="sng" smtClean="0"/>
              <a:t>          </a:t>
            </a:r>
            <a:r>
              <a:rPr lang="ru-RU" altLang="ru-RU" sz="2800" i="1" u="sng" smtClean="0"/>
              <a:t> , то есть самостоятельный </a:t>
            </a:r>
            <a:r>
              <a:rPr lang="en-US" altLang="ru-RU" sz="2800" i="1" u="sng" smtClean="0"/>
              <a:t/>
            </a:r>
            <a:br>
              <a:rPr lang="en-US" altLang="ru-RU" sz="2800" i="1" u="sng" smtClean="0"/>
            </a:br>
            <a:r>
              <a:rPr lang="ru-RU" altLang="ru-RU" sz="2800" i="1" u="sng" smtClean="0"/>
              <a:t>ИЛИ вспомогательный глагол:</a:t>
            </a:r>
          </a:p>
        </p:txBody>
      </p:sp>
      <p:sp>
        <p:nvSpPr>
          <p:cNvPr id="64515" name="Объект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ru-RU" smtClean="0"/>
              <a:t>1. The children couldn’t write last year.</a:t>
            </a:r>
          </a:p>
          <a:p>
            <a:pPr marL="0" indent="0">
              <a:buFont typeface="Arial" charset="0"/>
              <a:buNone/>
            </a:pPr>
            <a:r>
              <a:rPr lang="en-US" altLang="ru-RU" smtClean="0"/>
              <a:t>2. He often speaks with his friends during the lesson.</a:t>
            </a:r>
          </a:p>
          <a:p>
            <a:pPr marL="0" indent="0">
              <a:buFont typeface="Arial" charset="0"/>
              <a:buNone/>
            </a:pPr>
            <a:r>
              <a:rPr lang="en-US" altLang="ru-RU" smtClean="0"/>
              <a:t>3. There are many shops in the streets.</a:t>
            </a:r>
          </a:p>
          <a:p>
            <a:pPr marL="0" indent="0">
              <a:buFont typeface="Arial" charset="0"/>
              <a:buNone/>
            </a:pPr>
            <a:r>
              <a:rPr lang="en-US" altLang="ru-RU" smtClean="0"/>
              <a:t>4. We wouldn’t like to go to the dentist.</a:t>
            </a:r>
          </a:p>
          <a:p>
            <a:pPr marL="0" indent="0">
              <a:buFont typeface="Arial" charset="0"/>
              <a:buNone/>
            </a:pPr>
            <a:r>
              <a:rPr lang="en-US" altLang="ru-RU" smtClean="0"/>
              <a:t>5. My mum ate a lot of fruits that summer.</a:t>
            </a:r>
          </a:p>
          <a:p>
            <a:pPr marL="0" indent="0"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64516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620713"/>
            <a:ext cx="735013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sz="2800" i="1" smtClean="0"/>
              <a:t>③</a:t>
            </a:r>
            <a:r>
              <a:rPr lang="en-US" altLang="ru-RU" sz="2800" i="1" smtClean="0"/>
              <a:t> </a:t>
            </a:r>
            <a:r>
              <a:rPr lang="ru-RU" altLang="ru-RU" sz="2800" i="1" u="sng" smtClean="0"/>
              <a:t>Подберите специальное вопросительное </a:t>
            </a:r>
            <a:br>
              <a:rPr lang="ru-RU" altLang="ru-RU" sz="2800" i="1" u="sng" smtClean="0"/>
            </a:br>
            <a:r>
              <a:rPr lang="ru-RU" altLang="ru-RU" sz="2800" i="1" u="sng" smtClean="0"/>
              <a:t>слово /слова к выделенным словам в предложении:</a:t>
            </a:r>
          </a:p>
        </p:txBody>
      </p:sp>
      <p:sp>
        <p:nvSpPr>
          <p:cNvPr id="65539" name="Объект 2"/>
          <p:cNvSpPr>
            <a:spLocks noGrp="1"/>
          </p:cNvSpPr>
          <p:nvPr>
            <p:ph idx="1"/>
          </p:nvPr>
        </p:nvSpPr>
        <p:spPr>
          <a:xfrm>
            <a:off x="457200" y="1916113"/>
            <a:ext cx="8362950" cy="4667250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en-US" altLang="ru-RU" smtClean="0">
                <a:ea typeface="Calibri" pitchFamily="34" charset="0"/>
                <a:cs typeface="Times New Roman" pitchFamily="18" charset="0"/>
              </a:rPr>
              <a:t>1. </a:t>
            </a:r>
            <a:r>
              <a:rPr lang="en-US" altLang="ru-RU" b="1" smtClean="0">
                <a:ea typeface="Calibri" pitchFamily="34" charset="0"/>
                <a:cs typeface="Times New Roman" pitchFamily="18" charset="0"/>
              </a:rPr>
              <a:t>Mrs Smith</a:t>
            </a:r>
            <a:r>
              <a:rPr lang="en-US" altLang="ru-RU" smtClean="0">
                <a:ea typeface="Calibri" pitchFamily="34" charset="0"/>
                <a:cs typeface="Times New Roman" pitchFamily="18" charset="0"/>
              </a:rPr>
              <a:t> always pays by credit card.</a:t>
            </a:r>
            <a:endParaRPr lang="ru-RU" altLang="ru-RU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en-US" altLang="ru-RU" smtClean="0">
                <a:ea typeface="Calibri" pitchFamily="34" charset="0"/>
                <a:cs typeface="Times New Roman" pitchFamily="18" charset="0"/>
              </a:rPr>
              <a:t>2. The lesson starts </a:t>
            </a:r>
            <a:r>
              <a:rPr lang="en-US" altLang="ru-RU" b="1" smtClean="0">
                <a:ea typeface="Calibri" pitchFamily="34" charset="0"/>
                <a:cs typeface="Times New Roman" pitchFamily="18" charset="0"/>
              </a:rPr>
              <a:t>at 8 o’clock</a:t>
            </a:r>
            <a:r>
              <a:rPr lang="en-US" altLang="ru-RU" smtClean="0">
                <a:ea typeface="Calibri" pitchFamily="34" charset="0"/>
                <a:cs typeface="Times New Roman" pitchFamily="18" charset="0"/>
              </a:rPr>
              <a:t>.</a:t>
            </a:r>
            <a:endParaRPr lang="ru-RU" altLang="ru-RU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en-US" altLang="ru-RU" smtClean="0">
                <a:ea typeface="Calibri" pitchFamily="34" charset="0"/>
                <a:cs typeface="Times New Roman" pitchFamily="18" charset="0"/>
              </a:rPr>
              <a:t>3. He spends his days off </a:t>
            </a:r>
            <a:r>
              <a:rPr lang="en-US" altLang="ru-RU" b="1" smtClean="0">
                <a:ea typeface="Calibri" pitchFamily="34" charset="0"/>
                <a:cs typeface="Times New Roman" pitchFamily="18" charset="0"/>
              </a:rPr>
              <a:t>in the country</a:t>
            </a:r>
            <a:r>
              <a:rPr lang="en-US" altLang="ru-RU" smtClean="0">
                <a:ea typeface="Calibri" pitchFamily="34" charset="0"/>
                <a:cs typeface="Times New Roman" pitchFamily="18" charset="0"/>
              </a:rPr>
              <a:t>.</a:t>
            </a:r>
            <a:endParaRPr lang="ru-RU" altLang="ru-RU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en-US" altLang="ru-RU" smtClean="0">
                <a:ea typeface="Calibri" pitchFamily="34" charset="0"/>
                <a:cs typeface="Times New Roman" pitchFamily="18" charset="0"/>
              </a:rPr>
              <a:t>4. They could dance </a:t>
            </a:r>
            <a:r>
              <a:rPr lang="en-US" altLang="ru-RU" b="1" smtClean="0">
                <a:ea typeface="Calibri" pitchFamily="34" charset="0"/>
                <a:cs typeface="Times New Roman" pitchFamily="18" charset="0"/>
              </a:rPr>
              <a:t>well</a:t>
            </a:r>
            <a:r>
              <a:rPr lang="en-US" altLang="ru-RU" smtClean="0">
                <a:ea typeface="Calibri" pitchFamily="34" charset="0"/>
                <a:cs typeface="Times New Roman" pitchFamily="18" charset="0"/>
              </a:rPr>
              <a:t>.</a:t>
            </a:r>
            <a:endParaRPr lang="ru-RU" altLang="ru-RU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en-US" altLang="ru-RU" smtClean="0">
                <a:ea typeface="Calibri" pitchFamily="34" charset="0"/>
                <a:cs typeface="Times New Roman" pitchFamily="18" charset="0"/>
              </a:rPr>
              <a:t>5. Kate is the cleverest pupil </a:t>
            </a:r>
            <a:r>
              <a:rPr lang="en-US" altLang="ru-RU" b="1" smtClean="0">
                <a:ea typeface="Calibri" pitchFamily="34" charset="0"/>
                <a:cs typeface="Times New Roman" pitchFamily="18" charset="0"/>
              </a:rPr>
              <a:t>because she always does her homework</a:t>
            </a:r>
            <a:r>
              <a:rPr lang="en-US" altLang="ru-RU" smtClean="0">
                <a:ea typeface="Calibri" pitchFamily="34" charset="0"/>
                <a:cs typeface="Times New Roman" pitchFamily="18" charset="0"/>
              </a:rPr>
              <a:t>. </a:t>
            </a:r>
            <a:endParaRPr lang="ru-RU" altLang="ru-RU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altLang="ru-RU" sz="240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ru-RU" smtClean="0"/>
              <a:t>Exercises</a:t>
            </a:r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/>
              <a:t>Homework task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408737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u="sng" dirty="0">
                <a:ea typeface="Calibri"/>
                <a:cs typeface="Times New Roman"/>
              </a:rPr>
              <a:t>Date</a:t>
            </a:r>
            <a:r>
              <a:rPr lang="en-US" sz="2000" dirty="0">
                <a:ea typeface="Calibri"/>
                <a:cs typeface="Times New Roman"/>
              </a:rPr>
              <a:t>: …</a:t>
            </a:r>
            <a:endParaRPr lang="ru-RU" sz="2000" dirty="0">
              <a:ea typeface="Calibri"/>
              <a:cs typeface="Times New Roman"/>
            </a:endParaRP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u="sng" dirty="0">
                <a:ea typeface="Calibri"/>
                <a:cs typeface="Times New Roman"/>
              </a:rPr>
              <a:t>Grammar</a:t>
            </a:r>
            <a:r>
              <a:rPr lang="en-US" sz="2000" dirty="0">
                <a:ea typeface="Calibri"/>
                <a:cs typeface="Times New Roman"/>
              </a:rPr>
              <a:t>: </a:t>
            </a:r>
            <a:r>
              <a:rPr lang="en-US" b="1" dirty="0">
                <a:latin typeface="Monotype Corsiva"/>
                <a:ea typeface="Calibri"/>
                <a:cs typeface="Times New Roman"/>
              </a:rPr>
              <a:t>Direct Questions (5) of Simple/Indefinite Tenses</a:t>
            </a:r>
            <a:endParaRPr lang="ru-RU" sz="2000" dirty="0">
              <a:ea typeface="Calibri"/>
              <a:cs typeface="Times New Roman"/>
            </a:endParaRPr>
          </a:p>
          <a:p>
            <a:pPr marL="0" indent="0" algn="ctr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ea typeface="Calibri"/>
                <a:cs typeface="Times New Roman"/>
              </a:rPr>
              <a:t>I v. </a:t>
            </a:r>
            <a:r>
              <a:rPr lang="ru-RU" sz="2000" dirty="0">
                <a:ea typeface="Calibri"/>
                <a:cs typeface="Times New Roman"/>
              </a:rPr>
              <a:t>/</a:t>
            </a:r>
            <a:r>
              <a:rPr lang="en-US" sz="2000" dirty="0">
                <a:ea typeface="Calibri"/>
                <a:cs typeface="Times New Roman"/>
              </a:rPr>
              <a:t>II v. 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ea typeface="Calibri"/>
                <a:cs typeface="Times New Roman"/>
              </a:rPr>
              <a:t>① 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ea typeface="Calibri"/>
                <a:cs typeface="Times New Roman"/>
              </a:rPr>
              <a:t>1.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ea typeface="Calibri"/>
                <a:cs typeface="Times New Roman"/>
              </a:rPr>
              <a:t>2.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ea typeface="Calibri"/>
                <a:cs typeface="Times New Roman"/>
              </a:rPr>
              <a:t>3.                                    </a:t>
            </a:r>
            <a:r>
              <a:rPr lang="ru-RU" sz="2100" b="1" dirty="0">
                <a:solidFill>
                  <a:srgbClr val="0070C0"/>
                </a:solidFill>
                <a:ea typeface="Calibri"/>
                <a:cs typeface="Times New Roman"/>
              </a:rPr>
              <a:t>ВИД ВОПРОСА на РЯ!</a:t>
            </a:r>
            <a:endParaRPr lang="ru-RU" sz="20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ea typeface="Calibri"/>
                <a:cs typeface="Times New Roman"/>
              </a:rPr>
              <a:t>4.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ea typeface="Calibri"/>
                <a:cs typeface="Times New Roman"/>
              </a:rPr>
              <a:t>5.</a:t>
            </a:r>
            <a:endParaRPr lang="en-US" sz="2000" dirty="0">
              <a:ea typeface="Calibri"/>
              <a:cs typeface="Times New Roman"/>
            </a:endParaRP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ea typeface="Calibri"/>
                <a:cs typeface="Times New Roman"/>
              </a:rPr>
              <a:t>②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1.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2.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3.               </a:t>
            </a: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  </a:t>
            </a:r>
            <a:r>
              <a:rPr lang="ru-RU" sz="2000" b="1" dirty="0">
                <a:solidFill>
                  <a:srgbClr val="0070C0"/>
                </a:solidFill>
                <a:ea typeface="Calibri"/>
                <a:cs typeface="Times New Roman"/>
              </a:rPr>
              <a:t>выписать сказуемое → 1ое слово: сильный гл. / нужна помощь →</a:t>
            </a: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4.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5.</a:t>
            </a:r>
            <a:endParaRPr lang="en-US" sz="2000" dirty="0">
              <a:ea typeface="Calibri"/>
              <a:cs typeface="Times New Roman"/>
            </a:endParaRP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ea typeface="Calibri"/>
                <a:cs typeface="Times New Roman"/>
              </a:rPr>
              <a:t>③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1.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2.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3.                               </a:t>
            </a: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  </a:t>
            </a:r>
            <a:r>
              <a:rPr lang="ru-RU" sz="2000" b="1" dirty="0">
                <a:solidFill>
                  <a:srgbClr val="0070C0"/>
                </a:solidFill>
                <a:ea typeface="Calibri"/>
                <a:cs typeface="Times New Roman"/>
              </a:rPr>
              <a:t>написать только вопросительное слов</a:t>
            </a: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>о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4.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5.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>
              <a:ea typeface="Calibri"/>
              <a:cs typeface="Times New Roman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1435100" y="1695450"/>
            <a:ext cx="298450" cy="12969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3824288"/>
            <a:ext cx="127793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038" y="3457575"/>
            <a:ext cx="311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2400" y="5157788"/>
            <a:ext cx="311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ru-RU" smtClean="0"/>
              <a:t>Exercises</a:t>
            </a:r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/>
              <a:t>Homework task – version II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/>
              <a:t>①</a:t>
            </a:r>
            <a:r>
              <a:rPr lang="en-US" altLang="ru-RU" i="1" smtClean="0"/>
              <a:t> </a:t>
            </a:r>
            <a:r>
              <a:rPr lang="ru-RU" altLang="ru-RU" i="1" u="sng" smtClean="0"/>
              <a:t>Определите вид вопроса:</a:t>
            </a:r>
          </a:p>
        </p:txBody>
      </p:sp>
      <p:sp>
        <p:nvSpPr>
          <p:cNvPr id="69635" name="Объект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ru-RU" sz="3600" smtClean="0"/>
              <a:t>1. Should she stay home or go to school?</a:t>
            </a:r>
          </a:p>
          <a:p>
            <a:pPr marL="0" indent="0">
              <a:buFont typeface="Arial" charset="0"/>
              <a:buNone/>
            </a:pPr>
            <a:r>
              <a:rPr lang="en-US" altLang="ru-RU" sz="3600" smtClean="0"/>
              <a:t>2. Can the boys speak English well?</a:t>
            </a:r>
          </a:p>
          <a:p>
            <a:pPr marL="0" indent="0">
              <a:buFont typeface="Arial" charset="0"/>
              <a:buNone/>
            </a:pPr>
            <a:r>
              <a:rPr lang="en-US" altLang="ru-RU" sz="3600" smtClean="0"/>
              <a:t>3. There are four chairs in the kitchen, aren’t there?</a:t>
            </a:r>
          </a:p>
          <a:p>
            <a:pPr marL="0" indent="0">
              <a:buFont typeface="Arial" charset="0"/>
              <a:buNone/>
            </a:pPr>
            <a:r>
              <a:rPr lang="en-US" altLang="ru-RU" sz="3600" smtClean="0"/>
              <a:t>4. When were you born?</a:t>
            </a:r>
          </a:p>
          <a:p>
            <a:pPr marL="0" indent="0">
              <a:buFont typeface="Arial" charset="0"/>
              <a:buNone/>
            </a:pPr>
            <a:r>
              <a:rPr lang="en-US" altLang="ru-RU" sz="3600" smtClean="0"/>
              <a:t>5. What kind of music is your favourite?</a:t>
            </a:r>
          </a:p>
          <a:p>
            <a:pPr marL="0" indent="0">
              <a:buFont typeface="Arial" charset="0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ru-RU" altLang="ru-RU" sz="2800" i="1" smtClean="0"/>
              <a:t>②</a:t>
            </a:r>
            <a:r>
              <a:rPr lang="en-US" altLang="ru-RU" sz="2800" i="1" smtClean="0"/>
              <a:t> </a:t>
            </a:r>
            <a:r>
              <a:rPr lang="ru-RU" altLang="ru-RU" sz="2800" i="1" u="sng" smtClean="0"/>
              <a:t>Найдите сказуемое и подберите к нему </a:t>
            </a:r>
            <a:r>
              <a:rPr lang="en-US" altLang="ru-RU" sz="2800" i="1" u="sng" smtClean="0"/>
              <a:t/>
            </a:r>
            <a:br>
              <a:rPr lang="en-US" altLang="ru-RU" sz="2800" i="1" u="sng" smtClean="0"/>
            </a:br>
            <a:r>
              <a:rPr lang="ru-RU" altLang="ru-RU" sz="2800" i="1" u="sng" smtClean="0"/>
              <a:t>Auxiliary Verb </a:t>
            </a:r>
            <a:r>
              <a:rPr lang="en-US" altLang="ru-RU" sz="2800" i="1" u="sng" smtClean="0"/>
              <a:t>          </a:t>
            </a:r>
            <a:r>
              <a:rPr lang="ru-RU" altLang="ru-RU" sz="2800" i="1" u="sng" smtClean="0"/>
              <a:t> , то есть самостоятельный </a:t>
            </a:r>
            <a:r>
              <a:rPr lang="en-US" altLang="ru-RU" sz="2800" i="1" u="sng" smtClean="0"/>
              <a:t/>
            </a:r>
            <a:br>
              <a:rPr lang="en-US" altLang="ru-RU" sz="2800" i="1" u="sng" smtClean="0"/>
            </a:br>
            <a:r>
              <a:rPr lang="ru-RU" altLang="ru-RU" sz="2800" i="1" u="sng" smtClean="0"/>
              <a:t>ИЛИ вспомогательный глагол:</a:t>
            </a:r>
          </a:p>
        </p:txBody>
      </p:sp>
      <p:sp>
        <p:nvSpPr>
          <p:cNvPr id="70659" name="Объект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ru-RU" sz="3600" smtClean="0"/>
              <a:t>1. The Smiths have a new house.</a:t>
            </a:r>
          </a:p>
          <a:p>
            <a:pPr marL="0" indent="0">
              <a:buFont typeface="Arial" charset="0"/>
              <a:buNone/>
            </a:pPr>
            <a:r>
              <a:rPr lang="en-US" altLang="ru-RU" sz="3600" smtClean="0"/>
              <a:t>2.  She doesn’t like playing football.</a:t>
            </a:r>
          </a:p>
          <a:p>
            <a:pPr marL="0" indent="0">
              <a:buFont typeface="Arial" charset="0"/>
              <a:buNone/>
            </a:pPr>
            <a:r>
              <a:rPr lang="en-US" altLang="ru-RU" sz="3600" smtClean="0"/>
              <a:t>3. I was there last week.</a:t>
            </a:r>
          </a:p>
          <a:p>
            <a:pPr marL="0" indent="0">
              <a:buFont typeface="Arial" charset="0"/>
              <a:buNone/>
            </a:pPr>
            <a:r>
              <a:rPr lang="en-US" altLang="ru-RU" sz="3600" smtClean="0"/>
              <a:t>4.  We could understand everything then.</a:t>
            </a:r>
          </a:p>
          <a:p>
            <a:pPr marL="0" indent="0">
              <a:buFont typeface="Arial" charset="0"/>
              <a:buNone/>
            </a:pPr>
            <a:r>
              <a:rPr lang="en-US" altLang="ru-RU" sz="3600" smtClean="0"/>
              <a:t>5. I’ll meet her tomorrow.</a:t>
            </a:r>
          </a:p>
          <a:p>
            <a:pPr marL="0" indent="0"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70660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620713"/>
            <a:ext cx="735013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sz="2800" i="1" smtClean="0"/>
              <a:t>③</a:t>
            </a:r>
            <a:r>
              <a:rPr lang="en-US" altLang="ru-RU" sz="2800" i="1" smtClean="0"/>
              <a:t> </a:t>
            </a:r>
            <a:r>
              <a:rPr lang="ru-RU" altLang="ru-RU" sz="2800" i="1" u="sng" smtClean="0"/>
              <a:t>Подберите специальное вопросительное </a:t>
            </a:r>
            <a:br>
              <a:rPr lang="ru-RU" altLang="ru-RU" sz="2800" i="1" u="sng" smtClean="0"/>
            </a:br>
            <a:r>
              <a:rPr lang="ru-RU" altLang="ru-RU" sz="2800" i="1" u="sng" smtClean="0"/>
              <a:t>слово /слова к выделенным словам в предложении:</a:t>
            </a:r>
          </a:p>
        </p:txBody>
      </p:sp>
      <p:sp>
        <p:nvSpPr>
          <p:cNvPr id="71683" name="Объект 2"/>
          <p:cNvSpPr>
            <a:spLocks noGrp="1"/>
          </p:cNvSpPr>
          <p:nvPr>
            <p:ph idx="1"/>
          </p:nvPr>
        </p:nvSpPr>
        <p:spPr>
          <a:xfrm>
            <a:off x="457200" y="1916113"/>
            <a:ext cx="8362950" cy="4667250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en-US" altLang="ru-RU" smtClean="0">
                <a:ea typeface="Calibri" pitchFamily="34" charset="0"/>
                <a:cs typeface="Times New Roman" pitchFamily="18" charset="0"/>
              </a:rPr>
              <a:t>1. We study </a:t>
            </a:r>
            <a:r>
              <a:rPr lang="en-US" altLang="ru-RU" b="1" smtClean="0">
                <a:ea typeface="Calibri" pitchFamily="34" charset="0"/>
                <a:cs typeface="Times New Roman" pitchFamily="18" charset="0"/>
              </a:rPr>
              <a:t>English Grammar</a:t>
            </a:r>
            <a:r>
              <a:rPr lang="en-US" altLang="ru-RU" smtClean="0">
                <a:ea typeface="Calibri" pitchFamily="34" charset="0"/>
                <a:cs typeface="Times New Roman" pitchFamily="18" charset="0"/>
              </a:rPr>
              <a:t>.</a:t>
            </a:r>
            <a:endParaRPr lang="ru-RU" altLang="ru-RU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en-US" altLang="ru-RU" smtClean="0">
                <a:ea typeface="Calibri" pitchFamily="34" charset="0"/>
                <a:cs typeface="Times New Roman" pitchFamily="18" charset="0"/>
              </a:rPr>
              <a:t>2. She puts on her </a:t>
            </a:r>
            <a:r>
              <a:rPr lang="en-US" altLang="ru-RU" b="1" smtClean="0">
                <a:ea typeface="Calibri" pitchFamily="34" charset="0"/>
                <a:cs typeface="Times New Roman" pitchFamily="18" charset="0"/>
              </a:rPr>
              <a:t>red</a:t>
            </a:r>
            <a:r>
              <a:rPr lang="en-US" altLang="ru-RU" smtClean="0">
                <a:ea typeface="Calibri" pitchFamily="34" charset="0"/>
                <a:cs typeface="Times New Roman" pitchFamily="18" charset="0"/>
              </a:rPr>
              <a:t> coat.</a:t>
            </a:r>
            <a:endParaRPr lang="ru-RU" altLang="ru-RU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en-US" altLang="ru-RU" smtClean="0">
                <a:ea typeface="Calibri" pitchFamily="34" charset="0"/>
                <a:cs typeface="Times New Roman" pitchFamily="18" charset="0"/>
              </a:rPr>
              <a:t>3. Jane makes coffee </a:t>
            </a:r>
            <a:r>
              <a:rPr lang="en-US" altLang="ru-RU" b="1" smtClean="0">
                <a:ea typeface="Calibri" pitchFamily="34" charset="0"/>
                <a:cs typeface="Times New Roman" pitchFamily="18" charset="0"/>
              </a:rPr>
              <a:t>every morning</a:t>
            </a:r>
            <a:r>
              <a:rPr lang="en-US" altLang="ru-RU" smtClean="0">
                <a:ea typeface="Calibri" pitchFamily="34" charset="0"/>
                <a:cs typeface="Times New Roman" pitchFamily="18" charset="0"/>
              </a:rPr>
              <a:t>.</a:t>
            </a:r>
            <a:endParaRPr lang="ru-RU" altLang="ru-RU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en-US" altLang="ru-RU" smtClean="0">
                <a:ea typeface="Calibri" pitchFamily="34" charset="0"/>
                <a:cs typeface="Times New Roman" pitchFamily="18" charset="0"/>
              </a:rPr>
              <a:t>4. They will buy a lot of dictionaries </a:t>
            </a:r>
            <a:r>
              <a:rPr lang="en-US" altLang="ru-RU" b="1" smtClean="0">
                <a:ea typeface="Calibri" pitchFamily="34" charset="0"/>
                <a:cs typeface="Times New Roman" pitchFamily="18" charset="0"/>
              </a:rPr>
              <a:t>because they learn three foreign languages</a:t>
            </a:r>
            <a:r>
              <a:rPr lang="en-US" altLang="ru-RU" smtClean="0">
                <a:ea typeface="Calibri" pitchFamily="34" charset="0"/>
                <a:cs typeface="Times New Roman" pitchFamily="18" charset="0"/>
              </a:rPr>
              <a:t>.</a:t>
            </a:r>
            <a:endParaRPr lang="ru-RU" altLang="ru-RU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en-US" altLang="ru-RU" smtClean="0">
                <a:ea typeface="Calibri" pitchFamily="34" charset="0"/>
                <a:cs typeface="Times New Roman" pitchFamily="18" charset="0"/>
              </a:rPr>
              <a:t>5. </a:t>
            </a:r>
            <a:r>
              <a:rPr lang="en-US" altLang="ru-RU" b="1" smtClean="0">
                <a:ea typeface="Calibri" pitchFamily="34" charset="0"/>
                <a:cs typeface="Times New Roman" pitchFamily="18" charset="0"/>
              </a:rPr>
              <a:t>The Ivanovs’</a:t>
            </a:r>
            <a:r>
              <a:rPr lang="en-US" altLang="ru-RU" smtClean="0">
                <a:ea typeface="Calibri" pitchFamily="34" charset="0"/>
                <a:cs typeface="Times New Roman" pitchFamily="18" charset="0"/>
              </a:rPr>
              <a:t> cat is so funny!</a:t>
            </a:r>
            <a:endParaRPr lang="ru-RU" altLang="ru-RU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altLang="ru-RU" sz="240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8686800" cy="1584325"/>
          </a:xfrm>
        </p:spPr>
        <p:txBody>
          <a:bodyPr>
            <a:noAutofit/>
          </a:bodyPr>
          <a:lstStyle/>
          <a:p>
            <a:pPr marL="514350" indent="-51435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333399"/>
                </a:solidFill>
                <a:ea typeface="+mn-ea"/>
                <a:cs typeface="+mn-cs"/>
              </a:rPr>
              <a:t>     </a:t>
            </a:r>
            <a:r>
              <a:rPr lang="en-US" sz="4000" b="1" dirty="0">
                <a:solidFill>
                  <a:srgbClr val="333399"/>
                </a:solidFill>
                <a:ea typeface="+mn-ea"/>
                <a:cs typeface="+mn-cs"/>
              </a:rPr>
              <a:t>1. </a:t>
            </a:r>
            <a:r>
              <a:rPr lang="ru-RU" sz="4000" b="1" dirty="0">
                <a:solidFill>
                  <a:srgbClr val="333399"/>
                </a:solidFill>
                <a:ea typeface="+mn-ea"/>
                <a:cs typeface="+mn-cs"/>
              </a:rPr>
              <a:t>Общий  вопрос </a:t>
            </a:r>
            <a:br>
              <a:rPr lang="ru-RU" sz="4000" b="1" dirty="0">
                <a:solidFill>
                  <a:srgbClr val="333399"/>
                </a:solidFill>
                <a:ea typeface="+mn-ea"/>
                <a:cs typeface="+mn-cs"/>
              </a:rPr>
            </a:br>
            <a:r>
              <a:rPr lang="ru-RU" sz="4000" dirty="0">
                <a:solidFill>
                  <a:srgbClr val="333399"/>
                </a:solidFill>
                <a:ea typeface="+mn-ea"/>
                <a:cs typeface="+mn-cs"/>
              </a:rPr>
              <a:t>(</a:t>
            </a:r>
            <a:r>
              <a:rPr lang="en-US" sz="4000" dirty="0">
                <a:solidFill>
                  <a:srgbClr val="333399"/>
                </a:solidFill>
                <a:ea typeface="+mn-ea"/>
                <a:cs typeface="+mn-cs"/>
              </a:rPr>
              <a:t>General Question)</a:t>
            </a: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395288" y="1989138"/>
            <a:ext cx="8291512" cy="41370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Font typeface="Wingdings" pitchFamily="2" charset="2"/>
              <a:buChar char="§"/>
            </a:pPr>
            <a:r>
              <a:rPr lang="ru-RU" altLang="ru-RU" b="1" smtClean="0">
                <a:ea typeface="Calibri" pitchFamily="34" charset="0"/>
                <a:cs typeface="Times New Roman" pitchFamily="18" charset="0"/>
              </a:rPr>
              <a:t> начинается с глагола</a:t>
            </a:r>
            <a:r>
              <a:rPr lang="en-US" altLang="ru-RU" b="1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4400" b="1" smtClean="0">
                <a:solidFill>
                  <a:srgbClr val="E46C0A"/>
                </a:solidFill>
                <a:ea typeface="Calibri" pitchFamily="34" charset="0"/>
                <a:cs typeface="Times New Roman" pitchFamily="18" charset="0"/>
              </a:rPr>
              <a:t>(</a:t>
            </a:r>
            <a:r>
              <a:rPr lang="en-US" altLang="ru-RU" sz="4400" b="1" smtClean="0">
                <a:solidFill>
                  <a:srgbClr val="E46C0A"/>
                </a:solidFill>
                <a:ea typeface="Calibri" pitchFamily="34" charset="0"/>
                <a:cs typeface="Times New Roman" pitchFamily="18" charset="0"/>
              </a:rPr>
              <a:t>Auxiliary Verb</a:t>
            </a:r>
            <a:r>
              <a:rPr lang="ru-RU" altLang="ru-RU" sz="4400" b="1" smtClean="0">
                <a:solidFill>
                  <a:srgbClr val="E46C0A"/>
                </a:solidFill>
                <a:ea typeface="Calibri" pitchFamily="34" charset="0"/>
                <a:cs typeface="Times New Roman" pitchFamily="18" charset="0"/>
              </a:rPr>
              <a:t>) </a:t>
            </a:r>
            <a:r>
              <a:rPr lang="en-US" altLang="ru-RU" b="1" smtClean="0">
                <a:ea typeface="Calibri" pitchFamily="34" charset="0"/>
                <a:cs typeface="Times New Roman" pitchFamily="18" charset="0"/>
              </a:rPr>
              <a:t>– </a:t>
            </a:r>
            <a:endParaRPr lang="ru-RU" altLang="ru-RU" b="1" smtClean="0"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b="1" smtClean="0">
                <a:ea typeface="Calibri" pitchFamily="34" charset="0"/>
                <a:cs typeface="Times New Roman" pitchFamily="18" charset="0"/>
              </a:rPr>
              <a:t> вспомогательного или самостоятельного</a:t>
            </a:r>
          </a:p>
          <a:p>
            <a:pPr eaLnBrk="1" hangingPunct="1">
              <a:lnSpc>
                <a:spcPct val="115000"/>
              </a:lnSpc>
              <a:buFont typeface="Arial" charset="0"/>
              <a:buNone/>
            </a:pPr>
            <a:endParaRPr lang="ru-RU" altLang="ru-RU" b="1" smtClean="0"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buFont typeface="Arial" charset="0"/>
              <a:buNone/>
            </a:pPr>
            <a:endParaRPr lang="ru-RU" altLang="ru-RU" b="1" smtClean="0"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ru-RU" altLang="ru-RU" smtClean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3640138"/>
          <a:ext cx="8569326" cy="15543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4663"/>
                <a:gridCol w="4284663"/>
              </a:tblGrid>
              <a:tr h="15541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kumimoji="0" lang="en-US" sz="3200" b="1" i="0" u="dbl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Can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32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you </a:t>
                      </a:r>
                      <a:r>
                        <a:rPr kumimoji="0" lang="en-US" sz="3200" b="0" i="0" u="dbl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swim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well?</a:t>
                      </a:r>
                      <a:endParaRPr kumimoji="0" lang="ru-RU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1800" dirty="0"/>
                    </a:p>
                  </a:txBody>
                  <a:tcPr marL="91444" marR="91444" marT="45648" marB="4564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3200" b="1" i="0" u="dbl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Do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kumimoji="0" lang="en-US" sz="32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you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3200" b="0" i="0" u="dbl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go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to school? </a:t>
                      </a:r>
                      <a:endParaRPr lang="ru-RU" sz="1800" dirty="0"/>
                    </a:p>
                  </a:txBody>
                  <a:tcPr marL="91444" marR="91444" marT="45648" marB="45648"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ctrTitle"/>
          </p:nvPr>
        </p:nvSpPr>
        <p:spPr>
          <a:xfrm>
            <a:off x="820738" y="836613"/>
            <a:ext cx="7772400" cy="1470025"/>
          </a:xfrm>
        </p:spPr>
        <p:txBody>
          <a:bodyPr/>
          <a:lstStyle/>
          <a:p>
            <a:r>
              <a:rPr lang="en-US" altLang="ru-RU" smtClean="0"/>
              <a:t>Exercises</a:t>
            </a:r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2636838"/>
            <a:ext cx="8353425" cy="17526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/>
              <a:t>Project </a:t>
            </a:r>
            <a:r>
              <a:rPr lang="en-US" b="1" dirty="0"/>
              <a:t>“Question Palm”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/>
              <a:t>- an individual work with a narrative sentence</a:t>
            </a:r>
            <a:endParaRPr lang="ru-RU" dirty="0"/>
          </a:p>
        </p:txBody>
      </p:sp>
      <p:sp>
        <p:nvSpPr>
          <p:cNvPr id="4" name="Стрелка: вниз 3"/>
          <p:cNvSpPr/>
          <p:nvPr/>
        </p:nvSpPr>
        <p:spPr>
          <a:xfrm>
            <a:off x="4706938" y="4941888"/>
            <a:ext cx="268287" cy="12954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7583487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333375"/>
            <a:ext cx="8921750" cy="57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160463"/>
            <a:ext cx="6172200" cy="45370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ru-RU" sz="1500" dirty="0"/>
          </a:p>
          <a:p>
            <a:pPr marL="385763" indent="-385763">
              <a:buFont typeface="Arial" charset="0"/>
              <a:buAutoNum type="arabicPeriod"/>
              <a:defRPr/>
            </a:pPr>
            <a:r>
              <a:rPr lang="en-US" sz="3000" b="1" i="1" dirty="0">
                <a:solidFill>
                  <a:srgbClr val="002060"/>
                </a:solidFill>
              </a:rPr>
              <a:t>General Q.</a:t>
            </a:r>
          </a:p>
          <a:p>
            <a:pPr marL="385763" indent="-385763">
              <a:buFont typeface="Arial" charset="0"/>
              <a:buAutoNum type="arabicPeriod"/>
              <a:defRPr/>
            </a:pPr>
            <a:r>
              <a:rPr lang="en-US" sz="3000" b="1" i="1" dirty="0">
                <a:solidFill>
                  <a:srgbClr val="002060"/>
                </a:solidFill>
              </a:rPr>
              <a:t>Alternative Q.</a:t>
            </a:r>
          </a:p>
          <a:p>
            <a:pPr marL="385763" indent="-385763">
              <a:lnSpc>
                <a:spcPct val="200000"/>
              </a:lnSpc>
              <a:buFont typeface="Arial" charset="0"/>
              <a:buAutoNum type="arabicPeriod"/>
              <a:defRPr/>
            </a:pPr>
            <a:r>
              <a:rPr lang="en-US" sz="3000" b="1" i="1" dirty="0">
                <a:solidFill>
                  <a:srgbClr val="002060"/>
                </a:solidFill>
              </a:rPr>
              <a:t>Q. to the Subject                       </a:t>
            </a:r>
          </a:p>
          <a:p>
            <a:pPr marL="385763" indent="-385763">
              <a:buFont typeface="Arial" charset="0"/>
              <a:buAutoNum type="arabicPeriod"/>
              <a:defRPr/>
            </a:pPr>
            <a:r>
              <a:rPr lang="en-US" sz="3000" b="1" i="1" dirty="0">
                <a:solidFill>
                  <a:srgbClr val="002060"/>
                </a:solidFill>
              </a:rPr>
              <a:t>Special Q -s                      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000" b="1" i="1" dirty="0">
                <a:solidFill>
                  <a:srgbClr val="002060"/>
                </a:solidFill>
              </a:rPr>
              <a:t>             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000" b="1" i="1" dirty="0">
                <a:solidFill>
                  <a:srgbClr val="002060"/>
                </a:solidFill>
              </a:rPr>
              <a:t>5.   Tag – Q./Disjunctive Q.</a:t>
            </a:r>
            <a:endParaRPr lang="ru-RU" sz="3000" b="1" i="1" dirty="0">
              <a:solidFill>
                <a:srgbClr val="002060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240338" y="2687638"/>
            <a:ext cx="103187" cy="14589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3088" y="3086100"/>
            <a:ext cx="28702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002060"/>
                </a:solidFill>
              </a:rPr>
              <a:t>WH-Questions</a:t>
            </a:r>
            <a:endParaRPr lang="ru-RU" sz="21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b="1" dirty="0">
                <a:solidFill>
                  <a:srgbClr val="990099"/>
                </a:solidFill>
                <a:ea typeface="+mn-ea"/>
                <a:cs typeface="+mn-cs"/>
              </a:rPr>
              <a:t>Алгоритм (порядок действий):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35353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sz="2800" b="1" dirty="0">
              <a:solidFill>
                <a:srgbClr val="990099"/>
              </a:solidFill>
            </a:endParaRPr>
          </a:p>
          <a:p>
            <a:pPr marL="385763" indent="-385763">
              <a:buFont typeface="Arial" charset="0"/>
              <a:buAutoNum type="arabicPeriod"/>
              <a:defRPr/>
            </a:pPr>
            <a:r>
              <a:rPr lang="ru-RU" sz="2800" i="1" dirty="0">
                <a:solidFill>
                  <a:srgbClr val="990099"/>
                </a:solidFill>
              </a:rPr>
              <a:t>Найти грам. основу (подлежащее, сказуемое)</a:t>
            </a:r>
          </a:p>
          <a:p>
            <a:pPr marL="385763" indent="-385763">
              <a:buFont typeface="Arial" charset="0"/>
              <a:buAutoNum type="arabicPeriod"/>
              <a:defRPr/>
            </a:pPr>
            <a:r>
              <a:rPr lang="ru-RU" sz="2800" i="1" dirty="0">
                <a:solidFill>
                  <a:srgbClr val="990099"/>
                </a:solidFill>
              </a:rPr>
              <a:t>Время глагола → первый глагол в сказуемом: сильный или требует помощи?</a:t>
            </a:r>
          </a:p>
          <a:p>
            <a:pPr marL="385763" indent="-385763">
              <a:buFont typeface="Arial" charset="0"/>
              <a:buAutoNum type="arabicPeriod"/>
              <a:defRPr/>
            </a:pPr>
            <a:r>
              <a:rPr lang="ru-RU" sz="2800" i="1" dirty="0">
                <a:solidFill>
                  <a:srgbClr val="990099"/>
                </a:solidFill>
              </a:rPr>
              <a:t>Вид вопроса → построение согласно правильному порядку слов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ъект 2"/>
          <p:cNvSpPr>
            <a:spLocks noGrp="1" noChangeArrowheads="1"/>
          </p:cNvSpPr>
          <p:nvPr>
            <p:ph idx="1"/>
          </p:nvPr>
        </p:nvSpPr>
        <p:spPr>
          <a:xfrm>
            <a:off x="317500" y="2889250"/>
            <a:ext cx="8535988" cy="25622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3600" smtClean="0"/>
              <a:t>1. </a:t>
            </a:r>
            <a:r>
              <a:rPr lang="en-US" altLang="ru-RU" sz="3600" smtClean="0"/>
              <a:t>Sorry, I haven’t written you for so long!</a:t>
            </a:r>
            <a:endParaRPr lang="ru-RU" alt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2889250"/>
            <a:ext cx="8485187" cy="2562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50" dirty="0"/>
              <a:t>2. </a:t>
            </a:r>
            <a:r>
              <a:rPr lang="en-US" sz="4050" dirty="0"/>
              <a:t>I came to this school three years ago.</a:t>
            </a:r>
            <a:endParaRPr lang="ru-RU" sz="4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2889250"/>
            <a:ext cx="8485187" cy="2562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3</a:t>
            </a:r>
            <a:r>
              <a:rPr lang="ru-RU" sz="4050" dirty="0"/>
              <a:t>. </a:t>
            </a:r>
            <a:r>
              <a:rPr lang="en-US" sz="4050" dirty="0"/>
              <a:t>We’ll go to the river</a:t>
            </a:r>
            <a:r>
              <a:rPr lang="ru-RU" sz="4050" dirty="0"/>
              <a:t> </a:t>
            </a:r>
            <a:r>
              <a:rPr lang="en-US" sz="4050"/>
              <a:t>to</a:t>
            </a:r>
            <a:r>
              <a:rPr lang="ru-RU" sz="4050"/>
              <a:t> </a:t>
            </a:r>
            <a:r>
              <a:rPr lang="en-US" sz="4050" dirty="0"/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swim and fish every day.</a:t>
            </a:r>
            <a:endParaRPr lang="ru-RU" sz="4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2889250"/>
            <a:ext cx="8485187" cy="2562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50" dirty="0"/>
              <a:t>4. </a:t>
            </a:r>
            <a:r>
              <a:rPr lang="en-US" sz="4050" dirty="0"/>
              <a:t>You can </a:t>
            </a:r>
            <a:r>
              <a:rPr lang="en-US" sz="4050"/>
              <a:t>keep hand luggage </a:t>
            </a:r>
            <a:r>
              <a:rPr lang="en-US" sz="4050" dirty="0"/>
              <a:t>with you.</a:t>
            </a:r>
            <a:endParaRPr lang="ru-RU" sz="4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2889250"/>
            <a:ext cx="8485187" cy="2562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5</a:t>
            </a:r>
            <a:r>
              <a:rPr lang="ru-RU" sz="4050"/>
              <a:t>. </a:t>
            </a:r>
            <a:r>
              <a:rPr lang="en-US" sz="4050" dirty="0"/>
              <a:t>You have to look at the screen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 when driving.</a:t>
            </a:r>
            <a:endParaRPr lang="ru-RU" sz="4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Auxiliary Verbs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5259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амостоятельные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/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Сильные глаголы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868" name="Объект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38600" cy="5257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b="1" smtClean="0">
                <a:solidFill>
                  <a:srgbClr val="E46C0A"/>
                </a:solidFill>
              </a:rPr>
              <a:t>Вспомогательные глаголы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altLang="ru-RU" b="1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altLang="ru-RU" sz="1400" smtClean="0">
                <a:ea typeface="Calibri" pitchFamily="34" charset="0"/>
                <a:cs typeface="Times New Roman" pitchFamily="18" charset="0"/>
              </a:rPr>
              <a:t>←</a:t>
            </a:r>
            <a:r>
              <a:rPr lang="en-US" altLang="ru-RU" sz="1400" b="1" smtClean="0">
                <a:ea typeface="Calibri" pitchFamily="34" charset="0"/>
                <a:cs typeface="Times New Roman" pitchFamily="18" charset="0"/>
              </a:rPr>
              <a:t>Present</a:t>
            </a:r>
            <a:r>
              <a:rPr lang="en-US" altLang="ru-RU" sz="1400" smtClean="0">
                <a:ea typeface="Calibri" pitchFamily="34" charset="0"/>
                <a:cs typeface="Times New Roman" pitchFamily="18" charset="0"/>
              </a:rPr>
              <a:t>→</a:t>
            </a:r>
            <a:endParaRPr lang="ru-RU" altLang="ru-RU" sz="1400" smtClean="0">
              <a:ea typeface="Calibri" pitchFamily="34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altLang="ru-RU" sz="1400" b="1" smtClean="0">
                <a:ea typeface="Calibri" pitchFamily="34" charset="0"/>
                <a:cs typeface="Times New Roman" pitchFamily="18" charset="0"/>
              </a:rPr>
              <a:t>Simple</a:t>
            </a:r>
            <a:endParaRPr lang="ru-RU" altLang="ru-RU" sz="1400" smtClean="0">
              <a:ea typeface="Calibri" pitchFamily="34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altLang="ru-RU" sz="1600" b="1" smtClean="0">
                <a:solidFill>
                  <a:srgbClr val="FF0066"/>
                </a:solidFill>
                <a:ea typeface="Calibri" pitchFamily="34" charset="0"/>
                <a:cs typeface="Times New Roman" pitchFamily="18" charset="0"/>
              </a:rPr>
              <a:t>Do/Does</a:t>
            </a:r>
            <a:r>
              <a:rPr lang="en-US" altLang="ru-RU" sz="1400" smtClean="0">
                <a:ea typeface="Calibri" pitchFamily="34" charset="0"/>
                <a:cs typeface="Times New Roman" pitchFamily="18" charset="0"/>
              </a:rPr>
              <a:t> (для </a:t>
            </a:r>
            <a:r>
              <a:rPr lang="en-US" altLang="ru-RU" sz="1400" u="sng" smtClean="0">
                <a:ea typeface="Calibri" pitchFamily="34" charset="0"/>
                <a:cs typeface="Times New Roman" pitchFamily="18" charset="0"/>
              </a:rPr>
              <a:t>he/she/it</a:t>
            </a:r>
            <a:r>
              <a:rPr lang="en-US" altLang="ru-RU" sz="1400" smtClean="0">
                <a:ea typeface="Calibri" pitchFamily="34" charset="0"/>
                <a:cs typeface="Times New Roman" pitchFamily="18" charset="0"/>
              </a:rPr>
              <a:t>)</a:t>
            </a:r>
            <a:endParaRPr lang="ru-RU" altLang="ru-RU" sz="1400" smtClean="0">
              <a:ea typeface="Calibri" pitchFamily="34" charset="0"/>
              <a:cs typeface="Times New Roman" pitchFamily="18" charset="0"/>
            </a:endParaRPr>
          </a:p>
          <a:p>
            <a:pPr marL="0" indent="0" eaLnBrk="1" hangingPunct="1"/>
            <a:endParaRPr lang="ru-RU" altLang="ru-RU" smtClean="0"/>
          </a:p>
          <a:p>
            <a:pPr marL="0" indent="0" eaLnBrk="1" hangingPunct="1"/>
            <a:endParaRPr lang="ru-RU" altLang="ru-RU" smtClean="0"/>
          </a:p>
          <a:p>
            <a:pPr marL="0" indent="0" algn="ctr" eaLnBrk="1" hangingPunct="1">
              <a:lnSpc>
                <a:spcPct val="115000"/>
              </a:lnSpc>
              <a:buFont typeface="Arial" charset="0"/>
              <a:buNone/>
            </a:pPr>
            <a:endParaRPr lang="ru-RU" altLang="ru-RU" sz="1200" b="1" smtClean="0">
              <a:cs typeface="Calibri" pitchFamily="34" charset="0"/>
            </a:endParaRPr>
          </a:p>
          <a:p>
            <a:pPr marL="0" indent="0" algn="ctr" eaLnBrk="1" hangingPunct="1">
              <a:lnSpc>
                <a:spcPct val="115000"/>
              </a:lnSpc>
              <a:buFont typeface="Arial" charset="0"/>
              <a:buNone/>
            </a:pPr>
            <a:endParaRPr lang="ru-RU" altLang="ru-RU" sz="1200" b="1" smtClean="0">
              <a:cs typeface="Calibri" pitchFamily="34" charset="0"/>
            </a:endParaRPr>
          </a:p>
          <a:p>
            <a:pPr marL="0" indent="0" algn="ctr" eaLnBrk="1" hangingPunct="1">
              <a:lnSpc>
                <a:spcPct val="115000"/>
              </a:lnSpc>
              <a:buFont typeface="Arial" charset="0"/>
              <a:buNone/>
            </a:pPr>
            <a:endParaRPr lang="ru-RU" altLang="ru-RU" sz="1200" b="1" smtClean="0">
              <a:cs typeface="Calibri" pitchFamily="34" charset="0"/>
            </a:endParaRPr>
          </a:p>
          <a:p>
            <a:pPr marL="0" indent="0" algn="ctr" eaLnBrk="1" hangingPunct="1">
              <a:lnSpc>
                <a:spcPct val="115000"/>
              </a:lnSpc>
              <a:buFont typeface="Arial" charset="0"/>
              <a:buNone/>
            </a:pPr>
            <a:endParaRPr lang="ru-RU" altLang="ru-RU" sz="1200" b="1" smtClean="0">
              <a:cs typeface="Calibri" pitchFamily="34" charset="0"/>
            </a:endParaRPr>
          </a:p>
          <a:p>
            <a:pPr marL="0" indent="0" algn="ctr" eaLnBrk="1" hangingPunct="1">
              <a:lnSpc>
                <a:spcPct val="115000"/>
              </a:lnSpc>
              <a:buFont typeface="Arial" charset="0"/>
              <a:buNone/>
            </a:pPr>
            <a:r>
              <a:rPr lang="en-US" altLang="ru-RU" sz="1200" b="1" smtClean="0">
                <a:cs typeface="Calibri" pitchFamily="34" charset="0"/>
              </a:rPr>
              <a:t>Past    </a:t>
            </a:r>
            <a:r>
              <a:rPr lang="en-US" altLang="ru-RU" sz="1200" smtClean="0">
                <a:cs typeface="Calibri" pitchFamily="34" charset="0"/>
              </a:rPr>
              <a:t>                                                      </a:t>
            </a:r>
            <a:r>
              <a:rPr lang="en-US" altLang="ru-RU" sz="1200" b="1" smtClean="0">
                <a:cs typeface="Calibri" pitchFamily="34" charset="0"/>
              </a:rPr>
              <a:t>Future</a:t>
            </a:r>
            <a:endParaRPr lang="ru-RU" altLang="ru-RU" sz="1200" smtClean="0">
              <a:cs typeface="Calibri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ru-RU" sz="1200" b="1" smtClean="0">
                <a:solidFill>
                  <a:srgbClr val="FF0066"/>
                </a:solidFill>
                <a:cs typeface="Calibri" pitchFamily="34" charset="0"/>
              </a:rPr>
              <a:t>  </a:t>
            </a:r>
            <a:r>
              <a:rPr lang="ru-RU" altLang="ru-RU" sz="1200" b="1" smtClean="0">
                <a:solidFill>
                  <a:srgbClr val="FF0066"/>
                </a:solidFill>
                <a:cs typeface="Calibri" pitchFamily="34" charset="0"/>
              </a:rPr>
              <a:t>  </a:t>
            </a:r>
            <a:r>
              <a:rPr lang="ru-RU" altLang="ru-RU" sz="1600" b="1" smtClean="0">
                <a:solidFill>
                  <a:srgbClr val="FF0066"/>
                </a:solidFill>
                <a:cs typeface="Calibri" pitchFamily="34" charset="0"/>
              </a:rPr>
              <a:t> </a:t>
            </a:r>
            <a:r>
              <a:rPr lang="en-US" altLang="ru-RU" sz="1600" b="1" smtClean="0">
                <a:solidFill>
                  <a:srgbClr val="FF0066"/>
                </a:solidFill>
                <a:cs typeface="Calibri" pitchFamily="34" charset="0"/>
              </a:rPr>
              <a:t>Did </a:t>
            </a:r>
            <a:r>
              <a:rPr lang="en-US" altLang="ru-RU" sz="1600" smtClean="0">
                <a:cs typeface="Calibri" pitchFamily="34" charset="0"/>
              </a:rPr>
              <a:t>                </a:t>
            </a:r>
            <a:r>
              <a:rPr lang="en-US" altLang="ru-RU" sz="1600" i="1" smtClean="0">
                <a:solidFill>
                  <a:srgbClr val="6600CC"/>
                </a:solidFill>
                <a:cs typeface="Calibri" pitchFamily="34" charset="0"/>
              </a:rPr>
              <a:t> </a:t>
            </a:r>
            <a:r>
              <a:rPr lang="en-US" altLang="ru-RU" sz="1600" b="1" i="1" smtClean="0">
                <a:solidFill>
                  <a:srgbClr val="6600CC"/>
                </a:solidFill>
                <a:cs typeface="Calibri" pitchFamily="34" charset="0"/>
              </a:rPr>
              <a:t>Shall</a:t>
            </a:r>
            <a:r>
              <a:rPr lang="en-US" altLang="ru-RU" sz="1200" b="1" i="1" smtClean="0">
                <a:solidFill>
                  <a:srgbClr val="6600CC"/>
                </a:solidFill>
                <a:cs typeface="Calibri" pitchFamily="34" charset="0"/>
              </a:rPr>
              <a:t> </a:t>
            </a:r>
            <a:r>
              <a:rPr lang="en-US" altLang="ru-RU" sz="1200" smtClean="0">
                <a:cs typeface="Calibri" pitchFamily="34" charset="0"/>
              </a:rPr>
              <a:t>(</a:t>
            </a:r>
            <a:r>
              <a:rPr lang="ru-RU" altLang="ru-RU" sz="1200" smtClean="0">
                <a:cs typeface="Calibri" pitchFamily="34" charset="0"/>
              </a:rPr>
              <a:t>для</a:t>
            </a:r>
            <a:r>
              <a:rPr lang="en-US" altLang="ru-RU" sz="1200" smtClean="0">
                <a:cs typeface="Calibri" pitchFamily="34" charset="0"/>
              </a:rPr>
              <a:t>  </a:t>
            </a:r>
            <a:r>
              <a:rPr lang="en-US" altLang="ru-RU" sz="1200" u="sng" smtClean="0">
                <a:cs typeface="Calibri" pitchFamily="34" charset="0"/>
              </a:rPr>
              <a:t>I/we</a:t>
            </a:r>
            <a:r>
              <a:rPr lang="en-US" altLang="ru-RU" sz="1200" smtClean="0">
                <a:cs typeface="Calibri" pitchFamily="34" charset="0"/>
              </a:rPr>
              <a:t>)/</a:t>
            </a:r>
            <a:r>
              <a:rPr lang="en-US" altLang="ru-RU" sz="1600" b="1" i="1" smtClean="0">
                <a:solidFill>
                  <a:srgbClr val="6600CC"/>
                </a:solidFill>
                <a:cs typeface="Calibri" pitchFamily="34" charset="0"/>
              </a:rPr>
              <a:t>Will</a:t>
            </a:r>
            <a:r>
              <a:rPr lang="en-US" altLang="ru-RU" sz="1600" smtClean="0">
                <a:cs typeface="Calibri" pitchFamily="34" charset="0"/>
              </a:rPr>
              <a:t> </a:t>
            </a:r>
            <a:r>
              <a:rPr lang="en-US" altLang="ru-RU" sz="1200" smtClean="0">
                <a:cs typeface="Calibri" pitchFamily="34" charset="0"/>
              </a:rPr>
              <a:t>(</a:t>
            </a:r>
            <a:r>
              <a:rPr lang="ru-RU" altLang="ru-RU" sz="1200" smtClean="0">
                <a:cs typeface="Calibri" pitchFamily="34" charset="0"/>
              </a:rPr>
              <a:t>для </a:t>
            </a:r>
            <a:r>
              <a:rPr lang="ru-RU" altLang="ru-RU" sz="1200" u="sng" smtClean="0">
                <a:cs typeface="Calibri" pitchFamily="34" charset="0"/>
              </a:rPr>
              <a:t>всех</a:t>
            </a:r>
            <a:r>
              <a:rPr lang="en-US" altLang="ru-RU" sz="1200" smtClean="0">
                <a:cs typeface="Calibri" pitchFamily="34" charset="0"/>
              </a:rPr>
              <a:t>)</a:t>
            </a:r>
            <a:endParaRPr lang="ru-RU" altLang="ru-RU" sz="1200" smtClean="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0" y="4422775"/>
            <a:ext cx="24384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Рисунок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1628775"/>
            <a:ext cx="7810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663" y="2522538"/>
            <a:ext cx="7905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703513"/>
            <a:ext cx="4568825" cy="36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3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3716338"/>
            <a:ext cx="1952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4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3651250"/>
            <a:ext cx="188912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smtClean="0">
                <a:solidFill>
                  <a:srgbClr val="FF0000"/>
                </a:solidFill>
              </a:rPr>
              <a:t>have to/has to/had to → do/does/did</a:t>
            </a:r>
            <a:endParaRPr lang="ru-RU" altLang="ru-RU" b="1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2889250"/>
            <a:ext cx="8485187" cy="2562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5</a:t>
            </a:r>
            <a:r>
              <a:rPr lang="ru-RU" sz="4050"/>
              <a:t>. </a:t>
            </a:r>
            <a:r>
              <a:rPr lang="en-US" sz="4050" dirty="0"/>
              <a:t>You have to look at the screen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 when driving.</a:t>
            </a:r>
            <a:endParaRPr lang="ru-RU" sz="4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2889250"/>
            <a:ext cx="8485187" cy="2562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6</a:t>
            </a:r>
            <a:r>
              <a:rPr lang="ru-RU" sz="4050" dirty="0"/>
              <a:t>. </a:t>
            </a:r>
            <a:r>
              <a:rPr lang="en-US" sz="4050" dirty="0"/>
              <a:t>I’d rather go to the cinema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than to the theatre.</a:t>
            </a:r>
            <a:endParaRPr lang="ru-RU" sz="4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smtClean="0">
                <a:solidFill>
                  <a:srgbClr val="FF0000"/>
                </a:solidFill>
              </a:rPr>
              <a:t>…’d … → had + V3 /  would + V1</a:t>
            </a:r>
            <a:endParaRPr lang="ru-RU" altLang="ru-RU" b="1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2889250"/>
            <a:ext cx="8485187" cy="2562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6</a:t>
            </a:r>
            <a:r>
              <a:rPr lang="ru-RU" sz="4050" dirty="0"/>
              <a:t>. </a:t>
            </a:r>
            <a:r>
              <a:rPr lang="en-US" sz="4050" dirty="0"/>
              <a:t>I’d rather go to the cinema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than to the theatre.</a:t>
            </a:r>
            <a:endParaRPr lang="ru-RU" sz="4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2889250"/>
            <a:ext cx="8485187" cy="2562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7</a:t>
            </a:r>
            <a:r>
              <a:rPr lang="ru-RU" sz="4050" dirty="0"/>
              <a:t>. </a:t>
            </a:r>
            <a:r>
              <a:rPr lang="en-US" sz="4050" dirty="0"/>
              <a:t>She has got so little money with her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that she couldn’t afford any breakfast.</a:t>
            </a:r>
            <a:endParaRPr lang="ru-RU" sz="4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smtClean="0">
                <a:solidFill>
                  <a:srgbClr val="FF0000"/>
                </a:solidFill>
              </a:rPr>
              <a:t>have </a:t>
            </a:r>
            <a:r>
              <a:rPr lang="en-US" altLang="ru-RU" b="1" u="sng" smtClean="0">
                <a:solidFill>
                  <a:srgbClr val="FF0000"/>
                </a:solidFill>
              </a:rPr>
              <a:t>got</a:t>
            </a:r>
            <a:r>
              <a:rPr lang="en-US" altLang="ru-RU" b="1" smtClean="0">
                <a:solidFill>
                  <a:srgbClr val="FF0000"/>
                </a:solidFill>
              </a:rPr>
              <a:t> → </a:t>
            </a:r>
            <a:r>
              <a:rPr lang="ru-RU" altLang="ru-RU" b="1" smtClean="0">
                <a:solidFill>
                  <a:srgbClr val="FF0000"/>
                </a:solidFill>
              </a:rPr>
              <a:t>сильный глагол</a:t>
            </a:r>
            <a:br>
              <a:rPr lang="ru-RU" altLang="ru-RU" b="1" smtClean="0">
                <a:solidFill>
                  <a:srgbClr val="FF0000"/>
                </a:solidFill>
              </a:rPr>
            </a:br>
            <a:r>
              <a:rPr lang="en-US" altLang="ru-RU" b="1" smtClean="0">
                <a:solidFill>
                  <a:srgbClr val="FF0000"/>
                </a:solidFill>
              </a:rPr>
              <a:t>have → </a:t>
            </a:r>
            <a:r>
              <a:rPr lang="ru-RU" altLang="ru-RU" b="1" smtClean="0">
                <a:solidFill>
                  <a:srgbClr val="FF0000"/>
                </a:solidFill>
              </a:rPr>
              <a:t>слабый глагол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2889250"/>
            <a:ext cx="8485187" cy="2562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7</a:t>
            </a:r>
            <a:r>
              <a:rPr lang="ru-RU" sz="4050" dirty="0"/>
              <a:t>. </a:t>
            </a:r>
            <a:r>
              <a:rPr lang="en-US" sz="4050" dirty="0"/>
              <a:t>She has got so little money with her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that she couldn’t afford any breakfast.</a:t>
            </a:r>
            <a:endParaRPr lang="ru-RU" sz="4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2889250"/>
            <a:ext cx="8485187" cy="2562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8</a:t>
            </a:r>
            <a:r>
              <a:rPr lang="ru-RU" sz="4050" dirty="0"/>
              <a:t>.</a:t>
            </a:r>
            <a:r>
              <a:rPr lang="en-US" sz="4050" dirty="0"/>
              <a:t> He’s got many photos taken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under the water.</a:t>
            </a:r>
            <a:endParaRPr lang="ru-RU" sz="4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smtClean="0">
                <a:solidFill>
                  <a:srgbClr val="FF0000"/>
                </a:solidFill>
              </a:rPr>
              <a:t>…’s … → has  /  is</a:t>
            </a:r>
            <a:endParaRPr lang="ru-RU" altLang="ru-RU" b="1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2889250"/>
            <a:ext cx="8485187" cy="2562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8</a:t>
            </a:r>
            <a:r>
              <a:rPr lang="ru-RU" sz="4050" dirty="0"/>
              <a:t>.</a:t>
            </a:r>
            <a:r>
              <a:rPr lang="en-US" sz="4050" dirty="0"/>
              <a:t> He’s got many photos taken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under the water.</a:t>
            </a:r>
            <a:endParaRPr lang="ru-RU" sz="4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2889250"/>
            <a:ext cx="8485187" cy="2562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9</a:t>
            </a:r>
            <a:r>
              <a:rPr lang="ru-RU" sz="4050" dirty="0"/>
              <a:t>.</a:t>
            </a:r>
            <a:r>
              <a:rPr lang="en-US" sz="4050" dirty="0"/>
              <a:t> There were two reasons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 for the leaning tower.</a:t>
            </a:r>
            <a:endParaRPr lang="ru-RU" sz="4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u="sng" smtClean="0">
                <a:solidFill>
                  <a:srgbClr val="FF0000"/>
                </a:solidFill>
              </a:rPr>
              <a:t>There </a:t>
            </a:r>
            <a:r>
              <a:rPr lang="en-US" altLang="ru-RU" b="1" smtClean="0">
                <a:solidFill>
                  <a:srgbClr val="FF0000"/>
                </a:solidFill>
              </a:rPr>
              <a:t>→</a:t>
            </a:r>
            <a:r>
              <a:rPr lang="ru-RU" altLang="ru-RU" b="1" smtClean="0">
                <a:solidFill>
                  <a:srgbClr val="FF0000"/>
                </a:solidFill>
              </a:rPr>
              <a:t> </a:t>
            </a:r>
            <a:r>
              <a:rPr lang="en-US" altLang="ru-RU" b="1" smtClean="0">
                <a:solidFill>
                  <a:srgbClr val="FF0000"/>
                </a:solidFill>
              </a:rPr>
              <a:t>no Subject Question</a:t>
            </a:r>
            <a:endParaRPr lang="ru-RU" altLang="ru-RU" b="1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2889250"/>
            <a:ext cx="8485187" cy="2562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9</a:t>
            </a:r>
            <a:r>
              <a:rPr lang="ru-RU" sz="4050" dirty="0"/>
              <a:t>.</a:t>
            </a:r>
            <a:r>
              <a:rPr lang="en-US" sz="4050" dirty="0"/>
              <a:t> There were two reasons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 for the leaning tower.</a:t>
            </a:r>
            <a:endParaRPr lang="ru-RU" sz="4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2889250"/>
            <a:ext cx="8485187" cy="2562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10</a:t>
            </a:r>
            <a:r>
              <a:rPr lang="ru-RU" sz="4050" dirty="0"/>
              <a:t>.</a:t>
            </a:r>
            <a:r>
              <a:rPr lang="en-US" sz="4050" dirty="0"/>
              <a:t> It is going to be rainy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/>
              <a:t>because there </a:t>
            </a:r>
            <a:r>
              <a:rPr lang="en-US" sz="4050" dirty="0"/>
              <a:t>are so </a:t>
            </a:r>
            <a:r>
              <a:rPr lang="en-US" sz="4050"/>
              <a:t>many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/>
              <a:t>quick </a:t>
            </a:r>
            <a:r>
              <a:rPr lang="en-US" sz="4050" dirty="0"/>
              <a:t>dark clouds in the sky.</a:t>
            </a:r>
            <a:endParaRPr lang="ru-RU" sz="4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b="1" i="1" smtClean="0">
                <a:latin typeface="Broadway" pitchFamily="82" charset="0"/>
                <a:ea typeface="Calibri" pitchFamily="34" charset="0"/>
                <a:cs typeface="Times New Roman" pitchFamily="18" charset="0"/>
              </a:rPr>
              <a:t>« </a:t>
            </a:r>
            <a:r>
              <a:rPr lang="ru-RU" altLang="ru-RU" b="1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иметь</a:t>
            </a:r>
            <a:r>
              <a:rPr lang="ru-RU" altLang="ru-RU" b="1" i="1" smtClean="0">
                <a:latin typeface="Broadway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altLang="ru-RU" b="1" i="1" smtClean="0">
                <a:latin typeface="Broadway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наличии</a:t>
            </a:r>
            <a:r>
              <a:rPr lang="ru-RU" altLang="ru-RU" b="1" i="1" smtClean="0">
                <a:latin typeface="Broadway" pitchFamily="82" charset="0"/>
                <a:ea typeface="Calibri" pitchFamily="34" charset="0"/>
                <a:cs typeface="Times New Roman" pitchFamily="18" charset="0"/>
              </a:rPr>
              <a:t>»</a:t>
            </a:r>
            <a:endParaRPr lang="ru-RU" altLang="ru-RU" sz="80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50688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ru-RU" altLang="ru-RU" sz="9600" b="1" dirty="0"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altLang="ru-RU" sz="9600" b="1" dirty="0"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ru-RU" sz="9600" b="1" dirty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have</a:t>
            </a:r>
            <a:r>
              <a:rPr lang="ru-RU" altLang="ru-RU" sz="9600" b="1" dirty="0">
                <a:ea typeface="Calibri" pitchFamily="34" charset="0"/>
                <a:cs typeface="Times New Roman" pitchFamily="18" charset="0"/>
              </a:rPr>
              <a:t>    </a:t>
            </a:r>
            <a:r>
              <a:rPr lang="en-US" altLang="ru-RU" sz="9600" b="1" dirty="0">
                <a:solidFill>
                  <a:srgbClr val="660033"/>
                </a:solidFill>
                <a:ea typeface="Calibri" pitchFamily="34" charset="0"/>
                <a:cs typeface="Times New Roman" pitchFamily="18" charset="0"/>
              </a:rPr>
              <a:t>got</a:t>
            </a:r>
            <a:r>
              <a:rPr lang="ru-RU" altLang="ru-RU" sz="9600" b="1" dirty="0">
                <a:ea typeface="Calibri" pitchFamily="34" charset="0"/>
                <a:cs typeface="Times New Roman" pitchFamily="18" charset="0"/>
              </a:rPr>
              <a:t> </a:t>
            </a:r>
            <a:endParaRPr lang="ru-RU" altLang="ru-RU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1916113"/>
            <a:ext cx="3309938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u="sng" smtClean="0">
                <a:solidFill>
                  <a:srgbClr val="FF0000"/>
                </a:solidFill>
              </a:rPr>
              <a:t>It / There </a:t>
            </a:r>
            <a:r>
              <a:rPr lang="en-US" altLang="ru-RU" b="1" smtClean="0">
                <a:solidFill>
                  <a:srgbClr val="FF0000"/>
                </a:solidFill>
              </a:rPr>
              <a:t>→</a:t>
            </a:r>
            <a:r>
              <a:rPr lang="ru-RU" altLang="ru-RU" b="1" smtClean="0">
                <a:solidFill>
                  <a:srgbClr val="FF0000"/>
                </a:solidFill>
              </a:rPr>
              <a:t> </a:t>
            </a:r>
            <a:r>
              <a:rPr lang="en-US" altLang="ru-RU" b="1" smtClean="0">
                <a:solidFill>
                  <a:srgbClr val="FF0000"/>
                </a:solidFill>
              </a:rPr>
              <a:t>no Subject Question</a:t>
            </a:r>
            <a:endParaRPr lang="ru-RU" altLang="ru-RU" b="1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2889250"/>
            <a:ext cx="8485187" cy="2562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10</a:t>
            </a:r>
            <a:r>
              <a:rPr lang="ru-RU" sz="4050" dirty="0"/>
              <a:t>.</a:t>
            </a:r>
            <a:r>
              <a:rPr lang="en-US" sz="4050" dirty="0"/>
              <a:t> It is going to be rainy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/>
              <a:t>because there </a:t>
            </a:r>
            <a:r>
              <a:rPr lang="en-US" sz="4050" dirty="0"/>
              <a:t>are so </a:t>
            </a:r>
            <a:r>
              <a:rPr lang="en-US" sz="4050"/>
              <a:t>many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/>
              <a:t>quick </a:t>
            </a:r>
            <a:r>
              <a:rPr lang="en-US" sz="4050" dirty="0"/>
              <a:t>dark clouds in the sky.</a:t>
            </a:r>
            <a:endParaRPr lang="ru-RU" sz="4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2889250"/>
            <a:ext cx="8485187" cy="2562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1</a:t>
            </a:r>
            <a:r>
              <a:rPr lang="ru-RU" sz="4050" dirty="0"/>
              <a:t>1.</a:t>
            </a:r>
            <a:r>
              <a:rPr lang="en-US" sz="4050" dirty="0"/>
              <a:t> The fire was caused </a:t>
            </a:r>
            <a:endParaRPr lang="ru-RU" sz="4050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by </a:t>
            </a:r>
            <a:r>
              <a:rPr lang="en-US" sz="4050" i="1" dirty="0"/>
              <a:t>closing (</a:t>
            </a:r>
            <a:r>
              <a:rPr lang="ru-RU" sz="4050" i="1" dirty="0"/>
              <a:t>замыкание контакта)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i="1" dirty="0"/>
              <a:t>in a plug box (</a:t>
            </a:r>
            <a:r>
              <a:rPr lang="ru-RU" sz="4050" i="1" dirty="0"/>
              <a:t>розетка)</a:t>
            </a:r>
            <a:r>
              <a:rPr lang="en-US" sz="4050" dirty="0"/>
              <a:t>.</a:t>
            </a:r>
            <a:endParaRPr lang="ru-RU" sz="4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u="sng" smtClean="0">
                <a:solidFill>
                  <a:srgbClr val="FF0000"/>
                </a:solidFill>
              </a:rPr>
              <a:t>… by?</a:t>
            </a:r>
            <a:endParaRPr lang="ru-RU" altLang="ru-RU" b="1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2889250"/>
            <a:ext cx="8485187" cy="2562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1</a:t>
            </a:r>
            <a:r>
              <a:rPr lang="ru-RU" sz="4050" dirty="0"/>
              <a:t>1.</a:t>
            </a:r>
            <a:r>
              <a:rPr lang="en-US" sz="4050" dirty="0"/>
              <a:t> The fire was caused </a:t>
            </a:r>
            <a:endParaRPr lang="ru-RU" sz="4050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by </a:t>
            </a:r>
            <a:r>
              <a:rPr lang="en-US" sz="4050" i="1" dirty="0"/>
              <a:t>closing (</a:t>
            </a:r>
            <a:r>
              <a:rPr lang="ru-RU" sz="4050" i="1" dirty="0"/>
              <a:t>замыкание контакта</a:t>
            </a:r>
            <a:r>
              <a:rPr lang="ru-RU" sz="4050" i="1"/>
              <a:t>)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i="1"/>
              <a:t>in </a:t>
            </a:r>
            <a:r>
              <a:rPr lang="en-US" sz="4050" i="1" dirty="0"/>
              <a:t>a plug box (</a:t>
            </a:r>
            <a:r>
              <a:rPr lang="ru-RU" sz="4050" i="1" dirty="0"/>
              <a:t>розетка)</a:t>
            </a:r>
            <a:r>
              <a:rPr lang="en-US" sz="4050" dirty="0"/>
              <a:t>.</a:t>
            </a:r>
            <a:endParaRPr lang="ru-RU" sz="4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2889250"/>
            <a:ext cx="8485187" cy="2562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12</a:t>
            </a:r>
            <a:r>
              <a:rPr lang="ru-RU" sz="4050" dirty="0"/>
              <a:t>.</a:t>
            </a:r>
            <a:r>
              <a:rPr lang="en-US" sz="4050" dirty="0"/>
              <a:t> Clear windows have been used since the invention of glass to cover small openings in a building.</a:t>
            </a:r>
            <a:endParaRPr lang="ru-RU" sz="4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u="sng" smtClean="0">
                <a:solidFill>
                  <a:srgbClr val="FF0000"/>
                </a:solidFill>
              </a:rPr>
              <a:t>… for?</a:t>
            </a:r>
            <a:endParaRPr lang="ru-RU" altLang="ru-RU" b="1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2889250"/>
            <a:ext cx="8485187" cy="2562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12</a:t>
            </a:r>
            <a:r>
              <a:rPr lang="ru-RU" sz="4050" dirty="0"/>
              <a:t>.</a:t>
            </a:r>
            <a:r>
              <a:rPr lang="en-US" sz="4050"/>
              <a:t> Clear windows have been used since the invention of glass to cover small openings in a building.</a:t>
            </a:r>
            <a:endParaRPr lang="ru-RU" sz="4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2889250"/>
            <a:ext cx="8485187" cy="2562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1</a:t>
            </a:r>
            <a:r>
              <a:rPr lang="ru-RU" sz="4050" dirty="0"/>
              <a:t>3.</a:t>
            </a:r>
            <a:r>
              <a:rPr lang="en-US" sz="4050" dirty="0"/>
              <a:t> I feel upset because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they couldn’t invite us for the party.</a:t>
            </a:r>
            <a:endParaRPr lang="ru-RU" sz="4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2889250"/>
            <a:ext cx="8485187" cy="2562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14</a:t>
            </a:r>
            <a:r>
              <a:rPr lang="ru-RU" sz="4050" dirty="0"/>
              <a:t>. </a:t>
            </a:r>
            <a:r>
              <a:rPr lang="en-US" sz="4050" dirty="0"/>
              <a:t>The teacher was reading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a story to the class.</a:t>
            </a:r>
            <a:endParaRPr lang="ru-RU" sz="4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2889250"/>
            <a:ext cx="8485187" cy="2562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50" dirty="0"/>
              <a:t>15</a:t>
            </a:r>
            <a:r>
              <a:rPr lang="ru-RU" sz="4050" dirty="0"/>
              <a:t>. </a:t>
            </a:r>
            <a:r>
              <a:rPr lang="en-US" sz="4050" dirty="0"/>
              <a:t>They have already finished writing the article speaking of</a:t>
            </a:r>
            <a:r>
              <a:rPr lang="ru-RU" sz="4050" dirty="0"/>
              <a:t> </a:t>
            </a:r>
            <a:r>
              <a:rPr lang="en-US" sz="4050" dirty="0"/>
              <a:t>that strike.</a:t>
            </a:r>
            <a:endParaRPr lang="ru-RU" sz="4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6583362"/>
          </a:xfrm>
        </p:spPr>
        <p:txBody>
          <a:bodyPr/>
          <a:lstStyle/>
          <a:p>
            <a:pPr eaLnBrk="1" fontAlgn="auto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ru-RU" sz="16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6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6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6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6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1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8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8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8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8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8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8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8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8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8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8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8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8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36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60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endParaRPr lang="ru-RU" altLang="ru-RU">
              <a:solidFill>
                <a:schemeClr val="tx1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950" y="115888"/>
          <a:ext cx="8856662" cy="6632575"/>
        </p:xfrm>
        <a:graphic>
          <a:graphicData uri="http://schemas.openxmlformats.org/drawingml/2006/table">
            <a:tbl>
              <a:tblPr/>
              <a:tblGrid>
                <a:gridCol w="1439882"/>
                <a:gridCol w="359897"/>
                <a:gridCol w="360838"/>
                <a:gridCol w="2231487"/>
                <a:gridCol w="1152144"/>
                <a:gridCol w="1656207"/>
                <a:gridCol w="1656207"/>
              </a:tblGrid>
              <a:tr h="360362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91432" marR="91432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91432" marR="91432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91432" marR="91432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91432" marR="91432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</a:tr>
              <a:tr h="228599"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9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General Question (</a:t>
                      </a:r>
                      <a:r>
                        <a:rPr kumimoji="0" lang="ru-RU" altLang="ru-RU" sz="9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Общий вопрос )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32" marR="91432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874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глагол … 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Auxiliary Verb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32" marR="91432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подле-</a:t>
                      </a:r>
                      <a:r>
                        <a:rPr kumimoji="0" lang="ru-RU" altLang="ru-RU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жащее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(исполни-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тель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действия)</a:t>
                      </a:r>
                    </a:p>
                  </a:txBody>
                  <a:tcPr marL="91432" marR="91432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…остальная часть сказуемого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 или другие части речи)</a:t>
                      </a:r>
                    </a:p>
                  </a:txBody>
                  <a:tcPr marL="91432" marR="91432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…  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 смыслу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без ответа на этот вопрос)</a:t>
                      </a:r>
                    </a:p>
                  </a:txBody>
                  <a:tcPr marL="91432" marR="91432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5270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вспомогательный глагол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(простые времена)</a:t>
                      </a:r>
                    </a:p>
                  </a:txBody>
                  <a:tcPr marL="91432" marR="91432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ИЛИ</a:t>
                      </a:r>
                    </a:p>
                  </a:txBody>
                  <a:tcPr marL="91432" marR="91432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самостоятельный глагол</a:t>
                      </a:r>
                    </a:p>
                  </a:txBody>
                  <a:tcPr marL="91432" marR="91432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966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Do/Does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Did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32" marR="91432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Can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Must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May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Am/Is/Are…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Could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Should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Would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Was/Were…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Shall/Will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ое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слово составного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глагольного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сказуемого</a:t>
                      </a:r>
                    </a:p>
                  </a:txBody>
                  <a:tcPr marL="91432" marR="91432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8930" name="Picture 3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476375"/>
            <a:ext cx="469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925" y="1476375"/>
            <a:ext cx="461963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3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865187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9700" y="76200"/>
            <a:ext cx="3670300" cy="2520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0713" y="2781300"/>
            <a:ext cx="2706687" cy="1719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2266950"/>
            <a:ext cx="2916237" cy="2044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5988" y="2238375"/>
            <a:ext cx="2916237" cy="2073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0" y="4933950"/>
            <a:ext cx="3186113" cy="1838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93175" cy="1354137"/>
          </a:xfrm>
        </p:spPr>
        <p:txBody>
          <a:bodyPr>
            <a:noAutofit/>
          </a:bodyPr>
          <a:lstStyle/>
          <a:p>
            <a:pPr marL="514350" indent="-51435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333399"/>
                </a:solidFill>
                <a:ea typeface="+mn-ea"/>
                <a:cs typeface="+mn-cs"/>
              </a:rPr>
              <a:t>      </a:t>
            </a:r>
            <a:r>
              <a:rPr lang="en-US" sz="4000" b="1" dirty="0">
                <a:solidFill>
                  <a:srgbClr val="333399"/>
                </a:solidFill>
                <a:ea typeface="+mn-ea"/>
                <a:cs typeface="+mn-cs"/>
              </a:rPr>
              <a:t>2. </a:t>
            </a:r>
            <a:r>
              <a:rPr lang="ru-RU" sz="4000" b="1" dirty="0">
                <a:solidFill>
                  <a:srgbClr val="333399"/>
                </a:solidFill>
                <a:ea typeface="+mn-ea"/>
                <a:cs typeface="+mn-cs"/>
              </a:rPr>
              <a:t>Альтернативный  вопрос   </a:t>
            </a:r>
            <a:br>
              <a:rPr lang="ru-RU" sz="4000" b="1" dirty="0">
                <a:solidFill>
                  <a:srgbClr val="333399"/>
                </a:solidFill>
                <a:ea typeface="+mn-ea"/>
                <a:cs typeface="+mn-cs"/>
              </a:rPr>
            </a:br>
            <a:r>
              <a:rPr lang="ru-RU" sz="4000" dirty="0">
                <a:solidFill>
                  <a:srgbClr val="333399"/>
                </a:solidFill>
                <a:ea typeface="+mn-ea"/>
                <a:cs typeface="+mn-cs"/>
              </a:rPr>
              <a:t>(</a:t>
            </a:r>
            <a:r>
              <a:rPr lang="en-US" sz="4000" dirty="0">
                <a:solidFill>
                  <a:srgbClr val="333399"/>
                </a:solidFill>
                <a:ea typeface="+mn-ea"/>
                <a:cs typeface="+mn-cs"/>
              </a:rPr>
              <a:t>Alternative Question)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916113"/>
            <a:ext cx="8218487" cy="4210050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 образуется от </a:t>
            </a:r>
            <a:r>
              <a:rPr lang="ru-RU" sz="2400" b="1" dirty="0">
                <a:solidFill>
                  <a:srgbClr val="333399"/>
                </a:solidFill>
                <a:ea typeface="Calibri"/>
                <a:cs typeface="Times New Roman"/>
              </a:rPr>
              <a:t>Общего вопроса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, 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но можно поставить выбор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к любому члену предложения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>
                <a:solidFill>
                  <a:srgbClr val="E46C0A"/>
                </a:solidFill>
                <a:ea typeface="Calibri"/>
                <a:cs typeface="Times New Roman"/>
              </a:rPr>
              <a:t>Do</a:t>
            </a:r>
            <a:r>
              <a:rPr lang="en-US" sz="3200" b="1" u="sng" dirty="0">
                <a:solidFill>
                  <a:srgbClr val="006600"/>
                </a:solidFill>
                <a:ea typeface="Calibri"/>
                <a:cs typeface="Times New Roman"/>
              </a:rPr>
              <a:t> </a:t>
            </a:r>
            <a:r>
              <a:rPr lang="en-US" sz="3200" u="sng" dirty="0">
                <a:solidFill>
                  <a:srgbClr val="006600"/>
                </a:solidFill>
                <a:ea typeface="Calibri"/>
                <a:cs typeface="Times New Roman"/>
              </a:rPr>
              <a:t>you</a:t>
            </a:r>
            <a:r>
              <a:rPr lang="en-US" sz="3200" dirty="0">
                <a:solidFill>
                  <a:srgbClr val="006600"/>
                </a:solidFill>
                <a:ea typeface="Calibri"/>
                <a:cs typeface="Times New Roman"/>
              </a:rPr>
              <a:t> go </a:t>
            </a:r>
            <a:r>
              <a:rPr lang="en-US" sz="3200" u="dotDash" dirty="0">
                <a:solidFill>
                  <a:srgbClr val="006600"/>
                </a:solidFill>
                <a:ea typeface="Calibri"/>
                <a:cs typeface="Times New Roman"/>
              </a:rPr>
              <a:t>to school</a:t>
            </a:r>
            <a:r>
              <a:rPr lang="en-US" sz="3200" dirty="0">
                <a:solidFill>
                  <a:srgbClr val="006600"/>
                </a:solidFill>
                <a:ea typeface="Calibri"/>
                <a:cs typeface="Times New Roman"/>
              </a:rPr>
              <a:t> </a:t>
            </a:r>
            <a:r>
              <a:rPr lang="en-US" sz="3200" b="1" dirty="0">
                <a:solidFill>
                  <a:srgbClr val="006600"/>
                </a:solidFill>
                <a:ea typeface="Calibri"/>
                <a:cs typeface="Times New Roman"/>
              </a:rPr>
              <a:t>or </a:t>
            </a:r>
            <a:r>
              <a:rPr lang="en-US" sz="3200" u="dotDash" dirty="0">
                <a:solidFill>
                  <a:srgbClr val="006600"/>
                </a:solidFill>
                <a:ea typeface="Calibri"/>
                <a:cs typeface="Times New Roman"/>
              </a:rPr>
              <a:t>shopping </a:t>
            </a:r>
            <a:r>
              <a:rPr lang="en-US" sz="3200" dirty="0">
                <a:solidFill>
                  <a:srgbClr val="006600"/>
                </a:solidFill>
                <a:ea typeface="Calibri"/>
                <a:cs typeface="Times New Roman"/>
              </a:rPr>
              <a:t>?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solidFill>
                <a:srgbClr val="006600"/>
              </a:solidFill>
              <a:ea typeface="Calibri"/>
              <a:cs typeface="Times New Roman"/>
            </a:endParaRPr>
          </a:p>
          <a:p>
            <a:pPr marL="0" indent="0" algn="ctr" eaLnBrk="1" fontAlgn="auto" hangingPunct="1">
              <a:lnSpc>
                <a:spcPct val="115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solidFill>
                  <a:srgbClr val="006600"/>
                </a:solidFill>
                <a:ea typeface="Calibri"/>
                <a:cs typeface="Times New Roman"/>
              </a:rPr>
              <a:t>                                  </a:t>
            </a:r>
            <a:r>
              <a:rPr lang="en-US" sz="3200" dirty="0">
                <a:solidFill>
                  <a:srgbClr val="E46C0A"/>
                </a:solidFill>
                <a:ea typeface="Calibri"/>
                <a:cs typeface="Times New Roman"/>
              </a:rPr>
              <a:t>Can</a:t>
            </a:r>
            <a:r>
              <a:rPr lang="en-US" sz="3200" dirty="0">
                <a:solidFill>
                  <a:srgbClr val="006600"/>
                </a:solidFill>
                <a:ea typeface="Calibri"/>
                <a:cs typeface="Times New Roman"/>
              </a:rPr>
              <a:t> </a:t>
            </a:r>
            <a:r>
              <a:rPr lang="en-US" sz="3200" u="sng" dirty="0">
                <a:solidFill>
                  <a:srgbClr val="006600"/>
                </a:solidFill>
                <a:ea typeface="Calibri"/>
                <a:cs typeface="Times New Roman"/>
              </a:rPr>
              <a:t>you </a:t>
            </a:r>
            <a:r>
              <a:rPr lang="en-US" sz="3200" u="dbl" dirty="0">
                <a:solidFill>
                  <a:srgbClr val="006600"/>
                </a:solidFill>
                <a:ea typeface="Calibri"/>
                <a:cs typeface="Times New Roman"/>
              </a:rPr>
              <a:t>swim</a:t>
            </a:r>
            <a:r>
              <a:rPr lang="en-US" sz="3200" b="1" dirty="0">
                <a:solidFill>
                  <a:srgbClr val="006600"/>
                </a:solidFill>
                <a:ea typeface="Calibri"/>
                <a:cs typeface="Times New Roman"/>
              </a:rPr>
              <a:t> or</a:t>
            </a:r>
            <a:r>
              <a:rPr lang="en-US" sz="3200" dirty="0">
                <a:solidFill>
                  <a:srgbClr val="006600"/>
                </a:solidFill>
                <a:ea typeface="Calibri"/>
                <a:cs typeface="Times New Roman"/>
              </a:rPr>
              <a:t> </a:t>
            </a:r>
            <a:r>
              <a:rPr lang="en-US" sz="3200" u="dbl" dirty="0">
                <a:solidFill>
                  <a:srgbClr val="006600"/>
                </a:solidFill>
                <a:ea typeface="Calibri"/>
                <a:cs typeface="Times New Roman"/>
              </a:rPr>
              <a:t>dance</a:t>
            </a:r>
            <a:r>
              <a:rPr lang="en-US" sz="3200" dirty="0">
                <a:solidFill>
                  <a:srgbClr val="006600"/>
                </a:solidFill>
                <a:ea typeface="Calibri"/>
                <a:cs typeface="Times New Roman"/>
              </a:rPr>
              <a:t> well ?</a:t>
            </a:r>
            <a:endParaRPr lang="ru-RU" sz="3200" dirty="0">
              <a:solidFill>
                <a:srgbClr val="006600"/>
              </a:solidFill>
              <a:ea typeface="Calibri"/>
              <a:cs typeface="Times New Roman"/>
            </a:endParaRP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 marL="0" indent="0" algn="ctr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 marL="91440" indent="-914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2015</Words>
  <Application>Microsoft Office PowerPoint</Application>
  <PresentationFormat>Экран (4:3)</PresentationFormat>
  <Paragraphs>489</Paragraphs>
  <Slides>67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67</vt:i4>
      </vt:variant>
    </vt:vector>
  </HeadingPairs>
  <TitlesOfParts>
    <vt:vector size="83" baseType="lpstr">
      <vt:lpstr>Calibri</vt:lpstr>
      <vt:lpstr>Arial</vt:lpstr>
      <vt:lpstr>Calibri Light</vt:lpstr>
      <vt:lpstr>Times New Roman</vt:lpstr>
      <vt:lpstr>Wingdings</vt:lpstr>
      <vt:lpstr>Broadway</vt:lpstr>
      <vt:lpstr>Monotype Corsiva</vt:lpstr>
      <vt:lpstr>Ретро</vt:lpstr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Виды прямых вопросов</vt:lpstr>
      <vt:lpstr>Презентация PowerPoint</vt:lpstr>
      <vt:lpstr>Презентация PowerPoint</vt:lpstr>
      <vt:lpstr>     1. Общий  вопрос  (General Question)</vt:lpstr>
      <vt:lpstr>Auxiliary Verbs</vt:lpstr>
      <vt:lpstr>« иметь в наличии»</vt:lpstr>
      <vt:lpstr>                   </vt:lpstr>
      <vt:lpstr>Презентация PowerPoint</vt:lpstr>
      <vt:lpstr>      2. Альтернативный  вопрос    (Alternative Question)</vt:lpstr>
      <vt:lpstr>3, 4 – Специальные  вопросы   (WH-Questions)</vt:lpstr>
      <vt:lpstr>3. Вопрос  к подлежащему   (Question to the Subject)</vt:lpstr>
      <vt:lpstr>4. Специальные  вопросЫ  (Special QuestionS)</vt:lpstr>
      <vt:lpstr>                   </vt:lpstr>
      <vt:lpstr>Презентация PowerPoint</vt:lpstr>
      <vt:lpstr>Read and translate the questions:</vt:lpstr>
      <vt:lpstr>4 способа как спросить «Какой…?»</vt:lpstr>
      <vt:lpstr>Personality</vt:lpstr>
      <vt:lpstr>Personality</vt:lpstr>
      <vt:lpstr>Let’s train!  Translate and answer the questions:</vt:lpstr>
      <vt:lpstr>5. Разделительный/Хвостатый  вопрос (Disjunctive Question / Tag-Question)</vt:lpstr>
      <vt:lpstr>Презентация PowerPoint</vt:lpstr>
      <vt:lpstr>Презентация PowerPoint</vt:lpstr>
      <vt:lpstr>Exercises</vt:lpstr>
      <vt:lpstr>Direct Questions (5)  of Simple/Indefinite Tenses</vt:lpstr>
      <vt:lpstr>① Определите вид вопроса и объясните почему:</vt:lpstr>
      <vt:lpstr>② Найдите сказуемое и подберите к нему  Auxiliary Verb            , то есть самостоятельный  ИЛИ вспомогательный глагол:</vt:lpstr>
      <vt:lpstr>③ Составьте общий или разделительный вопрос к данному краткому ответу:</vt:lpstr>
      <vt:lpstr>④ Подберите специальное вопросительное слово из рамочки к выделенным словам в предложении:</vt:lpstr>
      <vt:lpstr>⑤ Задайте специальный вопрос к выделенному слову (к подлежащему или к другим членам предложения):</vt:lpstr>
      <vt:lpstr>Exercises</vt:lpstr>
      <vt:lpstr>① Определите вид вопроса:</vt:lpstr>
      <vt:lpstr>② Найдите сказуемое и подберите к нему  Auxiliary Verb            , то есть самостоятельный  ИЛИ вспомогательный глагол:</vt:lpstr>
      <vt:lpstr>③ Подберите специальное вопросительное  слово /слова к выделенным словам в предложении:</vt:lpstr>
      <vt:lpstr>Exercises</vt:lpstr>
      <vt:lpstr>Презентация PowerPoint</vt:lpstr>
      <vt:lpstr>Exercises</vt:lpstr>
      <vt:lpstr>① Определите вид вопроса:</vt:lpstr>
      <vt:lpstr>② Найдите сказуемое и подберите к нему  Auxiliary Verb            , то есть самостоятельный  ИЛИ вспомогательный глагол:</vt:lpstr>
      <vt:lpstr>③ Подберите специальное вопросительное  слово /слова к выделенным словам в предложении:</vt:lpstr>
      <vt:lpstr>Exercises</vt:lpstr>
      <vt:lpstr>Презентация PowerPoint</vt:lpstr>
      <vt:lpstr>Презентация PowerPoint</vt:lpstr>
      <vt:lpstr>Презентация PowerPoint</vt:lpstr>
      <vt:lpstr>Алгоритм (порядок действий):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have to/has to/had to → do/does/did</vt:lpstr>
      <vt:lpstr>Презентация PowerPoint</vt:lpstr>
      <vt:lpstr>…’d … → had + V3 /  would + V1</vt:lpstr>
      <vt:lpstr>Презентация PowerPoint</vt:lpstr>
      <vt:lpstr>have got → сильный глагол have → слабый глагол</vt:lpstr>
      <vt:lpstr>Презентация PowerPoint</vt:lpstr>
      <vt:lpstr>…’s … → has  /  is</vt:lpstr>
      <vt:lpstr>Презентация PowerPoint</vt:lpstr>
      <vt:lpstr>There → no Subject Question</vt:lpstr>
      <vt:lpstr>Презентация PowerPoint</vt:lpstr>
      <vt:lpstr>It / There → no Subject Question</vt:lpstr>
      <vt:lpstr>Презентация PowerPoint</vt:lpstr>
      <vt:lpstr>… by?</vt:lpstr>
      <vt:lpstr>Презентация PowerPoint</vt:lpstr>
      <vt:lpstr>… for?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прямых вопросов (Direct Questions)</dc:title>
  <dc:creator>Алиса</dc:creator>
  <cp:lastModifiedBy>Надежда Пронская</cp:lastModifiedBy>
  <cp:revision>56</cp:revision>
  <dcterms:created xsi:type="dcterms:W3CDTF">2012-09-13T04:55:39Z</dcterms:created>
  <dcterms:modified xsi:type="dcterms:W3CDTF">2024-05-13T08:50:55Z</dcterms:modified>
</cp:coreProperties>
</file>