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4/11/2023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4/11/2023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Москва Есенина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Учитель: Митрофанова Майя Владимировна</a:t>
            </a:r>
          </a:p>
          <a:p>
            <a:r>
              <a:rPr lang="ru-RU" dirty="0" smtClean="0"/>
              <a:t>ГБОУ Школа 2033 </a:t>
            </a:r>
          </a:p>
          <a:p>
            <a:r>
              <a:rPr lang="ru-RU" dirty="0" smtClean="0"/>
              <a:t>Москва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4298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приют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4800" dirty="0"/>
              <a:t>28 декабря </a:t>
            </a:r>
            <a:r>
              <a:rPr lang="ru-RU" sz="4800" dirty="0" smtClean="0"/>
              <a:t>1925 умер Сергей Есенин</a:t>
            </a:r>
            <a:endParaRPr lang="ru-RU" sz="4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161" y="105104"/>
            <a:ext cx="5060189" cy="3710152"/>
          </a:xfrm>
          <a:prstGeom prst="rect">
            <a:avLst/>
          </a:prstGeom>
        </p:spPr>
      </p:pic>
      <p:pic>
        <p:nvPicPr>
          <p:cNvPr id="8" name="Рисунок 7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17869" r="17869"/>
          <a:stretch>
            <a:fillRect/>
          </a:stretch>
        </p:blipFill>
        <p:spPr>
          <a:xfrm>
            <a:off x="8933793" y="4203862"/>
            <a:ext cx="2659116" cy="273821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74979" y="4887309"/>
            <a:ext cx="24594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Ваганьковское </a:t>
            </a:r>
            <a:r>
              <a:rPr lang="ru-RU" dirty="0" smtClean="0"/>
              <a:t>кладбище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52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Памятники </a:t>
            </a:r>
            <a:r>
              <a:rPr lang="ru-RU" dirty="0"/>
              <a:t>С</a:t>
            </a:r>
            <a:r>
              <a:rPr lang="ru-RU" dirty="0" smtClean="0"/>
              <a:t>ергею Есенину в Москве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972" r="14972"/>
          <a:stretch>
            <a:fillRect/>
          </a:stretch>
        </p:blipFill>
        <p:spPr>
          <a:xfrm>
            <a:off x="5749157" y="435986"/>
            <a:ext cx="3037491" cy="312785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Памятник на Тверском </a:t>
            </a:r>
            <a:r>
              <a:rPr lang="ru-RU" dirty="0" smtClean="0"/>
              <a:t>бульваре</a:t>
            </a:r>
            <a:r>
              <a:rPr lang="ru-RU" dirty="0"/>
              <a:t>, </a:t>
            </a:r>
            <a:r>
              <a:rPr lang="ru-RU" dirty="0" smtClean="0"/>
              <a:t>Москва1995</a:t>
            </a:r>
            <a:r>
              <a:rPr lang="ru-RU" dirty="0"/>
              <a:t>, </a:t>
            </a:r>
            <a:r>
              <a:rPr lang="ru-RU" dirty="0" err="1" smtClean="0"/>
              <a:t>А.Бичуков</a:t>
            </a:r>
            <a:endParaRPr lang="ru-RU" dirty="0" smtClean="0"/>
          </a:p>
          <a:p>
            <a:endParaRPr lang="ru-RU" dirty="0"/>
          </a:p>
          <a:p>
            <a:r>
              <a:rPr lang="ru-RU" dirty="0"/>
              <a:t>Памятник на Есенинском бульваре, </a:t>
            </a:r>
            <a:r>
              <a:rPr lang="ru-RU" dirty="0" smtClean="0"/>
              <a:t>Москва1972 </a:t>
            </a:r>
            <a:r>
              <a:rPr lang="ru-RU" dirty="0"/>
              <a:t>г. </a:t>
            </a:r>
            <a:r>
              <a:rPr lang="ru-RU" dirty="0" err="1"/>
              <a:t>В.Цигаль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044" y="2701159"/>
            <a:ext cx="2961687" cy="394891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373374" y="1005631"/>
            <a:ext cx="19464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Тверской бульвар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027145" y="4675616"/>
            <a:ext cx="2273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Есенинский бульвар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614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стать поэтом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564" r="17564"/>
          <a:stretch>
            <a:fillRect/>
          </a:stretch>
        </p:blipFill>
        <p:spPr>
          <a:xfrm>
            <a:off x="8460828" y="3015831"/>
            <a:ext cx="3583177" cy="368976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23900" y="2144110"/>
            <a:ext cx="3774528" cy="3804745"/>
          </a:xfrm>
        </p:spPr>
        <p:txBody>
          <a:bodyPr>
            <a:normAutofit/>
          </a:bodyPr>
          <a:lstStyle/>
          <a:p>
            <a:r>
              <a:rPr lang="ru-RU" dirty="0"/>
              <a:t>Сергей Есенин приехал из Рязани в Москву летом 1912 года, после окончания Спас-</a:t>
            </a:r>
            <a:r>
              <a:rPr lang="ru-RU" dirty="0" err="1"/>
              <a:t>Клепиковской</a:t>
            </a:r>
            <a:r>
              <a:rPr lang="ru-RU" dirty="0"/>
              <a:t> учительской школы. Юноша остановился в общежитии в Большом </a:t>
            </a:r>
            <a:r>
              <a:rPr lang="ru-RU" dirty="0" err="1"/>
              <a:t>Строченовском</a:t>
            </a:r>
            <a:r>
              <a:rPr lang="ru-RU" dirty="0"/>
              <a:t> переулке у своего отца Александра Никитича, который работал старшим приказчиком в мясной лавке купца </a:t>
            </a:r>
            <a:r>
              <a:rPr lang="ru-RU" dirty="0" smtClean="0"/>
              <a:t>Крылова.</a:t>
            </a:r>
          </a:p>
          <a:p>
            <a:r>
              <a:rPr lang="ru-RU" dirty="0"/>
              <a:t>В 1995 году в доме, где жил отец поэта, был открыт Музей Сергея Есенина.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525" y="288718"/>
            <a:ext cx="3321268" cy="248900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30726" y="2777725"/>
            <a:ext cx="2382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Большой </a:t>
            </a:r>
            <a:r>
              <a:rPr lang="ru-RU" dirty="0" err="1"/>
              <a:t>Строченовский</a:t>
            </a:r>
            <a:r>
              <a:rPr lang="ru-RU" dirty="0"/>
              <a:t> переулок, дом 24, строение 2</a:t>
            </a:r>
          </a:p>
        </p:txBody>
      </p:sp>
    </p:spTree>
    <p:extLst>
      <p:ext uri="{BB962C8B-B14F-4D97-AF65-F5344CB8AC3E}">
        <p14:creationId xmlns:p14="http://schemas.microsoft.com/office/powerpoint/2010/main" val="22069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Ну что ж! Я отвоевал свою свободу.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31" r="17631"/>
          <a:stretch>
            <a:fillRect/>
          </a:stretch>
        </p:blipFill>
        <p:spPr>
          <a:xfrm>
            <a:off x="8839201" y="3611099"/>
            <a:ext cx="3153102" cy="324690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марте 1913 года Сергей Есенин устроился на работу в типографию Товарищества Ивана Сытина. В крупнейшем издательстве того времени ему удалось сделать неплохую карьеру: начав с должности экспедитора, позже он дослужился до помощника корректора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1792" y="356563"/>
            <a:ext cx="4538230" cy="281635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896303" y="3611099"/>
            <a:ext cx="268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ул. Пятницкая, дом </a:t>
            </a:r>
            <a:r>
              <a:rPr lang="ru-RU" dirty="0" smtClean="0"/>
              <a:t>71-73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23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Учеба в университете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В сентябре 1913 года параллельно с работой в типографии Сергей Есенин в качестве вольнослушателя начал посещать занятия в Московском городском народном университете имени А.Л. Шанявского. Лекции читали поэт Валерий Брюсов, литературовед Павел </a:t>
            </a:r>
            <a:r>
              <a:rPr lang="ru-RU" dirty="0" err="1"/>
              <a:t>Сакулин</a:t>
            </a:r>
            <a:r>
              <a:rPr lang="ru-RU" dirty="0"/>
              <a:t>, критик Юлий </a:t>
            </a:r>
            <a:r>
              <a:rPr lang="ru-RU" dirty="0" err="1"/>
              <a:t>Айхенвальд</a:t>
            </a:r>
            <a:r>
              <a:rPr lang="ru-RU" dirty="0" smtClean="0"/>
              <a:t>.</a:t>
            </a:r>
          </a:p>
          <a:p>
            <a:r>
              <a:rPr lang="ru-RU" dirty="0"/>
              <a:t>Народный университет был вузом, подобных которому не существовало ни в России, ни за рубежом.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304" y="228777"/>
            <a:ext cx="3901992" cy="2745651"/>
          </a:xfrm>
          <a:prstGeom prst="rect">
            <a:avLst/>
          </a:prstGeom>
        </p:spPr>
      </p:pic>
      <p:pic>
        <p:nvPicPr>
          <p:cNvPr id="10" name="Рисунок 9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l="33006" r="33006"/>
          <a:stretch>
            <a:fillRect/>
          </a:stretch>
        </p:blipFill>
        <p:spPr>
          <a:xfrm>
            <a:off x="8646334" y="3394841"/>
            <a:ext cx="3261887" cy="33589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1603511" flipV="1">
            <a:off x="6219577" y="4116291"/>
            <a:ext cx="22143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Миусская</a:t>
            </a:r>
            <a:r>
              <a:rPr lang="ru-RU" dirty="0"/>
              <a:t> площадь, дом 6, строение </a:t>
            </a:r>
            <a:r>
              <a:rPr lang="ru-RU" dirty="0" smtClean="0"/>
              <a:t>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01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Первая публикация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31" r="17631"/>
          <a:stretch>
            <a:fillRect/>
          </a:stretch>
        </p:blipFill>
        <p:spPr>
          <a:xfrm>
            <a:off x="9154509" y="3862528"/>
            <a:ext cx="2827283" cy="2911389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Первым московским творческим объединением, в которое Сергей Есенин вступил, был </a:t>
            </a:r>
            <a:r>
              <a:rPr lang="ru-RU" dirty="0" err="1"/>
              <a:t>Суриковский</a:t>
            </a:r>
            <a:r>
              <a:rPr lang="ru-RU" dirty="0"/>
              <a:t> литературно-музыкальный кружок. Это было в 1912 году. Кружок объединял начинающих поэтов, писателей и музыкантов из рабочей и крестьянской среды. </a:t>
            </a:r>
            <a:r>
              <a:rPr lang="ru-RU" dirty="0" err="1"/>
              <a:t>Суриковцы</a:t>
            </a:r>
            <a:r>
              <a:rPr lang="ru-RU" dirty="0"/>
              <a:t> занимались также политической и общественной работой.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1437" y="155662"/>
            <a:ext cx="3205929" cy="341076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rot="10800000" flipV="1">
            <a:off x="9375228" y="1825704"/>
            <a:ext cx="21756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Улица Достоевского </a:t>
            </a:r>
            <a:r>
              <a:rPr lang="ru-RU" dirty="0" smtClean="0"/>
              <a:t>(Новая </a:t>
            </a:r>
            <a:r>
              <a:rPr lang="ru-RU" dirty="0" err="1" smtClean="0"/>
              <a:t>Божедомка</a:t>
            </a:r>
            <a:r>
              <a:rPr lang="ru-RU" dirty="0" smtClean="0"/>
              <a:t>)</a:t>
            </a:r>
          </a:p>
          <a:p>
            <a:r>
              <a:rPr lang="ru-RU" dirty="0" smtClean="0"/>
              <a:t>(здание </a:t>
            </a:r>
            <a:r>
              <a:rPr lang="ru-RU" dirty="0"/>
              <a:t>не сохранилось)</a:t>
            </a:r>
          </a:p>
        </p:txBody>
      </p:sp>
    </p:spTree>
    <p:extLst>
      <p:ext uri="{BB962C8B-B14F-4D97-AF65-F5344CB8AC3E}">
        <p14:creationId xmlns:p14="http://schemas.microsoft.com/office/powerpoint/2010/main" val="51268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Появление имажинизма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сентябре </a:t>
            </a:r>
            <a:r>
              <a:rPr lang="ru-RU" dirty="0" smtClean="0"/>
              <a:t>1918 </a:t>
            </a:r>
            <a:r>
              <a:rPr lang="ru-RU" dirty="0"/>
              <a:t>года </a:t>
            </a:r>
            <a:r>
              <a:rPr lang="ru-RU" dirty="0" smtClean="0"/>
              <a:t>Есенин  </a:t>
            </a:r>
            <a:r>
              <a:rPr lang="ru-RU" dirty="0"/>
              <a:t>познакомился с поэтом Анатолием </a:t>
            </a:r>
            <a:r>
              <a:rPr lang="ru-RU" dirty="0" err="1"/>
              <a:t>Мариенгофом</a:t>
            </a:r>
            <a:r>
              <a:rPr lang="ru-RU" dirty="0"/>
              <a:t>, с которым на несколько лет они стали неразлучными друзьями и единомышленниками. Вместе снимали комнату в Петровском переулке, вместе путешествовали по стране, вместе создали и новое поэтическое направление — имажинизм.</a:t>
            </a:r>
          </a:p>
        </p:txBody>
      </p:sp>
      <p:pic>
        <p:nvPicPr>
          <p:cNvPr id="9" name="Рисунок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7631" r="17631"/>
          <a:stretch>
            <a:fillRect/>
          </a:stretch>
        </p:blipFill>
        <p:spPr>
          <a:xfrm>
            <a:off x="5734036" y="94593"/>
            <a:ext cx="3551936" cy="36576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71589">
            <a:off x="9606927" y="632887"/>
            <a:ext cx="2080577" cy="3119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3973" y="3902856"/>
            <a:ext cx="3953860" cy="296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207" y="171905"/>
            <a:ext cx="4372303" cy="2487213"/>
          </a:xfrm>
        </p:spPr>
        <p:txBody>
          <a:bodyPr>
            <a:normAutofit/>
          </a:bodyPr>
          <a:lstStyle/>
          <a:p>
            <a:r>
              <a:rPr lang="ru-RU" dirty="0" smtClean="0"/>
              <a:t> </a:t>
            </a:r>
            <a:r>
              <a:rPr lang="ru-RU" sz="4400" dirty="0"/>
              <a:t>«Лавка </a:t>
            </a:r>
            <a:r>
              <a:rPr lang="ru-RU" sz="4400" dirty="0" smtClean="0"/>
              <a:t>имажинистов» и кафе «Стойло Пегаса»</a:t>
            </a:r>
            <a:endParaRPr lang="ru-RU" sz="4400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961" r="14961"/>
          <a:stretch>
            <a:fillRect/>
          </a:stretch>
        </p:blipFill>
        <p:spPr>
          <a:xfrm>
            <a:off x="5947698" y="171905"/>
            <a:ext cx="3721819" cy="3832536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67558" y="2659118"/>
            <a:ext cx="4361794" cy="3752192"/>
          </a:xfrm>
        </p:spPr>
        <p:txBody>
          <a:bodyPr>
            <a:normAutofit/>
          </a:bodyPr>
          <a:lstStyle/>
          <a:p>
            <a:r>
              <a:rPr lang="ru-RU" dirty="0"/>
              <a:t>На Большой Никитской в доме №15 Сергей Есенин с друзьями получили в 1919 году разрешение от властей открыть букинистическую «Лавку имажинистов». Вскоре они стали продавать там свои сочинения</a:t>
            </a:r>
            <a:r>
              <a:rPr lang="ru-RU" dirty="0" smtClean="0"/>
              <a:t>.</a:t>
            </a:r>
          </a:p>
          <a:p>
            <a:r>
              <a:rPr lang="ru-RU" dirty="0"/>
              <a:t>В сентябре 1919-ого </a:t>
            </a:r>
            <a:r>
              <a:rPr lang="ru-RU" dirty="0" smtClean="0"/>
              <a:t>года государство </a:t>
            </a:r>
            <a:r>
              <a:rPr lang="ru-RU" dirty="0"/>
              <a:t>выделяет </a:t>
            </a:r>
            <a:r>
              <a:rPr lang="ru-RU" dirty="0" smtClean="0"/>
              <a:t>имажинистам </a:t>
            </a:r>
            <a:r>
              <a:rPr lang="ru-RU" dirty="0"/>
              <a:t>первый этаж в доме 37 по Тверской улице. До революции там было кафе "</a:t>
            </a:r>
            <a:r>
              <a:rPr lang="ru-RU" dirty="0" smtClean="0"/>
              <a:t>Бом« (дом не сохранился)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606574">
            <a:off x="8375905" y="4225652"/>
            <a:ext cx="3369405" cy="263234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 flipH="1">
            <a:off x="6148551" y="4529960"/>
            <a:ext cx="31531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Литературное  </a:t>
            </a:r>
            <a:r>
              <a:rPr lang="ru-RU" dirty="0"/>
              <a:t>кафе "Стойло Пегаса</a:t>
            </a:r>
            <a:r>
              <a:rPr lang="ru-RU" dirty="0" smtClean="0"/>
              <a:t>" </a:t>
            </a:r>
            <a:r>
              <a:rPr lang="ru-RU" dirty="0"/>
              <a:t>в доме 37 по Тверской улице.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942786" y="872359"/>
            <a:ext cx="18708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Большая Никитская 15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8226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5310" y="315310"/>
            <a:ext cx="4264310" cy="2433781"/>
          </a:xfrm>
        </p:spPr>
        <p:txBody>
          <a:bodyPr>
            <a:normAutofit fontScale="90000"/>
          </a:bodyPr>
          <a:lstStyle/>
          <a:p>
            <a:r>
              <a:rPr lang="ru-RU" dirty="0"/>
              <a:t> Айседора Дункан в доме «с </a:t>
            </a:r>
            <a:r>
              <a:rPr lang="ru-RU" dirty="0" err="1"/>
              <a:t>чертовщинкой</a:t>
            </a:r>
            <a:r>
              <a:rPr lang="ru-RU" dirty="0"/>
              <a:t>»</a:t>
            </a: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1752" r="31752"/>
          <a:stretch>
            <a:fillRect/>
          </a:stretch>
        </p:blipFill>
        <p:spPr>
          <a:xfrm>
            <a:off x="6262822" y="388883"/>
            <a:ext cx="3848130" cy="3962604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4497" y="2133600"/>
            <a:ext cx="4159206" cy="3597166"/>
          </a:xfrm>
        </p:spPr>
        <p:txBody>
          <a:bodyPr/>
          <a:lstStyle/>
          <a:p>
            <a:r>
              <a:rPr lang="ru-RU" dirty="0"/>
              <a:t>Эпатажный имажинизм в конце концов разочаровал Есенина, но выйти из состава группы он смог только через несколько </a:t>
            </a:r>
            <a:r>
              <a:rPr lang="ru-RU" dirty="0" smtClean="0"/>
              <a:t>лет.  Осенью 1921 </a:t>
            </a:r>
            <a:r>
              <a:rPr lang="ru-RU" dirty="0"/>
              <a:t>года, он познакомился со своей третьей супругой — американской танцовщицей Айседорой Дункан, оказавшейся в Советском Союзе на гастролях.</a:t>
            </a: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7893269" y="4992102"/>
            <a:ext cx="2974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Дом № 20 по Пречистенке</a:t>
            </a:r>
          </a:p>
        </p:txBody>
      </p:sp>
    </p:spTree>
    <p:extLst>
      <p:ext uri="{BB962C8B-B14F-4D97-AF65-F5344CB8AC3E}">
        <p14:creationId xmlns:p14="http://schemas.microsoft.com/office/powerpoint/2010/main" val="33383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Последний год</a:t>
            </a:r>
            <a:endParaRPr lang="ru-RU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58" b="1858"/>
          <a:stretch>
            <a:fillRect/>
          </a:stretch>
        </p:blipFill>
        <p:spPr>
          <a:xfrm>
            <a:off x="8975834" y="3546158"/>
            <a:ext cx="3216166" cy="3311841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dirty="0"/>
              <a:t>В 1925 году </a:t>
            </a:r>
            <a:r>
              <a:rPr lang="ru-RU" dirty="0" smtClean="0"/>
              <a:t>Есенин </a:t>
            </a:r>
            <a:r>
              <a:rPr lang="ru-RU" dirty="0"/>
              <a:t>познакомился с Софьей Толстой, своей последней супругой, внучкой Льва Толстого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941" y="380726"/>
            <a:ext cx="5092058" cy="30482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7685" y="4834759"/>
            <a:ext cx="2673860" cy="178396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85887" y="3762547"/>
            <a:ext cx="31174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Померанцев переулок, дом 3</a:t>
            </a:r>
          </a:p>
        </p:txBody>
      </p:sp>
    </p:spTree>
    <p:extLst>
      <p:ext uri="{BB962C8B-B14F-4D97-AF65-F5344CB8AC3E}">
        <p14:creationId xmlns:p14="http://schemas.microsoft.com/office/powerpoint/2010/main" val="205845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TM10001105[[fn=Уголки]]</Template>
  <TotalTime>101</TotalTime>
  <Words>509</Words>
  <Application>Microsoft Office PowerPoint</Application>
  <PresentationFormat>Широкоэкранный</PresentationFormat>
  <Paragraphs>41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Franklin Gothic Book</vt:lpstr>
      <vt:lpstr>Crop</vt:lpstr>
      <vt:lpstr>Москва Есенина</vt:lpstr>
      <vt:lpstr>Решение стать поэтом</vt:lpstr>
      <vt:lpstr>Ну что ж! Я отвоевал свою свободу.</vt:lpstr>
      <vt:lpstr>Учеба в университете</vt:lpstr>
      <vt:lpstr>Первая публикация</vt:lpstr>
      <vt:lpstr>Появление имажинизма</vt:lpstr>
      <vt:lpstr> «Лавка имажинистов» и кафе «Стойло Пегаса»</vt:lpstr>
      <vt:lpstr> Айседора Дункан в доме «с чертовщинкой»</vt:lpstr>
      <vt:lpstr>Последний год</vt:lpstr>
      <vt:lpstr>Последний приют</vt:lpstr>
      <vt:lpstr>Памятники Сергею Есенину в Москве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Москва Есенина</dc:title>
  <dc:creator>Пользователь</dc:creator>
  <cp:lastModifiedBy>Пользователь</cp:lastModifiedBy>
  <cp:revision>9</cp:revision>
  <dcterms:created xsi:type="dcterms:W3CDTF">2023-04-11T17:57:22Z</dcterms:created>
  <dcterms:modified xsi:type="dcterms:W3CDTF">2023-04-11T19:38:25Z</dcterms:modified>
</cp:coreProperties>
</file>