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9F"/>
    <a:srgbClr val="FFFF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3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6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0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8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46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6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5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67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1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7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4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52319-EB0A-44AB-BBF3-7E2697FE8CC3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468AF-5766-4957-B875-B424341A7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9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-8782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187750" y="1515979"/>
            <a:ext cx="5262782" cy="385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9314" y="1523603"/>
            <a:ext cx="28280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Кавале́рия</a:t>
            </a:r>
            <a:r>
              <a:rPr lang="ru-RU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 </a:t>
            </a:r>
          </a:p>
          <a:p>
            <a:r>
              <a:rPr lang="ru-RU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cavalerie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f</a:t>
            </a:r>
          </a:p>
          <a:p>
            <a:r>
              <a:rPr lang="ru-RU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конница 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911" y="960377"/>
            <a:ext cx="3476328" cy="231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9314" y="3424609"/>
            <a:ext cx="43813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Корне́т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en-US" sz="3600" b="1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corne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 f 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рог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-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трубач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при 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полководце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899" y="3445042"/>
            <a:ext cx="2268352" cy="238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8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190803" y="1302321"/>
            <a:ext cx="5715324" cy="426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457" y="1138989"/>
            <a:ext cx="3750846" cy="250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67328" y="1562466"/>
            <a:ext cx="58431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Курье́р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courier,m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courir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-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бегать</a:t>
            </a:r>
          </a:p>
          <a:p>
            <a:r>
              <a:rPr lang="ru-RU" sz="3600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посыльный,конный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гонец, доставляющий </a:t>
            </a: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секретную и </a:t>
            </a: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дипломатическую </a:t>
            </a: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почту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32456" y="3799828"/>
            <a:ext cx="3750846" cy="203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7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-8782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463992" y="1536459"/>
            <a:ext cx="4920100" cy="346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71350" y="1836366"/>
            <a:ext cx="444384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Каска</a:t>
            </a:r>
            <a:r>
              <a:rPr lang="ru-RU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casque</a:t>
            </a:r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</a:t>
            </a:r>
            <a:r>
              <a:rPr lang="en-US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m</a:t>
            </a:r>
            <a:endParaRPr lang="ru-RU" sz="3600" b="1" dirty="0" smtClean="0">
              <a:solidFill>
                <a:srgbClr val="3366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ru-RU" sz="3600" b="1" dirty="0">
                <a:solidFill>
                  <a:srgbClr val="336600"/>
                </a:solidFill>
                <a:latin typeface="Comic Sans MS" panose="030F0702030302020204" pitchFamily="66" charset="0"/>
              </a:rPr>
              <a:t>Кепка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k</a:t>
            </a:r>
            <a:r>
              <a:rPr lang="ru-RU" sz="3600" b="1" dirty="0">
                <a:solidFill>
                  <a:srgbClr val="336600"/>
                </a:solidFill>
                <a:latin typeface="Comic Sans MS" panose="030F0702030302020204" pitchFamily="66" charset="0"/>
              </a:rPr>
              <a:t>é</a:t>
            </a:r>
            <a:r>
              <a:rPr lang="en-US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pi,m</a:t>
            </a:r>
            <a:endParaRPr lang="ru-RU" sz="3600" b="1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Камуфляж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camouflage</a:t>
            </a:r>
            <a:r>
              <a:rPr lang="en-US" sz="3600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,m</a:t>
            </a:r>
            <a:endParaRPr lang="ru-RU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b="1" dirty="0">
                <a:solidFill>
                  <a:srgbClr val="336600"/>
                </a:solidFill>
                <a:latin typeface="Comic Sans MS" panose="030F0702030302020204" pitchFamily="66" charset="0"/>
              </a:rPr>
              <a:t>Кокарда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cocarde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f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2988" y="357234"/>
            <a:ext cx="2958263" cy="295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121" y="3141892"/>
            <a:ext cx="3317574" cy="290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717" y="3141892"/>
            <a:ext cx="1253876" cy="1107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7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204441" y="1786188"/>
            <a:ext cx="4920100" cy="346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20825" y="2019607"/>
            <a:ext cx="33345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Лейтена́нт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en-US" sz="3600" b="1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lieutenant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m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ru-RU" sz="36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0825" y="3517256"/>
            <a:ext cx="30604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Капитан</a:t>
            </a:r>
            <a:r>
              <a:rPr lang="ru-RU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US" sz="3600" dirty="0" smtClean="0">
              <a:solidFill>
                <a:srgbClr val="3366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n-US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capitaine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, 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m 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735" y1="41360" x2="36735" y2="41360"/>
                        <a14:foregroundMark x1="15102" y1="47309" x2="15102" y2="47309"/>
                        <a14:foregroundMark x1="37347" y1="34561" x2="37347" y2="34561"/>
                        <a14:foregroundMark x1="85918" y1="39943" x2="85918" y2="39943"/>
                        <a14:foregroundMark x1="83673" y1="71105" x2="83673" y2="71105"/>
                        <a14:foregroundMark x1="87755" y1="71671" x2="87755" y2="71671"/>
                        <a14:foregroundMark x1="91429" y1="75071" x2="91429" y2="75071"/>
                        <a14:foregroundMark x1="92857" y1="77904" x2="92857" y2="77904"/>
                        <a14:foregroundMark x1="86327" y1="77620" x2="86327" y2="77620"/>
                        <a14:foregroundMark x1="83673" y1="75637" x2="83673" y2="75071"/>
                        <a14:foregroundMark x1="88571" y1="65439" x2="88571" y2="65439"/>
                        <a14:foregroundMark x1="90408" y1="63173" x2="90408" y2="63173"/>
                        <a14:foregroundMark x1="90816" y1="60623" x2="90816" y2="60623"/>
                        <a14:foregroundMark x1="36939" y1="42210" x2="36939" y2="42210"/>
                        <a14:foregroundMark x1="38163" y1="45326" x2="38163" y2="46176"/>
                        <a14:foregroundMark x1="37959" y1="49858" x2="37551" y2="509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6859" y="1538773"/>
            <a:ext cx="4667250" cy="33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81684" y="4832825"/>
            <a:ext cx="1716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старший лейтенант</a:t>
            </a:r>
            <a:endParaRPr lang="ru-RU" sz="24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24357" y="5017490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капитан</a:t>
            </a:r>
            <a:endParaRPr lang="ru-RU" sz="24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6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023592" y="1716906"/>
            <a:ext cx="4461720" cy="313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596680" y="1846140"/>
            <a:ext cx="26100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Партиза́н</a:t>
            </a:r>
            <a:r>
              <a:rPr lang="ru-RU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partsan</a:t>
            </a:r>
            <a:r>
              <a:rPr lang="en-US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m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581" t="4053" r="806" b="2878"/>
          <a:stretch/>
        </p:blipFill>
        <p:spPr>
          <a:xfrm>
            <a:off x="6609347" y="1127259"/>
            <a:ext cx="2740936" cy="189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28011" y="3159449"/>
            <a:ext cx="3911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Ре́крут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récruter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ru-RU" sz="36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054" y="1570693"/>
            <a:ext cx="1707654" cy="2459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1797" y="4151420"/>
            <a:ext cx="3593345" cy="171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94917" y="3918760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Сапёр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от </a:t>
            </a:r>
            <a:r>
              <a:rPr lang="en-US" sz="3600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saper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439659" y="3091717"/>
            <a:ext cx="2112567" cy="193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0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449045" y="1824392"/>
            <a:ext cx="4317425" cy="303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042604" y="2161493"/>
            <a:ext cx="29001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Эполеты</a:t>
            </a:r>
          </a:p>
          <a:p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epaulette, f</a:t>
            </a:r>
            <a:endParaRPr lang="ru-RU" sz="36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147" y="3433391"/>
            <a:ext cx="3309017" cy="248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1347" y="881226"/>
            <a:ext cx="3820786" cy="255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5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447950" y="1536459"/>
            <a:ext cx="4920100" cy="346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72123" y="1960966"/>
            <a:ext cx="25458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Эскадра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</a:p>
          <a:p>
            <a:r>
              <a:rPr lang="en-US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escadre</a:t>
            </a:r>
            <a:r>
              <a:rPr lang="en-US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f</a:t>
            </a:r>
            <a:endParaRPr lang="ru-RU" sz="36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7237" y="3433391"/>
            <a:ext cx="24400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Эшелон</a:t>
            </a:r>
            <a:r>
              <a:rPr lang="en-US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</a:p>
          <a:p>
            <a:r>
              <a:rPr lang="en-US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echelon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m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895" y="872492"/>
            <a:ext cx="3609472" cy="239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68050" y="3433391"/>
            <a:ext cx="3739424" cy="249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7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5453" y="847636"/>
            <a:ext cx="101867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Найдите 10 заимствований из французского языка, означающих род войск (1), воинские формирования (3), вид боевого порядка (1), вид наступления (1), виды вооружения (2), виды военных сооружений (2).</a:t>
            </a:r>
            <a:endParaRPr lang="ru-RU" sz="28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134" y="4093544"/>
            <a:ext cx="1877731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7011" y="847636"/>
            <a:ext cx="10355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Найдите 10 заимствований из французского языка, означающих род войск (1), воинские формирования (3), вид боевого порядка (1), вид наступления (1), виды вооружения (2), виды военных сооружений (2).</a:t>
            </a:r>
            <a:endParaRPr lang="ru-RU" sz="12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354330"/>
              </p:ext>
            </p:extLst>
          </p:nvPr>
        </p:nvGraphicFramePr>
        <p:xfrm>
          <a:off x="3723499" y="1440615"/>
          <a:ext cx="4921463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447148"/>
                <a:gridCol w="447148"/>
                <a:gridCol w="447148"/>
                <a:gridCol w="447148"/>
                <a:gridCol w="447148"/>
                <a:gridCol w="447148"/>
                <a:gridCol w="447715"/>
                <a:gridCol w="447715"/>
                <a:gridCol w="447715"/>
                <a:gridCol w="447715"/>
                <a:gridCol w="447715"/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6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7011" y="847636"/>
            <a:ext cx="10355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Найдите 10 заимствований из французского языка, означающих род войск (1), воинские формирования (3), вид боевого порядка (1), вид наступления (1), виды вооружения (2), виды военных сооружений (2).</a:t>
            </a:r>
            <a:endParaRPr lang="ru-RU" sz="12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723499" y="1440615"/>
          <a:ext cx="4921463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447148"/>
                <a:gridCol w="447148"/>
                <a:gridCol w="447148"/>
                <a:gridCol w="447148"/>
                <a:gridCol w="447148"/>
                <a:gridCol w="447148"/>
                <a:gridCol w="447715"/>
                <a:gridCol w="447715"/>
                <a:gridCol w="447715"/>
                <a:gridCol w="447715"/>
                <a:gridCol w="447715"/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60" y="3957186"/>
            <a:ext cx="1877731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965158" y="1868905"/>
            <a:ext cx="4507831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26631" y="2080925"/>
            <a:ext cx="36656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Французские заимствования в русской военной терминологии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.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7011" y="847636"/>
            <a:ext cx="10355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Найдите 10 заимствований из французского языка, означающих род войск (1), воинские формирования (3), вид боевого порядка (1), вид наступления (1), виды вооружения (2), виды военных сооружений (2).</a:t>
            </a:r>
            <a:endParaRPr lang="ru-RU" sz="12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264210"/>
              </p:ext>
            </p:extLst>
          </p:nvPr>
        </p:nvGraphicFramePr>
        <p:xfrm>
          <a:off x="3723499" y="1440615"/>
          <a:ext cx="4921463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447148"/>
                <a:gridCol w="447148"/>
                <a:gridCol w="447148"/>
                <a:gridCol w="447148"/>
                <a:gridCol w="447148"/>
                <a:gridCol w="447148"/>
                <a:gridCol w="447715"/>
                <a:gridCol w="447715"/>
                <a:gridCol w="447715"/>
                <a:gridCol w="447715"/>
                <a:gridCol w="447715"/>
              </a:tblGrid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7" marR="612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2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480034" y="1576564"/>
            <a:ext cx="4920100" cy="346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37875" y="2318084"/>
            <a:ext cx="3280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Merci pour </a:t>
            </a:r>
            <a:r>
              <a:rPr lang="en-US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votre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attention!</a:t>
            </a:r>
            <a:endParaRPr lang="ru-RU" sz="36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480034" y="1576564"/>
            <a:ext cx="4920100" cy="346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25580" y="2153470"/>
            <a:ext cx="3280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Bataille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navale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des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verbes</a:t>
            </a:r>
            <a:endParaRPr lang="ru-RU" sz="48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074821" y="1874242"/>
            <a:ext cx="4074029" cy="286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12233" y="2089301"/>
            <a:ext cx="3280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Bataille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navale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des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verbes</a:t>
            </a:r>
            <a:endParaRPr lang="ru-RU" sz="48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53264" y="894234"/>
            <a:ext cx="63286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LA BATAILLE NAVALE DES VERBES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Il faut trouver et détruire les navires de l’adversaire! 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1) Sur les cases placez vos navires hori¬zontalement ou verticalement. </a:t>
            </a:r>
            <a:r>
              <a:rPr lang="fr-FR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 </a:t>
            </a:r>
            <a:r>
              <a:rPr lang="fr-FR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navires </a:t>
            </a:r>
            <a:r>
              <a:rPr lang="fr-FR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 peuvent pas se toucher!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 porte-avions (4 cases) 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 croiseur (3 cases) 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 sous-marins (2 cases) 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 torpilleur (1 case)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2) Cherchez les navires de l’adversaire. Utilisez la conjugaison des verbes pour annoncer les cases que vous attaquez. 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Cochez les cases que vous avez attaquées.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Attaque ratée: dites “pas touché!”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Un navire touché: dites “touché!”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Un navire coulé: dites “coulé!”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3 - Vous êtes prêt? Choisissez qui com¬mence à jouer!</a:t>
            </a:r>
          </a:p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Que le meilleur gagne!</a:t>
            </a:r>
          </a:p>
        </p:txBody>
      </p:sp>
    </p:spTree>
    <p:extLst>
      <p:ext uri="{BB962C8B-B14F-4D97-AF65-F5344CB8AC3E}">
        <p14:creationId xmlns:p14="http://schemas.microsoft.com/office/powerpoint/2010/main" val="15504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074821" y="1874242"/>
            <a:ext cx="3890823" cy="273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59833" y="2081280"/>
            <a:ext cx="3280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Bataille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navale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des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verbes</a:t>
            </a:r>
            <a:endParaRPr lang="ru-RU" sz="48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6800" y="773918"/>
            <a:ext cx="644090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Надо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найти и уничтожить корабли противника!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1) На полях поместите ваши корабли горизонтально или вертикально. Корабли не могут касаться друг друга!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 авианосец (4 клеточки)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 крейсер (3 клеточки)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 подводные лодки (2 клеточки)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 торпедоносец (1 клеточка)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2) Ищите корабли противника. Используйте спряжение глаголов, чтобы назвать поля, которые вы атакуете. Установите флажки, на те клеточки, на которые вы напали и попали.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Неудавшаяся атака: скажите «Мимо!»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Корабль подбит: скажите «Попал!»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Затонувший корабль: скажите «Затонул!»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3 - Вы готовы? Выберите, кто начинает играть!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Пусть победит сильнейший!</a:t>
            </a:r>
          </a:p>
        </p:txBody>
      </p:sp>
    </p:spTree>
    <p:extLst>
      <p:ext uri="{BB962C8B-B14F-4D97-AF65-F5344CB8AC3E}">
        <p14:creationId xmlns:p14="http://schemas.microsoft.com/office/powerpoint/2010/main" val="23019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074821" y="1874242"/>
            <a:ext cx="3890823" cy="273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59833" y="2081280"/>
            <a:ext cx="3280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Bataille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navale</a:t>
            </a:r>
            <a:r>
              <a:rPr lang="en-US" sz="48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des </a:t>
            </a:r>
            <a:r>
              <a:rPr lang="en-US" sz="48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verbes</a:t>
            </a:r>
            <a:endParaRPr lang="ru-RU" sz="48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988697"/>
              </p:ext>
            </p:extLst>
          </p:nvPr>
        </p:nvGraphicFramePr>
        <p:xfrm>
          <a:off x="5037222" y="1079632"/>
          <a:ext cx="5927561" cy="4607293"/>
        </p:xfrm>
        <a:graphic>
          <a:graphicData uri="http://schemas.openxmlformats.org/drawingml/2006/table">
            <a:tbl>
              <a:tblPr firstRow="1" firstCol="1" bandRow="1"/>
              <a:tblGrid>
                <a:gridCol w="1339655"/>
                <a:gridCol w="763997"/>
                <a:gridCol w="764978"/>
                <a:gridCol w="764978"/>
                <a:gridCol w="763997"/>
                <a:gridCol w="764978"/>
                <a:gridCol w="764978"/>
              </a:tblGrid>
              <a:tr h="59200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Nous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Vous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Elles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avoir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être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faire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savoir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aller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devoir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6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venir</a:t>
                      </a:r>
                      <a:endParaRPr lang="ru-RU" sz="20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 Rounded MT Bold" panose="020F07040305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392778" y="4555958"/>
            <a:ext cx="729915" cy="577516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35340" y="4541817"/>
            <a:ext cx="800876" cy="577516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35340" y="3393475"/>
            <a:ext cx="800876" cy="561284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35340" y="2832191"/>
            <a:ext cx="800876" cy="561283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35340" y="2270909"/>
            <a:ext cx="800876" cy="521367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35340" y="1669710"/>
            <a:ext cx="800876" cy="561284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78778" y="5133474"/>
            <a:ext cx="729915" cy="521368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78778" y="3954759"/>
            <a:ext cx="729915" cy="587058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08693" y="3954758"/>
            <a:ext cx="813522" cy="587059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408694" y="2832192"/>
            <a:ext cx="813520" cy="561282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08693" y="2270909"/>
            <a:ext cx="813519" cy="521368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08694" y="1669710"/>
            <a:ext cx="813518" cy="601199"/>
          </a:xfrm>
          <a:prstGeom prst="rect">
            <a:avLst/>
          </a:prstGeom>
          <a:solidFill>
            <a:srgbClr val="FFF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613" y="4596642"/>
            <a:ext cx="1295238" cy="1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074821" y="1781054"/>
            <a:ext cx="4507831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60022" y="1941095"/>
            <a:ext cx="39645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Авангард </a:t>
            </a:r>
            <a:endParaRPr lang="en-US" sz="3600" b="1" dirty="0" smtClean="0">
              <a:solidFill>
                <a:srgbClr val="3366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avant-garde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 f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передовой отряд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3947" y="3625897"/>
            <a:ext cx="39196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Арьергард</a:t>
            </a:r>
            <a:endParaRPr lang="en-US" sz="3600" b="1" dirty="0" smtClean="0">
              <a:solidFill>
                <a:srgbClr val="3366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ru-RU" sz="3600" b="1" dirty="0">
                <a:solidFill>
                  <a:srgbClr val="336600"/>
                </a:solidFill>
                <a:latin typeface="Comic Sans MS" panose="030F0702030302020204" pitchFamily="66" charset="0"/>
              </a:rPr>
              <a:t>a</a:t>
            </a:r>
            <a:r>
              <a:rPr lang="en-US" sz="3600" b="1" dirty="0" err="1">
                <a:solidFill>
                  <a:srgbClr val="336600"/>
                </a:solidFill>
                <a:latin typeface="Comic Sans MS" panose="030F0702030302020204" pitchFamily="66" charset="0"/>
              </a:rPr>
              <a:t>rri</a:t>
            </a:r>
            <a:r>
              <a:rPr lang="ru-RU" sz="3600" b="1" dirty="0">
                <a:solidFill>
                  <a:srgbClr val="336600"/>
                </a:solidFill>
                <a:latin typeface="Comic Sans MS" panose="030F0702030302020204" pitchFamily="66" charset="0"/>
              </a:rPr>
              <a:t>è</a:t>
            </a:r>
            <a:r>
              <a:rPr lang="en-US" sz="3600" b="1" dirty="0">
                <a:solidFill>
                  <a:srgbClr val="336600"/>
                </a:solidFill>
                <a:latin typeface="Comic Sans MS" panose="030F0702030302020204" pitchFamily="66" charset="0"/>
              </a:rPr>
              <a:t>re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-</a:t>
            </a:r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garde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 f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652" y="1846412"/>
            <a:ext cx="5446221" cy="317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9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676400" y="1692442"/>
            <a:ext cx="4507831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26076" y="2144450"/>
            <a:ext cx="323037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Бастион</a:t>
            </a:r>
            <a:endParaRPr lang="en-US" sz="3600" b="1" dirty="0">
              <a:solidFill>
                <a:srgbClr val="336600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la </a:t>
            </a:r>
            <a:r>
              <a:rPr lang="en-US" sz="3600" b="1" dirty="0">
                <a:solidFill>
                  <a:srgbClr val="336600"/>
                </a:solidFill>
                <a:latin typeface="Comic Sans MS" panose="030F0702030302020204" pitchFamily="66" charset="0"/>
              </a:rPr>
              <a:t>bastille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-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укреплённый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замок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713" y="1806742"/>
            <a:ext cx="4583871" cy="319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4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-8782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167238" y="1548062"/>
            <a:ext cx="4737600" cy="347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95204" y="1548062"/>
            <a:ext cx="328166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Батарея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batterie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f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от 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battre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«бить»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95204" y="3216442"/>
            <a:ext cx="389722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Батальон </a:t>
            </a:r>
            <a:endParaRPr lang="en-US" sz="3600" b="1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bataille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,f-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битва,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сражение</a:t>
            </a:r>
            <a:endParaRPr lang="ru-RU" sz="3600" b="1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9482" b="23892"/>
          <a:stretch/>
        </p:blipFill>
        <p:spPr>
          <a:xfrm>
            <a:off x="6120064" y="1259305"/>
            <a:ext cx="4406323" cy="195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14093" b="15256"/>
          <a:stretch/>
        </p:blipFill>
        <p:spPr>
          <a:xfrm>
            <a:off x="6120063" y="3424609"/>
            <a:ext cx="4406323" cy="207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6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676400" y="1692442"/>
            <a:ext cx="4507831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60085" y="2190616"/>
            <a:ext cx="381546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Бива́к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/</a:t>
            </a:r>
            <a:r>
              <a:rPr lang="ru-RU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бивуак</a:t>
            </a:r>
          </a:p>
          <a:p>
            <a:r>
              <a:rPr lang="ru-RU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bivouac</a:t>
            </a:r>
            <a:r>
              <a:rPr lang="en-US" sz="3600" dirty="0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m - </a:t>
            </a: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расположение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войск 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на отдых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582" y="1837823"/>
            <a:ext cx="4520867" cy="301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6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-8782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676400" y="1692442"/>
            <a:ext cx="4507831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7" r="100000">
                        <a14:foregroundMark x1="35667" y1="45000" x2="35667" y2="45000"/>
                        <a14:foregroundMark x1="54333" y1="46833" x2="54333" y2="46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5771" y="900363"/>
            <a:ext cx="2444416" cy="24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3230" y="1889663"/>
            <a:ext cx="3107453" cy="310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307" y1="32292" x2="29307" y2="32292"/>
                        <a14:foregroundMark x1="58218" y1="35000" x2="58218" y2="35000"/>
                        <a14:foregroundMark x1="46139" y1="37083" x2="46139" y2="37083"/>
                        <a14:foregroundMark x1="59208" y1="26875" x2="59208" y2="26875"/>
                        <a14:foregroundMark x1="40990" y1="28542" x2="40990" y2="28542"/>
                        <a14:foregroundMark x1="20990" y1="28958" x2="20990" y2="28958"/>
                        <a14:foregroundMark x1="55644" y1="26875" x2="55644" y2="2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4190" y="3344779"/>
            <a:ext cx="2741173" cy="260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09407" y="2122571"/>
            <a:ext cx="259718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Бригада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brigade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,f-</a:t>
            </a: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несколько 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полков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676400" y="1692442"/>
            <a:ext cx="4507831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42963" y="1913617"/>
            <a:ext cx="281198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Гарнизо́н</a:t>
            </a:r>
            <a:endParaRPr lang="ru-RU" sz="3600" b="1" dirty="0" smtClean="0">
              <a:solidFill>
                <a:srgbClr val="3366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garnison</a:t>
            </a:r>
            <a:r>
              <a:rPr lang="en-US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 f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  <a:endParaRPr lang="en-US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от </a:t>
            </a:r>
            <a:r>
              <a:rPr lang="ru-RU" sz="3600" b="1" dirty="0" err="1">
                <a:solidFill>
                  <a:srgbClr val="336600"/>
                </a:solidFill>
                <a:latin typeface="Comic Sans MS" panose="030F0702030302020204" pitchFamily="66" charset="0"/>
              </a:rPr>
              <a:t>garnir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 — </a:t>
            </a:r>
            <a:endParaRPr lang="ru-RU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снабжать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, </a:t>
            </a:r>
            <a:endParaRPr lang="ru-RU" sz="3600" dirty="0" smtClean="0">
              <a:solidFill>
                <a:srgbClr val="336600"/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вооружать</a:t>
            </a:r>
            <a:endParaRPr lang="ru-RU" sz="3600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500" y="1773530"/>
            <a:ext cx="4270664" cy="314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46" t="5914" r="3763" b="5373"/>
          <a:stretch/>
        </p:blipFill>
        <p:spPr>
          <a:xfrm>
            <a:off x="0" y="0"/>
            <a:ext cx="12192000" cy="6866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96" b="80000" l="6196" r="92826"/>
                    </a14:imgEffect>
                  </a14:imgLayer>
                </a14:imgProps>
              </a:ext>
            </a:extLst>
          </a:blip>
          <a:srcRect l="4352" t="17023" r="8279" b="18927"/>
          <a:stretch/>
        </p:blipFill>
        <p:spPr>
          <a:xfrm>
            <a:off x="1110915" y="1647275"/>
            <a:ext cx="4507831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418325" y="2145450"/>
            <a:ext cx="39260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Генера́л</a:t>
            </a:r>
            <a:r>
              <a:rPr lang="ru-RU" sz="3600" b="1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3600" b="1" dirty="0" err="1" smtClean="0">
                <a:solidFill>
                  <a:srgbClr val="336600"/>
                </a:solidFill>
                <a:latin typeface="Comic Sans MS" panose="030F0702030302020204" pitchFamily="66" charset="0"/>
              </a:rPr>
              <a:t>général</a:t>
            </a:r>
            <a:r>
              <a:rPr lang="en-US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, m </a:t>
            </a:r>
          </a:p>
          <a:p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в</a:t>
            </a:r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ысший разряд</a:t>
            </a:r>
          </a:p>
          <a:p>
            <a:r>
              <a:rPr lang="ru-RU" sz="3600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воинских </a:t>
            </a:r>
            <a:r>
              <a:rPr lang="ru-RU" sz="3600" dirty="0">
                <a:solidFill>
                  <a:srgbClr val="336600"/>
                </a:solidFill>
                <a:latin typeface="Comic Sans MS" panose="030F0702030302020204" pitchFamily="66" charset="0"/>
              </a:rPr>
              <a:t>званий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456" t="9590" r="1755" b="25147"/>
          <a:stretch/>
        </p:blipFill>
        <p:spPr>
          <a:xfrm>
            <a:off x="5618746" y="1991865"/>
            <a:ext cx="5358064" cy="273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4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950</Words>
  <Application>Microsoft Office PowerPoint</Application>
  <PresentationFormat>Широкоэкранный</PresentationFormat>
  <Paragraphs>520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Богданов</dc:creator>
  <cp:lastModifiedBy>Александр Богданов</cp:lastModifiedBy>
  <cp:revision>28</cp:revision>
  <dcterms:created xsi:type="dcterms:W3CDTF">2021-02-21T21:33:25Z</dcterms:created>
  <dcterms:modified xsi:type="dcterms:W3CDTF">2021-02-26T22:00:43Z</dcterms:modified>
</cp:coreProperties>
</file>