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2"/>
  </p:notesMasterIdLst>
  <p:sldIdLst>
    <p:sldId id="256" r:id="rId2"/>
    <p:sldId id="283" r:id="rId3"/>
    <p:sldId id="284" r:id="rId4"/>
    <p:sldId id="288" r:id="rId5"/>
    <p:sldId id="292" r:id="rId6"/>
    <p:sldId id="289" r:id="rId7"/>
    <p:sldId id="290" r:id="rId8"/>
    <p:sldId id="293" r:id="rId9"/>
    <p:sldId id="279" r:id="rId10"/>
    <p:sldId id="291" r:id="rId11"/>
    <p:sldId id="280" r:id="rId12"/>
    <p:sldId id="272" r:id="rId13"/>
    <p:sldId id="277" r:id="rId14"/>
    <p:sldId id="294" r:id="rId15"/>
    <p:sldId id="297" r:id="rId16"/>
    <p:sldId id="270" r:id="rId17"/>
    <p:sldId id="269" r:id="rId18"/>
    <p:sldId id="298" r:id="rId19"/>
    <p:sldId id="299" r:id="rId20"/>
    <p:sldId id="295" r:id="rId21"/>
    <p:sldId id="282" r:id="rId22"/>
    <p:sldId id="302" r:id="rId23"/>
    <p:sldId id="296" r:id="rId24"/>
    <p:sldId id="278" r:id="rId25"/>
    <p:sldId id="261" r:id="rId26"/>
    <p:sldId id="265" r:id="rId27"/>
    <p:sldId id="266" r:id="rId28"/>
    <p:sldId id="267" r:id="rId29"/>
    <p:sldId id="303" r:id="rId30"/>
    <p:sldId id="304" r:id="rId31"/>
    <p:sldId id="305" r:id="rId32"/>
    <p:sldId id="286" r:id="rId33"/>
    <p:sldId id="258" r:id="rId34"/>
    <p:sldId id="287" r:id="rId35"/>
    <p:sldId id="300" r:id="rId36"/>
    <p:sldId id="301" r:id="rId37"/>
    <p:sldId id="273" r:id="rId38"/>
    <p:sldId id="274" r:id="rId39"/>
    <p:sldId id="275" r:id="rId40"/>
    <p:sldId id="276" r:id="rId4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66FFFF"/>
    <a:srgbClr val="CC3300"/>
    <a:srgbClr val="EA1680"/>
    <a:srgbClr val="FF00FF"/>
    <a:srgbClr val="CF6AFC"/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1" autoAdjust="0"/>
    <p:restoredTop sz="94790" autoAdjust="0"/>
  </p:normalViewPr>
  <p:slideViewPr>
    <p:cSldViewPr>
      <p:cViewPr varScale="1">
        <p:scale>
          <a:sx n="62" d="100"/>
          <a:sy n="62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815DC2-72A4-4F5D-B65F-9313E4D7579D}" type="datetimeFigureOut">
              <a:rPr lang="ru-RU"/>
              <a:pPr>
                <a:defRPr/>
              </a:pPr>
              <a:t>24.04.2019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C2F4D54-0456-4A00-B100-EB44FDD17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FA4145-CC49-40E4-9797-EBDF1500CB60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32142-04B8-4449-9BD0-04CEAA278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92C6A-FAB4-4B26-A632-A0A21D004A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D8AE4-D4C3-46F3-9E2D-A19993B32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41116-706F-47F2-81E1-0C2DB0CED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A56B0-A668-4010-9929-DE2BBBD51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5A492-3757-4C10-9C14-DCFE621CD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890D5-A703-4C1A-B365-4AFAEACF0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7D95-3573-4007-B559-70A33F0C1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B3E71-B96B-4423-A190-C862B78F95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D443-015C-4A09-85FB-E8D9E2BF8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26F1C-0008-4799-AE3B-39FF5F2EB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ADE892CF-D04F-4963-9DF2-62C0F8D40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9" y="321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9" y="171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8" y="886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5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8" y="131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" Target="slide25.xml"/><Relationship Id="rId7" Type="http://schemas.openxmlformats.org/officeDocument/2006/relationships/slide" Target="slide5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7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755650" y="1557338"/>
            <a:ext cx="6911975" cy="935037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i="1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Математический</a:t>
            </a:r>
          </a:p>
        </p:txBody>
      </p:sp>
      <p:sp>
        <p:nvSpPr>
          <p:cNvPr id="2060" name="WordArt 12"/>
          <p:cNvSpPr>
            <a:spLocks noChangeArrowheads="1" noChangeShapeType="1" noTextEdit="1"/>
          </p:cNvSpPr>
          <p:nvPr/>
        </p:nvSpPr>
        <p:spPr bwMode="auto">
          <a:xfrm>
            <a:off x="468313" y="3213100"/>
            <a:ext cx="7775575" cy="996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Брейн - ринг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250" autoRev="1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  <p:bldP spid="2060" grpId="0" animBg="1"/>
      <p:bldP spid="206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620713"/>
            <a:ext cx="67691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ru-RU" b="1" dirty="0">
                <a:latin typeface="+mj-lt"/>
              </a:rPr>
              <a:t>Как называется результат сложения? </a:t>
            </a:r>
            <a:endParaRPr lang="ru-RU" dirty="0">
              <a:latin typeface="+mj-lt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116013" y="2060575"/>
            <a:ext cx="6953250" cy="2928938"/>
          </a:xfrm>
          <a:prstGeom prst="flowChartPunchedTape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ОТВЕТ: </a:t>
            </a:r>
          </a:p>
          <a:p>
            <a:pPr algn="ctr"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Сумма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288" y="333375"/>
            <a:ext cx="712946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Как называется прибор для измерения длины отрезков?</a:t>
            </a:r>
            <a:endParaRPr lang="ru-RU" dirty="0">
              <a:latin typeface="+mj-lt"/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1116013" y="2060575"/>
            <a:ext cx="6953250" cy="2928938"/>
          </a:xfrm>
          <a:prstGeom prst="flowChartPunchedTape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ОТВЕТ: </a:t>
            </a:r>
          </a:p>
          <a:p>
            <a:pPr algn="ctr"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Линейка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idx="4294967295"/>
          </p:nvPr>
        </p:nvSpPr>
        <p:spPr>
          <a:xfrm>
            <a:off x="395288" y="0"/>
            <a:ext cx="7416800" cy="1952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b="1" smtClean="0"/>
              <a:t>   </a:t>
            </a:r>
            <a:r>
              <a:rPr lang="ru-RU" sz="4000" smtClean="0"/>
              <a:t>Две сардельки варятся шесть минут. Сколько      времени будут вариться восемь таких сарделек?</a:t>
            </a:r>
          </a:p>
        </p:txBody>
      </p:sp>
      <p:pic>
        <p:nvPicPr>
          <p:cNvPr id="13315" name="Picture 9" descr="000112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250" y="3967163"/>
            <a:ext cx="2952750" cy="289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Блок-схема: перфолента 3"/>
          <p:cNvSpPr/>
          <p:nvPr/>
        </p:nvSpPr>
        <p:spPr>
          <a:xfrm>
            <a:off x="755650" y="3141663"/>
            <a:ext cx="5472113" cy="2928937"/>
          </a:xfrm>
          <a:prstGeom prst="flowChartPunchedTape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ОТВЕТ: </a:t>
            </a:r>
          </a:p>
          <a:p>
            <a:pPr algn="ctr"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Шесть минут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333375"/>
            <a:ext cx="6897687" cy="1371600"/>
          </a:xfrm>
        </p:spPr>
        <p:txBody>
          <a:bodyPr anchor="ctr"/>
          <a:lstStyle/>
          <a:p>
            <a:pPr eaLnBrk="1" hangingPunct="1"/>
            <a:r>
              <a:rPr lang="ru-RU" sz="4000" smtClean="0"/>
              <a:t>Что тяжелее- один килограмм ваты или килограмм железа?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3886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</p:txBody>
      </p:sp>
      <p:pic>
        <p:nvPicPr>
          <p:cNvPr id="14340" name="Picture 8" descr="j030084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3933825"/>
            <a:ext cx="2760662" cy="2711450"/>
          </a:xfrm>
        </p:spPr>
      </p:pic>
      <p:sp>
        <p:nvSpPr>
          <p:cNvPr id="5" name="Блок-схема: перфолента 4"/>
          <p:cNvSpPr/>
          <p:nvPr/>
        </p:nvSpPr>
        <p:spPr>
          <a:xfrm>
            <a:off x="755650" y="2708275"/>
            <a:ext cx="5472113" cy="2928938"/>
          </a:xfrm>
          <a:prstGeom prst="flowChartPunchedTape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ОТВЕТ: </a:t>
            </a:r>
          </a:p>
          <a:p>
            <a:pPr algn="ctr"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rgbClr val="0070C0"/>
                </a:solidFill>
              </a:rPr>
              <a:t>Одинаково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765175"/>
            <a:ext cx="8643938" cy="20875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 </a:t>
            </a:r>
            <a:r>
              <a:rPr lang="ru-RU" sz="3600" b="1" smtClean="0"/>
              <a:t>Тройка лошадей бежит со скоростью 24 км/ч. С какой скоростью бежит каждая  лошадь?</a:t>
            </a: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187450" y="2852738"/>
            <a:ext cx="6954838" cy="2714625"/>
          </a:xfrm>
          <a:prstGeom prst="flowChartPunchedTape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ОТВЕТ: </a:t>
            </a:r>
          </a:p>
          <a:p>
            <a:pPr algn="ctr">
              <a:defRPr/>
            </a:pPr>
            <a:r>
              <a:rPr lang="ru-RU" b="1" dirty="0">
                <a:solidFill>
                  <a:srgbClr val="0066FF"/>
                </a:solidFill>
              </a:rPr>
              <a:t> со скоростью 24 км/ч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  <p:bldP spid="101379" grpI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40763" cy="149225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3 раунд </a:t>
            </a:r>
            <a:r>
              <a:rPr lang="ru-RU" smtClean="0">
                <a:solidFill>
                  <a:srgbClr val="0066FF"/>
                </a:solidFill>
              </a:rPr>
              <a:t>«Угадай с трех раз…»</a:t>
            </a:r>
            <a:br>
              <a:rPr lang="ru-RU" smtClean="0">
                <a:solidFill>
                  <a:srgbClr val="0066FF"/>
                </a:solidFill>
              </a:rPr>
            </a:br>
            <a:r>
              <a:rPr lang="ru-RU" smtClean="0"/>
              <a:t>Правила игры: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250825" y="2276475"/>
            <a:ext cx="7273925" cy="2952750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</a:t>
            </a:r>
            <a:r>
              <a:rPr lang="ru-RU" sz="2800" smtClean="0"/>
              <a:t>Команды получают вопрос.</a:t>
            </a:r>
          </a:p>
          <a:p>
            <a:pPr>
              <a:buFontTx/>
              <a:buNone/>
            </a:pPr>
            <a:r>
              <a:rPr lang="ru-RU" sz="2800" smtClean="0"/>
              <a:t>   -Если ответ верен с первой попытки, команда получает 3 балла; </a:t>
            </a:r>
            <a:br>
              <a:rPr lang="ru-RU" sz="2800" smtClean="0"/>
            </a:br>
            <a:r>
              <a:rPr lang="ru-RU" sz="2800" smtClean="0"/>
              <a:t>-Если со второй попытки, то  2 балла; </a:t>
            </a:r>
            <a:br>
              <a:rPr lang="ru-RU" sz="2800" smtClean="0"/>
            </a:br>
            <a:r>
              <a:rPr lang="ru-RU" sz="2800" smtClean="0"/>
              <a:t>-Если с третьей попытки – 1 </a:t>
            </a:r>
            <a:r>
              <a:rPr lang="ru-RU" smtClean="0"/>
              <a:t>балл.</a:t>
            </a:r>
          </a:p>
        </p:txBody>
      </p:sp>
      <p:pic>
        <p:nvPicPr>
          <p:cNvPr id="4" name="Picture 3" descr="барбос за голову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3179763"/>
            <a:ext cx="4224338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6375" y="1196975"/>
            <a:ext cx="6858000" cy="3097213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33CC"/>
                </a:solidFill>
              </a:rPr>
              <a:t>Бывают такие коробки</a:t>
            </a:r>
          </a:p>
          <a:p>
            <a:pPr eaLnBrk="1" hangingPunct="1"/>
            <a:r>
              <a:rPr lang="ru-RU" sz="4000" smtClean="0">
                <a:solidFill>
                  <a:srgbClr val="0033CC"/>
                </a:solidFill>
              </a:rPr>
              <a:t>В них играют малыши</a:t>
            </a:r>
          </a:p>
          <a:p>
            <a:pPr eaLnBrk="1" hangingPunct="1"/>
            <a:r>
              <a:rPr lang="ru-RU" sz="4000" smtClean="0">
                <a:solidFill>
                  <a:srgbClr val="0033CC"/>
                </a:solidFill>
              </a:rPr>
              <a:t>Объёмный квадрат</a:t>
            </a:r>
          </a:p>
        </p:txBody>
      </p:sp>
      <p:sp>
        <p:nvSpPr>
          <p:cNvPr id="17411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sz="1800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508625" y="4437063"/>
            <a:ext cx="2305050" cy="2087562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lIns="90000" tIns="46800" rIns="90000" bIns="46800" anchor="ctr">
            <a:spAutoFit/>
            <a:flatTx/>
          </a:bodyPr>
          <a:lstStyle/>
          <a:p>
            <a:pPr eaLnBrk="1" hangingPunct="1"/>
            <a:endParaRPr lang="ru-RU" sz="1800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987675" y="5445125"/>
            <a:ext cx="2233613" cy="1017588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 type="none" w="med" len="lg"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6000" b="1" dirty="0">
                <a:solidFill>
                  <a:srgbClr val="FF0000"/>
                </a:solidFill>
                <a:latin typeface="+mj-lt"/>
              </a:rPr>
              <a:t>КУБ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52229" grpId="0" animBg="1"/>
      <p:bldP spid="522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549275"/>
            <a:ext cx="7561263" cy="3240088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33CC"/>
                </a:solidFill>
              </a:rPr>
              <a:t>В песне он солнечный.</a:t>
            </a:r>
          </a:p>
          <a:p>
            <a:pPr eaLnBrk="1" hangingPunct="1"/>
            <a:r>
              <a:rPr lang="ru-RU" sz="4000" smtClean="0">
                <a:solidFill>
                  <a:srgbClr val="0033CC"/>
                </a:solidFill>
              </a:rPr>
              <a:t>На воде спасательный.</a:t>
            </a:r>
          </a:p>
          <a:p>
            <a:pPr eaLnBrk="1" hangingPunct="1"/>
            <a:r>
              <a:rPr lang="ru-RU" sz="4000" smtClean="0">
                <a:solidFill>
                  <a:srgbClr val="0033CC"/>
                </a:solidFill>
              </a:rPr>
              <a:t>В математике – геометрическая фигура.</a:t>
            </a:r>
          </a:p>
        </p:txBody>
      </p:sp>
      <p:sp>
        <p:nvSpPr>
          <p:cNvPr id="18435" name="AutoShape 4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 sz="1800"/>
          </a:p>
        </p:txBody>
      </p:sp>
      <p:sp>
        <p:nvSpPr>
          <p:cNvPr id="23557" name="Прямоугольник 5"/>
          <p:cNvSpPr>
            <a:spLocks noChangeArrowheads="1"/>
          </p:cNvSpPr>
          <p:nvPr/>
        </p:nvSpPr>
        <p:spPr bwMode="auto">
          <a:xfrm>
            <a:off x="3348038" y="4076700"/>
            <a:ext cx="2663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ru-RU" sz="7200" b="1">
                <a:solidFill>
                  <a:srgbClr val="FF0000"/>
                </a:solidFill>
                <a:latin typeface="Comic Sans MS" pitchFamily="66" charset="0"/>
                <a:ea typeface="Segoe UI Symbol" pitchFamily="34" charset="0"/>
                <a:cs typeface="Segoe UI Symbol" pitchFamily="34" charset="0"/>
              </a:rPr>
              <a:t>круг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765175"/>
            <a:ext cx="8007350" cy="2663825"/>
          </a:xfrm>
        </p:spPr>
        <p:txBody>
          <a:bodyPr/>
          <a:lstStyle/>
          <a:p>
            <a:pPr>
              <a:defRPr/>
            </a:pPr>
            <a:r>
              <a:rPr lang="ru-RU" sz="4400" dirty="0" smtClean="0">
                <a:solidFill>
                  <a:srgbClr val="0066FF"/>
                </a:solidFill>
              </a:rPr>
              <a:t>В классе их четыре</a:t>
            </a:r>
          </a:p>
          <a:p>
            <a:pPr>
              <a:defRPr/>
            </a:pPr>
            <a:r>
              <a:rPr lang="ru-RU" sz="4400" dirty="0" smtClean="0">
                <a:solidFill>
                  <a:srgbClr val="0066FF"/>
                </a:solidFill>
              </a:rPr>
              <a:t>Туда ставят маленьких</a:t>
            </a:r>
          </a:p>
          <a:p>
            <a:pPr>
              <a:defRPr/>
            </a:pPr>
            <a:r>
              <a:rPr lang="ru-RU" sz="4400" dirty="0" smtClean="0">
                <a:solidFill>
                  <a:srgbClr val="0066FF"/>
                </a:solidFill>
              </a:rPr>
              <a:t>Измеряется транспортиром 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5400" b="1" dirty="0" smtClean="0">
                <a:solidFill>
                  <a:srgbClr val="FF0000"/>
                </a:solidFill>
              </a:rPr>
              <a:t>УГОЛ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692150"/>
            <a:ext cx="8007350" cy="2952750"/>
          </a:xfrm>
        </p:spPr>
        <p:txBody>
          <a:bodyPr/>
          <a:lstStyle/>
          <a:p>
            <a:pPr>
              <a:defRPr/>
            </a:pPr>
            <a:r>
              <a:rPr lang="ru-RU" sz="3600" dirty="0" smtClean="0"/>
              <a:t>Всё ждёшь когда же он кончится</a:t>
            </a:r>
          </a:p>
          <a:p>
            <a:pPr>
              <a:defRPr/>
            </a:pPr>
            <a:r>
              <a:rPr lang="ru-RU" sz="3600" dirty="0" smtClean="0"/>
              <a:t>Неприятность между переменами</a:t>
            </a:r>
          </a:p>
          <a:p>
            <a:pPr>
              <a:defRPr/>
            </a:pPr>
            <a:r>
              <a:rPr lang="ru-RU" sz="3600" dirty="0" smtClean="0"/>
              <a:t>Говорят – это будет тебе …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6000" b="1" dirty="0" smtClean="0">
                <a:solidFill>
                  <a:srgbClr val="FF0000"/>
                </a:solidFill>
              </a:rPr>
              <a:t>УРОК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33375"/>
            <a:ext cx="8385175" cy="8636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Правила игры:</a:t>
            </a:r>
          </a:p>
        </p:txBody>
      </p:sp>
      <p:sp>
        <p:nvSpPr>
          <p:cNvPr id="870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55650" y="1196975"/>
            <a:ext cx="7920038" cy="5184775"/>
          </a:xfrm>
        </p:spPr>
        <p:txBody>
          <a:bodyPr/>
          <a:lstStyle/>
          <a:p>
            <a:pPr eaLnBrk="1" hangingPunct="1"/>
            <a:r>
              <a:rPr lang="ru-RU" sz="2800" b="1" smtClean="0"/>
              <a:t>Право ответа на вопрос есть только у капитана.</a:t>
            </a:r>
          </a:p>
          <a:p>
            <a:pPr eaLnBrk="1" hangingPunct="1"/>
            <a:r>
              <a:rPr lang="ru-RU" sz="2800" b="1" smtClean="0"/>
              <a:t>Капитан может передать право ответа любому игроку своей команды.</a:t>
            </a:r>
          </a:p>
          <a:p>
            <a:pPr eaLnBrk="1" hangingPunct="1"/>
            <a:r>
              <a:rPr lang="ru-RU" sz="2800" b="1" smtClean="0"/>
              <a:t>Подсчёт баллов ведёт жюри, заполняя турнирную таблицу.</a:t>
            </a:r>
          </a:p>
          <a:p>
            <a:pPr eaLnBrk="1" hangingPunct="1"/>
            <a:r>
              <a:rPr lang="ru-RU" sz="2800" b="1" smtClean="0"/>
              <a:t>Если команда неправильно отвечает на вопрос, право ответа переходит другой команде.</a:t>
            </a:r>
          </a:p>
          <a:p>
            <a:pPr eaLnBrk="1" hangingPunct="1"/>
            <a:endParaRPr lang="ru-RU" sz="2800" b="1" smtClean="0"/>
          </a:p>
          <a:p>
            <a:pPr eaLnBrk="1" hangingPunct="1"/>
            <a:endParaRPr lang="ru-RU" sz="2800" b="1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250825" y="1711325"/>
            <a:ext cx="6121400" cy="4244975"/>
          </a:xfrm>
        </p:spPr>
        <p:txBody>
          <a:bodyPr/>
          <a:lstStyle/>
          <a:p>
            <a:pPr algn="l"/>
            <a:r>
              <a:rPr lang="ru-RU" sz="5400" smtClean="0">
                <a:solidFill>
                  <a:srgbClr val="0066FF"/>
                </a:solidFill>
              </a:rPr>
              <a:t>             Конкурс </a:t>
            </a:r>
            <a:br>
              <a:rPr lang="ru-RU" sz="5400" smtClean="0">
                <a:solidFill>
                  <a:srgbClr val="0066FF"/>
                </a:solidFill>
              </a:rPr>
            </a:br>
            <a:r>
              <a:rPr lang="ru-RU" sz="5400" smtClean="0">
                <a:solidFill>
                  <a:srgbClr val="0066FF"/>
                </a:solidFill>
              </a:rPr>
              <a:t>           капитанов</a:t>
            </a:r>
            <a:r>
              <a:rPr lang="ru-RU" sz="5400" smtClean="0"/>
              <a:t/>
            </a:r>
            <a:br>
              <a:rPr lang="ru-RU" sz="5400" smtClean="0"/>
            </a:br>
            <a:r>
              <a:rPr lang="ru-RU" sz="3200" smtClean="0"/>
              <a:t>Кто в школе смог быть капитаном, </a:t>
            </a:r>
            <a:br>
              <a:rPr lang="ru-RU" sz="3200" smtClean="0"/>
            </a:br>
            <a:r>
              <a:rPr lang="ru-RU" sz="3200" smtClean="0"/>
              <a:t>Тому открыты все пути:</a:t>
            </a:r>
            <a:br>
              <a:rPr lang="ru-RU" sz="3200" smtClean="0"/>
            </a:br>
            <a:r>
              <a:rPr lang="ru-RU" sz="3200" smtClean="0"/>
              <a:t>Владеть он будет океаном</a:t>
            </a:r>
            <a:br>
              <a:rPr lang="ru-RU" sz="3200" smtClean="0"/>
            </a:br>
            <a:r>
              <a:rPr lang="ru-RU" sz="3200" smtClean="0"/>
              <a:t>Воздушным, водным и земным!</a:t>
            </a:r>
            <a:endParaRPr lang="ru-RU" sz="7200" smtClean="0"/>
          </a:p>
        </p:txBody>
      </p:sp>
      <p:pic>
        <p:nvPicPr>
          <p:cNvPr id="5" name="Picture 11" descr="РисунРП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628775"/>
            <a:ext cx="3086100" cy="396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54013" y="476250"/>
            <a:ext cx="864076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ru-RU" sz="4800" kern="0" dirty="0" smtClean="0"/>
              <a:t>4 раунд</a:t>
            </a:r>
            <a:r>
              <a:rPr lang="ru-RU" sz="6000" kern="0" dirty="0" smtClean="0"/>
              <a:t/>
            </a:r>
            <a:br>
              <a:rPr lang="ru-RU" sz="6000" kern="0" dirty="0" smtClean="0"/>
            </a:br>
            <a:r>
              <a:rPr lang="ru-RU" sz="6000" kern="0" dirty="0" smtClean="0"/>
              <a:t/>
            </a:r>
            <a:br>
              <a:rPr lang="ru-RU" sz="6000" kern="0" dirty="0" smtClean="0"/>
            </a:br>
            <a:endParaRPr lang="ru-RU" sz="60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813" y="1341438"/>
            <a:ext cx="576103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latin typeface="+mj-lt"/>
              </a:rPr>
              <a:t>Какое</a:t>
            </a:r>
            <a:r>
              <a:rPr lang="ru-RU" sz="4000" dirty="0">
                <a:latin typeface="+mj-lt"/>
              </a:rPr>
              <a:t> число в </a:t>
            </a:r>
          </a:p>
          <a:p>
            <a:pPr algn="ctr">
              <a:defRPr/>
            </a:pPr>
            <a:r>
              <a:rPr lang="ru-RU" sz="4000" dirty="0">
                <a:latin typeface="+mj-lt"/>
              </a:rPr>
              <a:t>равенстве пропущено?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35150" y="3429000"/>
            <a:ext cx="47640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/>
              <a:t>640 - 249 = ….- 349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775" y="4797425"/>
            <a:ext cx="33131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solidFill>
                  <a:srgbClr val="FF0000"/>
                </a:solidFill>
                <a:latin typeface="+mj-lt"/>
              </a:rPr>
              <a:t>740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95513" y="260350"/>
            <a:ext cx="4924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66FF"/>
                </a:solidFill>
                <a:cs typeface="Times New Roman" pitchFamily="18" charset="0"/>
              </a:rPr>
              <a:t>Игра "Веселый бой"</a:t>
            </a:r>
            <a:endParaRPr lang="ru-RU" sz="3200">
              <a:solidFill>
                <a:srgbClr val="0066FF"/>
              </a:solidFill>
              <a:cs typeface="Times New Roman" pitchFamily="18" charset="0"/>
            </a:endParaRPr>
          </a:p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73088" y="1844675"/>
            <a:ext cx="7794625" cy="40322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10           15           3</a:t>
            </a:r>
            <a:endParaRPr lang="ru-RU" sz="4000" b="1" dirty="0">
              <a:solidFill>
                <a:srgbClr val="FF0000"/>
              </a:solidFill>
              <a:latin typeface="+mn-lt"/>
              <a:ea typeface="Times New Roman" pitchFamily="18" charset="0"/>
            </a:endParaRPr>
          </a:p>
          <a:p>
            <a:pPr algn="ctr">
              <a:defRPr/>
            </a:pPr>
            <a:r>
              <a:rPr lang="ru-RU" sz="4400" b="1" i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14            1            11</a:t>
            </a:r>
            <a:endParaRPr lang="ru-RU" sz="4000" b="1" dirty="0">
              <a:solidFill>
                <a:srgbClr val="FF0000"/>
              </a:solidFill>
              <a:latin typeface="+mn-lt"/>
              <a:ea typeface="Times New Roman" pitchFamily="18" charset="0"/>
            </a:endParaRPr>
          </a:p>
          <a:p>
            <a:pPr algn="ctr">
              <a:defRPr/>
            </a:pPr>
            <a:r>
              <a:rPr lang="ru-RU" sz="4400" b="1" i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2             6            13</a:t>
            </a:r>
            <a:endParaRPr lang="ru-RU" sz="4000" b="1" dirty="0">
              <a:solidFill>
                <a:srgbClr val="FF0000"/>
              </a:solidFill>
              <a:latin typeface="+mn-lt"/>
              <a:ea typeface="Times New Roman" pitchFamily="18" charset="0"/>
            </a:endParaRPr>
          </a:p>
          <a:p>
            <a:pPr algn="ctr">
              <a:defRPr/>
            </a:pPr>
            <a:r>
              <a:rPr lang="ru-RU" sz="4400" b="1" i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5             7            12</a:t>
            </a:r>
            <a:endParaRPr lang="ru-RU" sz="4000" b="1" dirty="0">
              <a:solidFill>
                <a:srgbClr val="FF0000"/>
              </a:solidFill>
              <a:latin typeface="+mn-lt"/>
              <a:ea typeface="Times New Roman" pitchFamily="18" charset="0"/>
            </a:endParaRPr>
          </a:p>
          <a:p>
            <a:pPr algn="ctr">
              <a:defRPr/>
            </a:pPr>
            <a:r>
              <a:rPr lang="ru-RU" sz="4400" b="1" i="1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8             4             9</a:t>
            </a:r>
            <a:endParaRPr lang="ru-RU" sz="8800" b="1" dirty="0">
              <a:solidFill>
                <a:srgbClr val="FF0000"/>
              </a:solidFill>
              <a:latin typeface="+mn-lt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385175" cy="952500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5 раунд</a:t>
            </a:r>
            <a:r>
              <a:rPr lang="ru-RU" smtClean="0"/>
              <a:t> </a:t>
            </a:r>
            <a:r>
              <a:rPr lang="ru-RU" smtClean="0">
                <a:solidFill>
                  <a:srgbClr val="0066FF"/>
                </a:solidFill>
              </a:rPr>
              <a:t>«Разгадай-ка»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50" y="1268413"/>
            <a:ext cx="8656638" cy="50784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ru-RU" sz="2400" b="1" dirty="0"/>
              <a:t>Результат действия сложения. </a:t>
            </a:r>
            <a:endParaRPr lang="ru-RU" sz="2400" dirty="0"/>
          </a:p>
          <a:p>
            <a:pPr marL="457200" indent="-457200">
              <a:defRPr/>
            </a:pPr>
            <a:r>
              <a:rPr lang="ru-RU" sz="2400" b="1" dirty="0"/>
              <a:t>2. Результат действия вычитания. </a:t>
            </a:r>
            <a:endParaRPr lang="ru-RU" sz="2400" dirty="0"/>
          </a:p>
          <a:p>
            <a:pPr marL="457200" indent="-457200">
              <a:defRPr/>
            </a:pPr>
            <a:r>
              <a:rPr lang="ru-RU" sz="2400" b="1" dirty="0"/>
              <a:t>3. Геометрическая фигура, имеющая три стороны. </a:t>
            </a:r>
            <a:endParaRPr lang="ru-RU" sz="2400" dirty="0"/>
          </a:p>
          <a:p>
            <a:pPr marL="457200" indent="-457200">
              <a:defRPr/>
            </a:pPr>
            <a:r>
              <a:rPr lang="ru-RU" sz="2400" b="1" dirty="0"/>
              <a:t>4. Выражение, содержащее неизвестное число.</a:t>
            </a:r>
          </a:p>
          <a:p>
            <a:pPr>
              <a:defRPr/>
            </a:pPr>
            <a:r>
              <a:rPr lang="ru-RU" sz="2400" b="1" dirty="0"/>
              <a:t>5. Название компонентов действия сложения.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6. Рассказ, содержащий числа и вопрос.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7. Геометрическая фигура, имеющая равные стороны.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8. Буква латинского алфавита.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9.Часть  прямой, ограниченная с двух сторон.</a:t>
            </a:r>
          </a:p>
          <a:p>
            <a:pPr>
              <a:defRPr/>
            </a:pPr>
            <a:r>
              <a:rPr lang="ru-RU" sz="2400" b="1" dirty="0"/>
              <a:t>10.Знак для записи числа. </a:t>
            </a:r>
            <a:br>
              <a:rPr lang="ru-RU" sz="2400" b="1" dirty="0"/>
            </a:br>
            <a:r>
              <a:rPr lang="ru-RU" sz="2400" b="1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https://www.uchmet.ru/library/convert/result/487/146387/93813/93813.docx_html_4fd842f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333375"/>
            <a:ext cx="76327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00338" y="188913"/>
            <a:ext cx="27352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с у </a:t>
            </a:r>
            <a:r>
              <a:rPr lang="ru-RU" sz="4400"/>
              <a:t>м</a:t>
            </a:r>
            <a:r>
              <a:rPr lang="ru-RU" sz="4400">
                <a:solidFill>
                  <a:srgbClr val="FF0000"/>
                </a:solidFill>
              </a:rPr>
              <a:t>м 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32138" y="836613"/>
            <a:ext cx="36718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р</a:t>
            </a:r>
            <a:r>
              <a:rPr lang="ru-RU" sz="4400"/>
              <a:t> а </a:t>
            </a:r>
            <a:r>
              <a:rPr lang="ru-RU" sz="4400">
                <a:solidFill>
                  <a:srgbClr val="FF0000"/>
                </a:solidFill>
              </a:rPr>
              <a:t>з н о с т ь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35375" y="1412875"/>
            <a:ext cx="5040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/>
              <a:t>т </a:t>
            </a:r>
            <a:r>
              <a:rPr lang="ru-RU" sz="4400">
                <a:solidFill>
                  <a:srgbClr val="FF0000"/>
                </a:solidFill>
              </a:rPr>
              <a:t>р е у г о л ь н и к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31913" y="1989138"/>
            <a:ext cx="43926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у р а в н </a:t>
            </a:r>
            <a:r>
              <a:rPr lang="ru-RU" sz="4400"/>
              <a:t>е </a:t>
            </a:r>
            <a:r>
              <a:rPr lang="ru-RU" sz="4200">
                <a:solidFill>
                  <a:srgbClr val="FF0000"/>
                </a:solidFill>
              </a:rPr>
              <a:t>н и 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00113" y="2636838"/>
            <a:ext cx="4216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с л а г а е </a:t>
            </a:r>
            <a:r>
              <a:rPr lang="ru-RU" sz="4400"/>
              <a:t>м </a:t>
            </a:r>
            <a:r>
              <a:rPr lang="ru-RU" sz="4400">
                <a:solidFill>
                  <a:srgbClr val="FF0000"/>
                </a:solidFill>
              </a:rPr>
              <a:t>о е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132138" y="3213100"/>
            <a:ext cx="27924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з </a:t>
            </a:r>
            <a:r>
              <a:rPr lang="ru-RU" sz="4400"/>
              <a:t>а </a:t>
            </a:r>
            <a:r>
              <a:rPr lang="ru-RU" sz="4400">
                <a:solidFill>
                  <a:srgbClr val="FF0000"/>
                </a:solidFill>
              </a:rPr>
              <a:t>д а ч 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00113" y="3789363"/>
            <a:ext cx="32019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к в а д р а </a:t>
            </a:r>
            <a:r>
              <a:rPr lang="ru-RU" sz="4400"/>
              <a:t>т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635375" y="4437063"/>
            <a:ext cx="15017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/>
              <a:t>и </a:t>
            </a:r>
            <a:r>
              <a:rPr lang="ru-RU" sz="4400">
                <a:solidFill>
                  <a:srgbClr val="FF0000"/>
                </a:solidFill>
              </a:rPr>
              <a:t>к с</a:t>
            </a:r>
            <a:r>
              <a:rPr lang="ru-RU" sz="4400"/>
              <a:t>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63713" y="5589588"/>
            <a:ext cx="23891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ц и фр </a:t>
            </a:r>
            <a:r>
              <a:rPr lang="ru-RU" sz="4400"/>
              <a:t>а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971550" y="4941888"/>
            <a:ext cx="31464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</a:rPr>
              <a:t>о т р е з о </a:t>
            </a:r>
            <a:r>
              <a:rPr lang="ru-RU" sz="4400"/>
              <a:t>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0" y="0"/>
            <a:ext cx="23542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400" b="1">
                <a:solidFill>
                  <a:srgbClr val="FF0000"/>
                </a:solidFill>
                <a:latin typeface="Comic Sans MS" pitchFamily="66" charset="0"/>
              </a:rPr>
              <a:t>6 раунд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79388" y="1268413"/>
            <a:ext cx="4681537" cy="684212"/>
            <a:chOff x="158" y="1434"/>
            <a:chExt cx="2949" cy="598"/>
          </a:xfrm>
        </p:grpSpPr>
        <p:sp>
          <p:nvSpPr>
            <p:cNvPr id="26649" name="Text Box 7"/>
            <p:cNvSpPr txBox="1">
              <a:spLocks noChangeArrowheads="1"/>
            </p:cNvSpPr>
            <p:nvPr/>
          </p:nvSpPr>
          <p:spPr bwMode="auto">
            <a:xfrm>
              <a:off x="158" y="1526"/>
              <a:ext cx="295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ru-RU" sz="3200">
                  <a:latin typeface="Comic Sans MS" pitchFamily="66" charset="0"/>
                </a:rPr>
                <a:t>1.</a:t>
              </a:r>
            </a:p>
          </p:txBody>
        </p:sp>
        <p:sp>
          <p:nvSpPr>
            <p:cNvPr id="26650" name="WordArt 9"/>
            <p:cNvSpPr>
              <a:spLocks noChangeArrowheads="1" noChangeShapeType="1" noTextEdit="1"/>
            </p:cNvSpPr>
            <p:nvPr/>
          </p:nvSpPr>
          <p:spPr bwMode="auto">
            <a:xfrm>
              <a:off x="703" y="1434"/>
              <a:ext cx="240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54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сви  100  к</a:t>
              </a:r>
            </a:p>
          </p:txBody>
        </p:sp>
      </p:grp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580063" y="1052513"/>
            <a:ext cx="2738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5400" b="1">
                <a:solidFill>
                  <a:srgbClr val="FF0066"/>
                </a:solidFill>
                <a:latin typeface="Comic Sans MS" pitchFamily="66" charset="0"/>
              </a:rPr>
              <a:t>свисток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0" y="2276475"/>
            <a:ext cx="5492750" cy="1439863"/>
            <a:chOff x="68" y="2251"/>
            <a:chExt cx="3460" cy="673"/>
          </a:xfrm>
        </p:grpSpPr>
        <p:grpSp>
          <p:nvGrpSpPr>
            <p:cNvPr id="26640" name="Group 36"/>
            <p:cNvGrpSpPr>
              <a:grpSpLocks/>
            </p:cNvGrpSpPr>
            <p:nvPr/>
          </p:nvGrpSpPr>
          <p:grpSpPr bwMode="auto">
            <a:xfrm>
              <a:off x="68" y="2387"/>
              <a:ext cx="3460" cy="537"/>
              <a:chOff x="113" y="2387"/>
              <a:chExt cx="3460" cy="537"/>
            </a:xfrm>
          </p:grpSpPr>
          <p:grpSp>
            <p:nvGrpSpPr>
              <p:cNvPr id="26642" name="Group 35"/>
              <p:cNvGrpSpPr>
                <a:grpSpLocks/>
              </p:cNvGrpSpPr>
              <p:nvPr/>
            </p:nvGrpSpPr>
            <p:grpSpPr bwMode="auto">
              <a:xfrm>
                <a:off x="113" y="2387"/>
                <a:ext cx="2676" cy="537"/>
                <a:chOff x="113" y="2387"/>
                <a:chExt cx="2676" cy="537"/>
              </a:xfrm>
            </p:grpSpPr>
            <p:sp>
              <p:nvSpPr>
                <p:cNvPr id="26644" name="WordArt 2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927" y="2387"/>
                  <a:ext cx="862" cy="49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sz="5400" b="1" i="1" kern="10">
                      <a:ln w="9525">
                        <a:solidFill>
                          <a:srgbClr val="FFFF00"/>
                        </a:solidFill>
                        <a:round/>
                        <a:headEnd/>
                        <a:tailEnd/>
                      </a:ln>
                      <a:solidFill>
                        <a:srgbClr val="008000"/>
                      </a:solidFill>
                      <a:effectLst>
                        <a:outerShdw dist="35921" dir="2700000" algn="ctr" rotWithShape="0">
                          <a:srgbClr val="808080">
                            <a:alpha val="79999"/>
                          </a:srgbClr>
                        </a:outerShdw>
                      </a:effectLst>
                      <a:latin typeface="Arial"/>
                      <a:cs typeface="Arial"/>
                    </a:rPr>
                    <a:t>но</a:t>
                  </a:r>
                </a:p>
              </p:txBody>
            </p:sp>
            <p:grpSp>
              <p:nvGrpSpPr>
                <p:cNvPr id="26645" name="Group 34"/>
                <p:cNvGrpSpPr>
                  <a:grpSpLocks/>
                </p:cNvGrpSpPr>
                <p:nvPr/>
              </p:nvGrpSpPr>
              <p:grpSpPr bwMode="auto">
                <a:xfrm>
                  <a:off x="113" y="2432"/>
                  <a:ext cx="784" cy="492"/>
                  <a:chOff x="113" y="2432"/>
                  <a:chExt cx="784" cy="492"/>
                </a:xfrm>
              </p:grpSpPr>
              <p:sp>
                <p:nvSpPr>
                  <p:cNvPr id="26647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3" y="2478"/>
                    <a:ext cx="383" cy="27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1" hangingPunct="1"/>
                    <a:r>
                      <a:rPr lang="ru-RU" sz="3200" b="1">
                        <a:latin typeface="Comic Sans MS" pitchFamily="66" charset="0"/>
                      </a:rPr>
                      <a:t>2.</a:t>
                    </a:r>
                  </a:p>
                </p:txBody>
              </p:sp>
              <p:sp>
                <p:nvSpPr>
                  <p:cNvPr id="26648" name="WordArt 30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657" y="2432"/>
                    <a:ext cx="240" cy="492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/>
                    <a:r>
                      <a:rPr lang="ru-RU" sz="5400" b="1" i="1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FF0000"/>
                        </a:solidFill>
                        <a:latin typeface="Arial"/>
                        <a:cs typeface="Arial"/>
                      </a:rPr>
                      <a:t>9</a:t>
                    </a:r>
                  </a:p>
                </p:txBody>
              </p:sp>
            </p:grpSp>
            <p:sp>
              <p:nvSpPr>
                <p:cNvPr id="26646" name="WordArt 3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202" y="2432"/>
                  <a:ext cx="499" cy="32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ru-RU" b="1" i="1" kern="10">
                      <a:ln w="9525">
                        <a:noFill/>
                        <a:round/>
                        <a:headEnd/>
                        <a:tailEnd/>
                      </a:ln>
                      <a:solidFill>
                        <a:srgbClr val="000080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Times New Roman"/>
                      <a:cs typeface="Times New Roman"/>
                    </a:rPr>
                    <a:t>ть</a:t>
                  </a:r>
                </a:p>
              </p:txBody>
            </p:sp>
          </p:grpSp>
          <p:sp>
            <p:nvSpPr>
              <p:cNvPr id="26643" name="WordArt 33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80" y="2432"/>
                <a:ext cx="693" cy="44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4800" b="1" i="1" kern="10">
                    <a:ln w="952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solidFill>
                      <a:srgbClr val="800080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"/>
                    <a:cs typeface="Arial"/>
                  </a:rPr>
                  <a:t>100</a:t>
                </a:r>
              </a:p>
            </p:txBody>
          </p:sp>
        </p:grpSp>
        <p:sp>
          <p:nvSpPr>
            <p:cNvPr id="26641" name="Line 37"/>
            <p:cNvSpPr>
              <a:spLocks noChangeShapeType="1"/>
            </p:cNvSpPr>
            <p:nvPr/>
          </p:nvSpPr>
          <p:spPr bwMode="auto">
            <a:xfrm flipV="1">
              <a:off x="1020" y="2251"/>
              <a:ext cx="817" cy="58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250825" y="4365625"/>
            <a:ext cx="4033838" cy="647700"/>
            <a:chOff x="884" y="3702"/>
            <a:chExt cx="2585" cy="492"/>
          </a:xfrm>
        </p:grpSpPr>
        <p:sp>
          <p:nvSpPr>
            <p:cNvPr id="26634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2653" y="3748"/>
              <a:ext cx="181" cy="2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,</a:t>
              </a:r>
            </a:p>
          </p:txBody>
        </p:sp>
        <p:grpSp>
          <p:nvGrpSpPr>
            <p:cNvPr id="26635" name="Group 55"/>
            <p:cNvGrpSpPr>
              <a:grpSpLocks/>
            </p:cNvGrpSpPr>
            <p:nvPr/>
          </p:nvGrpSpPr>
          <p:grpSpPr bwMode="auto">
            <a:xfrm>
              <a:off x="884" y="3702"/>
              <a:ext cx="2585" cy="492"/>
              <a:chOff x="1202" y="3385"/>
              <a:chExt cx="2222" cy="492"/>
            </a:xfrm>
          </p:grpSpPr>
          <p:sp>
            <p:nvSpPr>
              <p:cNvPr id="26636" name="Text Box 46"/>
              <p:cNvSpPr txBox="1">
                <a:spLocks noChangeArrowheads="1"/>
              </p:cNvSpPr>
              <p:nvPr/>
            </p:nvSpPr>
            <p:spPr bwMode="auto">
              <a:xfrm>
                <a:off x="1202" y="3430"/>
                <a:ext cx="335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ru-RU" sz="3200" b="1">
                    <a:latin typeface="Comic Sans MS" pitchFamily="66" charset="0"/>
                  </a:rPr>
                  <a:t>3.</a:t>
                </a:r>
              </a:p>
            </p:txBody>
          </p:sp>
          <p:sp>
            <p:nvSpPr>
              <p:cNvPr id="26637" name="WordArt 47"/>
              <p:cNvSpPr>
                <a:spLocks noChangeArrowheads="1" noChangeShapeType="1" noTextEdit="1"/>
              </p:cNvSpPr>
              <p:nvPr/>
            </p:nvSpPr>
            <p:spPr bwMode="auto">
              <a:xfrm>
                <a:off x="1610" y="3385"/>
                <a:ext cx="400" cy="49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5400" b="1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990099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</a:p>
            </p:txBody>
          </p:sp>
          <p:sp>
            <p:nvSpPr>
              <p:cNvPr id="26638" name="WordArt 4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245" y="3430"/>
                <a:ext cx="363" cy="40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4400" b="1" i="1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35921" dir="2700000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"/>
                    <a:cs typeface="Arial"/>
                  </a:rPr>
                  <a:t>5</a:t>
                </a:r>
              </a:p>
            </p:txBody>
          </p:sp>
          <p:sp>
            <p:nvSpPr>
              <p:cNvPr id="26639" name="WordArt 5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061" y="3430"/>
                <a:ext cx="363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b="1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800080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Times New Roman"/>
                    <a:cs typeface="Times New Roman"/>
                  </a:rPr>
                  <a:t>а</a:t>
                </a:r>
              </a:p>
            </p:txBody>
          </p:sp>
        </p:grpSp>
      </p:grp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6156325" y="2852738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4000" b="1">
                <a:solidFill>
                  <a:srgbClr val="000000"/>
                </a:solidFill>
                <a:latin typeface="Comic Sans MS" pitchFamily="66" charset="0"/>
              </a:rPr>
              <a:t>девяносто</a:t>
            </a:r>
          </a:p>
        </p:txBody>
      </p:sp>
      <p:sp>
        <p:nvSpPr>
          <p:cNvPr id="10299" name="Text Box 59"/>
          <p:cNvSpPr txBox="1">
            <a:spLocks noChangeArrowheads="1"/>
          </p:cNvSpPr>
          <p:nvPr/>
        </p:nvSpPr>
        <p:spPr bwMode="auto">
          <a:xfrm>
            <a:off x="4859338" y="4365625"/>
            <a:ext cx="18716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4800" b="1">
                <a:solidFill>
                  <a:srgbClr val="FF0000"/>
                </a:solidFill>
                <a:latin typeface="Comic Sans MS" pitchFamily="66" charset="0"/>
              </a:rPr>
              <a:t>опята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68538" y="404813"/>
            <a:ext cx="6875462" cy="4683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100"/>
              </a:lnSpc>
              <a:defRPr/>
            </a:pPr>
            <a:r>
              <a:rPr lang="ru-RU" sz="5400" b="1" i="1" dirty="0">
                <a:solidFill>
                  <a:srgbClr val="0066FF"/>
                </a:solidFill>
                <a:latin typeface="+mj-lt"/>
              </a:rPr>
              <a:t>«Разгадай ребусы»</a:t>
            </a:r>
            <a:r>
              <a:rPr lang="ru-RU" sz="3200" b="1" dirty="0">
                <a:solidFill>
                  <a:srgbClr val="0066FF"/>
                </a:solidFill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10297" grpId="0"/>
      <p:bldP spid="1029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1188" y="1773238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1.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187450" y="1700213"/>
            <a:ext cx="71548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Сколько червяков стало добычей стрижа?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684213" y="2997200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2.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1187450" y="3068638"/>
            <a:ext cx="70786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Сколько кроликов достал</a:t>
            </a:r>
          </a:p>
          <a:p>
            <a:r>
              <a:rPr lang="ru-RU" b="1" i="1"/>
              <a:t> фокусник из пустой шляпы?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755650" y="4508500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3.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476375" y="4365625"/>
            <a:ext cx="63357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Georgia" pitchFamily="18" charset="0"/>
              </a:rPr>
              <a:t>Сколько рыбёшек</a:t>
            </a:r>
          </a:p>
          <a:p>
            <a:r>
              <a:rPr lang="ru-RU" b="1">
                <a:latin typeface="Georgia" pitchFamily="18" charset="0"/>
              </a:rPr>
              <a:t> оказалось внутри щуки?</a:t>
            </a:r>
          </a:p>
        </p:txBody>
      </p:sp>
      <p:sp>
        <p:nvSpPr>
          <p:cNvPr id="27656" name="Text Box 16"/>
          <p:cNvSpPr txBox="1">
            <a:spLocks noChangeArrowheads="1"/>
          </p:cNvSpPr>
          <p:nvPr/>
        </p:nvSpPr>
        <p:spPr bwMode="auto">
          <a:xfrm>
            <a:off x="1331913" y="5157788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3779838" y="2852738"/>
            <a:ext cx="86518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5003800" y="4149725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5148263" y="5516563"/>
            <a:ext cx="9366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12" name="Прямоугольник 11"/>
          <p:cNvSpPr>
            <a:spLocks noChangeArrowheads="1"/>
          </p:cNvSpPr>
          <p:nvPr/>
        </p:nvSpPr>
        <p:spPr bwMode="auto">
          <a:xfrm>
            <a:off x="971550" y="404813"/>
            <a:ext cx="66960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rgbClr val="FF0000"/>
                </a:solidFill>
                <a:latin typeface="+mj-lt"/>
              </a:rPr>
              <a:t>7 раунд </a:t>
            </a:r>
            <a:r>
              <a:rPr lang="ru-RU" sz="4400" dirty="0">
                <a:solidFill>
                  <a:srgbClr val="0066FF"/>
                </a:solidFill>
                <a:latin typeface="+mj-lt"/>
              </a:rPr>
              <a:t>«Найди число»</a:t>
            </a:r>
            <a:endParaRPr lang="ru-RU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/>
      <p:bldP spid="19464" grpId="0"/>
      <p:bldP spid="19467" grpId="0"/>
      <p:bldP spid="19469" grpId="0"/>
      <p:bldP spid="19470" grpId="0"/>
      <p:bldP spid="19473" grpId="0" animBg="1"/>
      <p:bldP spid="19474" grpId="0" animBg="1"/>
      <p:bldP spid="1947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4.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476375" y="620713"/>
            <a:ext cx="60610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Georgia" pitchFamily="18" charset="0"/>
              </a:rPr>
              <a:t>Сколько кошек мяукает</a:t>
            </a:r>
          </a:p>
          <a:p>
            <a:r>
              <a:rPr lang="ru-RU" b="1">
                <a:latin typeface="Georgia" pitchFamily="18" charset="0"/>
              </a:rPr>
              <a:t> за дверью?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166813" y="2362200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5.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103438" y="2292350"/>
            <a:ext cx="67214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Georgia" pitchFamily="18" charset="0"/>
              </a:rPr>
              <a:t>Сколько мальчиков имеет</a:t>
            </a:r>
          </a:p>
          <a:p>
            <a:r>
              <a:rPr lang="ru-RU" b="1">
                <a:latin typeface="Georgia" pitchFamily="18" charset="0"/>
              </a:rPr>
              <a:t>родинки на щеке?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39750" y="4076700"/>
            <a:ext cx="565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/>
              <a:t>6.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258888" y="3860800"/>
            <a:ext cx="73453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Georgia" pitchFamily="18" charset="0"/>
              </a:rPr>
              <a:t>Старый моряк рассказывал:</a:t>
            </a:r>
          </a:p>
          <a:p>
            <a:r>
              <a:rPr lang="ru-RU" b="1">
                <a:latin typeface="Georgia" pitchFamily="18" charset="0"/>
              </a:rPr>
              <a:t>«Чудес я тьму повидал.»</a:t>
            </a:r>
          </a:p>
          <a:p>
            <a:r>
              <a:rPr lang="ru-RU" b="1">
                <a:latin typeface="Georgia" pitchFamily="18" charset="0"/>
              </a:rPr>
              <a:t>Ну, и сколько он их видел? </a:t>
            </a:r>
          </a:p>
          <a:p>
            <a:endParaRPr lang="ru-RU" b="1">
              <a:latin typeface="Georgia" pitchFamily="18" charset="0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2339975" y="1773238"/>
            <a:ext cx="7921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2555875" y="3429000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V="1">
            <a:off x="2339975" y="5013325"/>
            <a:ext cx="18002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95" name="Picture 15" descr="BS01202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6525" y="4954588"/>
            <a:ext cx="1387475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20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7" grpId="0"/>
      <p:bldP spid="20489" grpId="0"/>
      <p:bldP spid="20490" grpId="0"/>
      <p:bldP spid="20492" grpId="0" animBg="1"/>
      <p:bldP spid="20493" grpId="0" animBg="1"/>
      <p:bldP spid="2049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539750" y="1628775"/>
            <a:ext cx="36004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66FF"/>
                </a:solidFill>
                <a:latin typeface="Arial"/>
                <a:cs typeface="Arial"/>
              </a:rPr>
              <a:t>Семь раз ...</a:t>
            </a:r>
          </a:p>
        </p:txBody>
      </p:sp>
      <p:sp>
        <p:nvSpPr>
          <p:cNvPr id="21510" name="WordArt 6"/>
          <p:cNvSpPr>
            <a:spLocks noChangeArrowheads="1" noChangeShapeType="1" noTextEdit="1"/>
          </p:cNvSpPr>
          <p:nvPr/>
        </p:nvSpPr>
        <p:spPr bwMode="auto">
          <a:xfrm>
            <a:off x="2339975" y="2205038"/>
            <a:ext cx="597693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отмерь, один раз отрежь.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539750" y="2852738"/>
            <a:ext cx="35274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Семь пятниц...</a:t>
            </a:r>
          </a:p>
        </p:txBody>
      </p:sp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4643438" y="2924175"/>
            <a:ext cx="288131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на неделе.</a:t>
            </a:r>
          </a:p>
        </p:txBody>
      </p:sp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539750" y="3716338"/>
            <a:ext cx="38100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Семеро одного...</a:t>
            </a:r>
          </a:p>
        </p:txBody>
      </p:sp>
      <p:sp>
        <p:nvSpPr>
          <p:cNvPr id="21514" name="WordArt 10"/>
          <p:cNvSpPr>
            <a:spLocks noChangeArrowheads="1" noChangeShapeType="1" noTextEdit="1"/>
          </p:cNvSpPr>
          <p:nvPr/>
        </p:nvSpPr>
        <p:spPr bwMode="auto">
          <a:xfrm>
            <a:off x="4932363" y="3716338"/>
            <a:ext cx="1762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Arial"/>
                <a:cs typeface="Arial"/>
              </a:rPr>
              <a:t>не ждут.</a:t>
            </a:r>
          </a:p>
        </p:txBody>
      </p:sp>
      <p:sp>
        <p:nvSpPr>
          <p:cNvPr id="21515" name="WordArt 11"/>
          <p:cNvSpPr>
            <a:spLocks noChangeArrowheads="1" noChangeShapeType="1" noTextEdit="1"/>
          </p:cNvSpPr>
          <p:nvPr/>
        </p:nvSpPr>
        <p:spPr bwMode="auto">
          <a:xfrm>
            <a:off x="468313" y="4508500"/>
            <a:ext cx="52292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Одна голова хорошо,...</a:t>
            </a:r>
          </a:p>
        </p:txBody>
      </p:sp>
      <p:sp>
        <p:nvSpPr>
          <p:cNvPr id="21516" name="WordArt 12"/>
          <p:cNvSpPr>
            <a:spLocks noChangeArrowheads="1" noChangeShapeType="1" noTextEdit="1"/>
          </p:cNvSpPr>
          <p:nvPr/>
        </p:nvSpPr>
        <p:spPr bwMode="auto">
          <a:xfrm>
            <a:off x="5867400" y="4508500"/>
            <a:ext cx="29051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а две лучше.</a:t>
            </a:r>
          </a:p>
        </p:txBody>
      </p:sp>
      <p:sp>
        <p:nvSpPr>
          <p:cNvPr id="21517" name="WordArt 13"/>
          <p:cNvSpPr>
            <a:spLocks noChangeArrowheads="1" noChangeShapeType="1" noTextEdit="1"/>
          </p:cNvSpPr>
          <p:nvPr/>
        </p:nvSpPr>
        <p:spPr bwMode="auto">
          <a:xfrm>
            <a:off x="1763713" y="5229225"/>
            <a:ext cx="34861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Один за всех,...</a:t>
            </a:r>
          </a:p>
        </p:txBody>
      </p:sp>
      <p:sp>
        <p:nvSpPr>
          <p:cNvPr id="21518" name="WordArt 14"/>
          <p:cNvSpPr>
            <a:spLocks noChangeArrowheads="1" noChangeShapeType="1" noTextEdit="1"/>
          </p:cNvSpPr>
          <p:nvPr/>
        </p:nvSpPr>
        <p:spPr bwMode="auto">
          <a:xfrm>
            <a:off x="5651500" y="5300663"/>
            <a:ext cx="27241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все за одного.</a:t>
            </a:r>
          </a:p>
        </p:txBody>
      </p:sp>
      <p:sp>
        <p:nvSpPr>
          <p:cNvPr id="27660" name="Прямоугольник 12"/>
          <p:cNvSpPr>
            <a:spLocks noChangeArrowheads="1"/>
          </p:cNvSpPr>
          <p:nvPr/>
        </p:nvSpPr>
        <p:spPr bwMode="auto">
          <a:xfrm>
            <a:off x="323850" y="333375"/>
            <a:ext cx="8280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rgbClr val="FF0000"/>
                </a:solidFill>
                <a:latin typeface="+mj-lt"/>
              </a:rPr>
              <a:t>8 раунд.  </a:t>
            </a:r>
            <a:r>
              <a:rPr lang="ru-RU" sz="4000" dirty="0">
                <a:solidFill>
                  <a:srgbClr val="0066FF"/>
                </a:solidFill>
                <a:latin typeface="+mj-lt"/>
              </a:rPr>
              <a:t>«Доскажи пословицу»</a:t>
            </a:r>
            <a:endParaRPr lang="ru-RU" sz="4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213" y="981075"/>
            <a:ext cx="79914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solidFill>
                  <a:srgbClr val="FF0000"/>
                </a:solidFill>
                <a:latin typeface="+mn-lt"/>
              </a:rPr>
              <a:t>9 раунд. </a:t>
            </a:r>
            <a:r>
              <a:rPr lang="ru-RU" sz="4800" dirty="0">
                <a:solidFill>
                  <a:srgbClr val="0066FF"/>
                </a:solidFill>
                <a:latin typeface="+mn-lt"/>
              </a:rPr>
              <a:t>«Это интересно…»</a:t>
            </a:r>
            <a:endParaRPr lang="ru-RU" sz="4400" dirty="0">
              <a:solidFill>
                <a:srgbClr val="0066FF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088" y="1989138"/>
            <a:ext cx="7243762" cy="1322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742950" indent="-742950">
              <a:buFontTx/>
              <a:buAutoNum type="arabicPeriod"/>
              <a:defRPr/>
            </a:pPr>
            <a:r>
              <a:rPr lang="ru-RU" sz="4000" dirty="0">
                <a:latin typeface="+mn-lt"/>
              </a:rPr>
              <a:t>Сколько букв в алфавите </a:t>
            </a:r>
          </a:p>
          <a:p>
            <a:pPr marL="742950" indent="-742950">
              <a:defRPr/>
            </a:pPr>
            <a:r>
              <a:rPr lang="ru-RU" sz="4000" dirty="0">
                <a:latin typeface="+mn-lt"/>
              </a:rPr>
              <a:t>осетинского языка?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6375" y="3357563"/>
            <a:ext cx="424815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dirty="0">
                <a:latin typeface="+mj-lt"/>
              </a:rPr>
              <a:t>70 – 81:9 - 18</a:t>
            </a:r>
          </a:p>
        </p:txBody>
      </p:sp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2700338" y="4437063"/>
            <a:ext cx="14398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rgbClr val="FF0000"/>
                </a:solidFill>
              </a:rPr>
              <a:t>   36</a:t>
            </a:r>
          </a:p>
          <a:p>
            <a:r>
              <a:rPr lang="ru-RU" sz="4000">
                <a:solidFill>
                  <a:srgbClr val="FF0000"/>
                </a:solidFill>
              </a:rPr>
              <a:t>   43</a:t>
            </a:r>
          </a:p>
          <a:p>
            <a:r>
              <a:rPr lang="ru-RU" sz="4000">
                <a:solidFill>
                  <a:srgbClr val="FF0000"/>
                </a:solidFill>
              </a:rPr>
              <a:t>   42</a:t>
            </a:r>
          </a:p>
        </p:txBody>
      </p:sp>
      <p:sp>
        <p:nvSpPr>
          <p:cNvPr id="30726" name="Овал 7"/>
          <p:cNvSpPr>
            <a:spLocks noChangeArrowheads="1"/>
          </p:cNvSpPr>
          <p:nvPr/>
        </p:nvSpPr>
        <p:spPr bwMode="auto">
          <a:xfrm>
            <a:off x="2339975" y="4581525"/>
            <a:ext cx="576263" cy="503238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7" name="Овал 8"/>
          <p:cNvSpPr>
            <a:spLocks noChangeArrowheads="1"/>
          </p:cNvSpPr>
          <p:nvPr/>
        </p:nvSpPr>
        <p:spPr bwMode="auto">
          <a:xfrm>
            <a:off x="2339975" y="5157788"/>
            <a:ext cx="576263" cy="5032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28" name="Овал 9"/>
          <p:cNvSpPr>
            <a:spLocks noChangeArrowheads="1"/>
          </p:cNvSpPr>
          <p:nvPr/>
        </p:nvSpPr>
        <p:spPr bwMode="auto">
          <a:xfrm>
            <a:off x="2339975" y="5732463"/>
            <a:ext cx="576263" cy="5048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2987675" y="5661025"/>
            <a:ext cx="936625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/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385175" cy="649288"/>
          </a:xfrm>
        </p:spPr>
        <p:txBody>
          <a:bodyPr/>
          <a:lstStyle/>
          <a:p>
            <a:r>
              <a:rPr lang="ru-RU" sz="3200" smtClean="0"/>
              <a:t>ХОД ИГРЫ</a:t>
            </a:r>
          </a:p>
        </p:txBody>
      </p:sp>
      <p:sp>
        <p:nvSpPr>
          <p:cNvPr id="16" name="Содержимое 15"/>
          <p:cNvSpPr>
            <a:spLocks noGrp="1"/>
          </p:cNvSpPr>
          <p:nvPr>
            <p:ph idx="4294967295"/>
          </p:nvPr>
        </p:nvSpPr>
        <p:spPr>
          <a:xfrm>
            <a:off x="8929688" y="6357938"/>
            <a:ext cx="214312" cy="142875"/>
          </a:xfrm>
        </p:spPr>
        <p:txBody>
          <a:bodyPr/>
          <a:lstStyle/>
          <a:p>
            <a:pPr>
              <a:lnSpc>
                <a:spcPts val="21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ru-RU" sz="2800" dirty="0"/>
          </a:p>
        </p:txBody>
      </p:sp>
      <p:sp>
        <p:nvSpPr>
          <p:cNvPr id="11" name="Oval 85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1116013" y="620713"/>
            <a:ext cx="642937" cy="649287"/>
          </a:xfrm>
          <a:prstGeom prst="ellipse">
            <a:avLst/>
          </a:prstGeom>
          <a:gradFill rotWithShape="1">
            <a:gsLst>
              <a:gs pos="0">
                <a:schemeClr val="accent5"/>
              </a:gs>
              <a:gs pos="100000">
                <a:srgbClr val="E35E23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7" name="Oval 85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611188" y="1196975"/>
            <a:ext cx="642937" cy="649288"/>
          </a:xfrm>
          <a:prstGeom prst="ellipse">
            <a:avLst/>
          </a:prstGeom>
          <a:gradFill rotWithShape="1">
            <a:gsLst>
              <a:gs pos="0">
                <a:schemeClr val="accent5"/>
              </a:gs>
              <a:gs pos="100000">
                <a:srgbClr val="E35E23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8" name="Oval 85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1187450" y="1628775"/>
            <a:ext cx="642938" cy="649288"/>
          </a:xfrm>
          <a:prstGeom prst="ellipse">
            <a:avLst/>
          </a:prstGeom>
          <a:gradFill rotWithShape="1">
            <a:gsLst>
              <a:gs pos="0">
                <a:schemeClr val="accent5"/>
              </a:gs>
              <a:gs pos="100000">
                <a:srgbClr val="E35E23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19" name="Oval 85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684213" y="2133600"/>
            <a:ext cx="642937" cy="649288"/>
          </a:xfrm>
          <a:prstGeom prst="ellipse">
            <a:avLst/>
          </a:prstGeom>
          <a:gradFill rotWithShape="1">
            <a:gsLst>
              <a:gs pos="0">
                <a:schemeClr val="accent5"/>
              </a:gs>
              <a:gs pos="100000">
                <a:srgbClr val="E35E23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0" name="Oval 85">
            <a:hlinkClick r:id="rId6" action="ppaction://hlinksldjump"/>
          </p:cNvPr>
          <p:cNvSpPr>
            <a:spLocks noChangeArrowheads="1"/>
          </p:cNvSpPr>
          <p:nvPr/>
        </p:nvSpPr>
        <p:spPr bwMode="gray">
          <a:xfrm>
            <a:off x="1187450" y="2708275"/>
            <a:ext cx="642938" cy="649288"/>
          </a:xfrm>
          <a:prstGeom prst="ellipse">
            <a:avLst/>
          </a:prstGeom>
          <a:gradFill rotWithShape="1">
            <a:gsLst>
              <a:gs pos="0">
                <a:schemeClr val="accent5"/>
              </a:gs>
              <a:gs pos="100000">
                <a:srgbClr val="E35E23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1" name="Oval 85">
            <a:hlinkClick r:id="rId7" action="ppaction://hlinksldjump"/>
          </p:cNvPr>
          <p:cNvSpPr>
            <a:spLocks noChangeArrowheads="1"/>
          </p:cNvSpPr>
          <p:nvPr/>
        </p:nvSpPr>
        <p:spPr bwMode="gray">
          <a:xfrm>
            <a:off x="684213" y="3213100"/>
            <a:ext cx="642937" cy="649288"/>
          </a:xfrm>
          <a:prstGeom prst="ellipse">
            <a:avLst/>
          </a:prstGeom>
          <a:gradFill rotWithShape="1">
            <a:gsLst>
              <a:gs pos="0">
                <a:schemeClr val="accent5"/>
              </a:gs>
              <a:gs pos="100000">
                <a:srgbClr val="E35E23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2" name="Oval 85">
            <a:hlinkClick r:id="" action="ppaction://hlinkshowjump?jump=lastslide"/>
          </p:cNvPr>
          <p:cNvSpPr>
            <a:spLocks noChangeArrowheads="1"/>
          </p:cNvSpPr>
          <p:nvPr/>
        </p:nvSpPr>
        <p:spPr bwMode="gray">
          <a:xfrm>
            <a:off x="1187450" y="3789363"/>
            <a:ext cx="642938" cy="649287"/>
          </a:xfrm>
          <a:prstGeom prst="ellipse">
            <a:avLst/>
          </a:prstGeom>
          <a:gradFill rotWithShape="1">
            <a:gsLst>
              <a:gs pos="0">
                <a:schemeClr val="accent5"/>
              </a:gs>
              <a:gs pos="100000">
                <a:srgbClr val="E35E23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4107" name="Прямоугольник 29"/>
          <p:cNvSpPr>
            <a:spLocks noChangeArrowheads="1"/>
          </p:cNvSpPr>
          <p:nvPr/>
        </p:nvSpPr>
        <p:spPr bwMode="auto">
          <a:xfrm>
            <a:off x="1835150" y="620713"/>
            <a:ext cx="55959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1 раунд. Представление команд. </a:t>
            </a: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4108" name="Прямоугольник 30"/>
          <p:cNvSpPr>
            <a:spLocks noChangeArrowheads="1"/>
          </p:cNvSpPr>
          <p:nvPr/>
        </p:nvSpPr>
        <p:spPr bwMode="auto">
          <a:xfrm>
            <a:off x="1403350" y="1268413"/>
            <a:ext cx="5307013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b="1" i="1">
                <a:solidFill>
                  <a:schemeClr val="tx2"/>
                </a:solidFill>
              </a:rPr>
              <a:t> 2  раунд</a:t>
            </a:r>
            <a:r>
              <a:rPr lang="ru-RU" sz="2400" b="1">
                <a:solidFill>
                  <a:schemeClr val="tx2"/>
                </a:solidFill>
              </a:rPr>
              <a:t>. Разминка.  </a:t>
            </a:r>
          </a:p>
        </p:txBody>
      </p:sp>
      <p:sp>
        <p:nvSpPr>
          <p:cNvPr id="4109" name="Прямоугольник 31"/>
          <p:cNvSpPr>
            <a:spLocks noChangeArrowheads="1"/>
          </p:cNvSpPr>
          <p:nvPr/>
        </p:nvSpPr>
        <p:spPr bwMode="auto">
          <a:xfrm>
            <a:off x="1908175" y="1773238"/>
            <a:ext cx="1928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tx2"/>
                </a:solidFill>
              </a:rPr>
              <a:t> 3 раунд</a:t>
            </a:r>
            <a:r>
              <a:rPr lang="ru-RU" sz="2400" b="1">
                <a:solidFill>
                  <a:schemeClr val="tx2"/>
                </a:solidFill>
              </a:rPr>
              <a:t>. </a:t>
            </a:r>
            <a:endParaRPr lang="ru-RU" sz="2400">
              <a:solidFill>
                <a:schemeClr val="tx2"/>
              </a:solidFill>
            </a:endParaRPr>
          </a:p>
        </p:txBody>
      </p:sp>
      <p:sp>
        <p:nvSpPr>
          <p:cNvPr id="4110" name="Прямоугольник 32"/>
          <p:cNvSpPr>
            <a:spLocks noChangeArrowheads="1"/>
          </p:cNvSpPr>
          <p:nvPr/>
        </p:nvSpPr>
        <p:spPr bwMode="auto">
          <a:xfrm>
            <a:off x="1403350" y="2276475"/>
            <a:ext cx="46894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b="1">
                <a:solidFill>
                  <a:schemeClr val="tx2"/>
                </a:solidFill>
              </a:rPr>
              <a:t> 4 раунд. Конкурс капитанов. </a:t>
            </a:r>
          </a:p>
        </p:txBody>
      </p:sp>
      <p:sp>
        <p:nvSpPr>
          <p:cNvPr id="4111" name="Прямоугольник 34"/>
          <p:cNvSpPr>
            <a:spLocks noChangeArrowheads="1"/>
          </p:cNvSpPr>
          <p:nvPr/>
        </p:nvSpPr>
        <p:spPr bwMode="auto">
          <a:xfrm>
            <a:off x="1619672" y="5157192"/>
            <a:ext cx="4102341" cy="36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9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раунд. «Это интересно»</a:t>
            </a:r>
          </a:p>
        </p:txBody>
      </p:sp>
      <p:pic>
        <p:nvPicPr>
          <p:cNvPr id="4112" name="Picture 3" descr="барбос за голову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1863" y="3573463"/>
            <a:ext cx="38576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3" name="Прямоугольник 22"/>
          <p:cNvSpPr>
            <a:spLocks noChangeArrowheads="1"/>
          </p:cNvSpPr>
          <p:nvPr/>
        </p:nvSpPr>
        <p:spPr bwMode="auto">
          <a:xfrm>
            <a:off x="2916238" y="1628775"/>
            <a:ext cx="46799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0000"/>
                </a:solidFill>
              </a:rPr>
              <a:t>   </a:t>
            </a:r>
            <a:r>
              <a:rPr lang="ru-RU" sz="2400" b="1">
                <a:solidFill>
                  <a:srgbClr val="FF0000"/>
                </a:solidFill>
              </a:rPr>
              <a:t>« Угадай с трех раз…»</a:t>
            </a:r>
          </a:p>
        </p:txBody>
      </p:sp>
      <p:sp>
        <p:nvSpPr>
          <p:cNvPr id="4114" name="Прямоугольник 24"/>
          <p:cNvSpPr>
            <a:spLocks noChangeArrowheads="1"/>
          </p:cNvSpPr>
          <p:nvPr/>
        </p:nvSpPr>
        <p:spPr bwMode="auto">
          <a:xfrm>
            <a:off x="1908175" y="2852738"/>
            <a:ext cx="40100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b="1" i="1">
                <a:solidFill>
                  <a:schemeClr val="tx2"/>
                </a:solidFill>
              </a:rPr>
              <a:t>5 раунд</a:t>
            </a:r>
            <a:r>
              <a:rPr lang="ru-RU" sz="2400" b="1">
                <a:solidFill>
                  <a:schemeClr val="tx2"/>
                </a:solidFill>
              </a:rPr>
              <a:t>.</a:t>
            </a:r>
            <a:r>
              <a:rPr lang="ru-RU" sz="2400">
                <a:solidFill>
                  <a:srgbClr val="FF0000"/>
                </a:solidFill>
              </a:rPr>
              <a:t> </a:t>
            </a:r>
            <a:r>
              <a:rPr lang="ru-RU" sz="2400"/>
              <a:t> </a:t>
            </a:r>
            <a:r>
              <a:rPr lang="ru-RU" sz="2400" b="1">
                <a:solidFill>
                  <a:srgbClr val="FF0000"/>
                </a:solidFill>
              </a:rPr>
              <a:t>«Разгадай-ка».  </a:t>
            </a:r>
          </a:p>
        </p:txBody>
      </p:sp>
      <p:sp>
        <p:nvSpPr>
          <p:cNvPr id="4115" name="Прямоугольник 25"/>
          <p:cNvSpPr>
            <a:spLocks noChangeArrowheads="1"/>
          </p:cNvSpPr>
          <p:nvPr/>
        </p:nvSpPr>
        <p:spPr bwMode="auto">
          <a:xfrm>
            <a:off x="1908175" y="3933825"/>
            <a:ext cx="382428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b="1" i="1">
                <a:solidFill>
                  <a:schemeClr val="tx2"/>
                </a:solidFill>
              </a:rPr>
              <a:t>7 раунд</a:t>
            </a:r>
            <a:r>
              <a:rPr lang="ru-RU" sz="2400" b="1">
                <a:solidFill>
                  <a:schemeClr val="tx2"/>
                </a:solidFill>
              </a:rPr>
              <a:t>. Найди число .  </a:t>
            </a:r>
          </a:p>
        </p:txBody>
      </p:sp>
      <p:sp>
        <p:nvSpPr>
          <p:cNvPr id="4116" name="Прямоугольник 26"/>
          <p:cNvSpPr>
            <a:spLocks noChangeArrowheads="1"/>
          </p:cNvSpPr>
          <p:nvPr/>
        </p:nvSpPr>
        <p:spPr bwMode="auto">
          <a:xfrm>
            <a:off x="1547813" y="3357563"/>
            <a:ext cx="44640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b="1" i="1">
                <a:solidFill>
                  <a:schemeClr val="tx2"/>
                </a:solidFill>
              </a:rPr>
              <a:t>6 раунд</a:t>
            </a:r>
            <a:r>
              <a:rPr lang="ru-RU" sz="2400" b="1">
                <a:solidFill>
                  <a:schemeClr val="tx2"/>
                </a:solidFill>
              </a:rPr>
              <a:t>. Разгадай ребусы .  </a:t>
            </a:r>
          </a:p>
        </p:txBody>
      </p:sp>
      <p:sp>
        <p:nvSpPr>
          <p:cNvPr id="28" name="Oval 85">
            <a:hlinkClick r:id="" action="ppaction://hlinkshowjump?jump=lastslide"/>
          </p:cNvPr>
          <p:cNvSpPr>
            <a:spLocks noChangeArrowheads="1"/>
          </p:cNvSpPr>
          <p:nvPr/>
        </p:nvSpPr>
        <p:spPr bwMode="gray">
          <a:xfrm>
            <a:off x="684213" y="4292600"/>
            <a:ext cx="642937" cy="649288"/>
          </a:xfrm>
          <a:prstGeom prst="ellipse">
            <a:avLst/>
          </a:prstGeom>
          <a:gradFill rotWithShape="1">
            <a:gsLst>
              <a:gs pos="0">
                <a:schemeClr val="accent5"/>
              </a:gs>
              <a:gs pos="100000">
                <a:srgbClr val="E35E23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4118" name="Прямоугольник 28"/>
          <p:cNvSpPr>
            <a:spLocks noChangeArrowheads="1"/>
          </p:cNvSpPr>
          <p:nvPr/>
        </p:nvSpPr>
        <p:spPr bwMode="auto">
          <a:xfrm>
            <a:off x="1403350" y="4508500"/>
            <a:ext cx="52276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ru-RU" sz="2400" b="1" i="1">
                <a:solidFill>
                  <a:schemeClr val="tx2"/>
                </a:solidFill>
              </a:rPr>
              <a:t>8 раунд</a:t>
            </a:r>
            <a:r>
              <a:rPr lang="ru-RU" sz="2400" b="1">
                <a:solidFill>
                  <a:schemeClr val="tx2"/>
                </a:solidFill>
              </a:rPr>
              <a:t>. «Доскажи пословицу» .  </a:t>
            </a:r>
          </a:p>
        </p:txBody>
      </p:sp>
      <p:sp>
        <p:nvSpPr>
          <p:cNvPr id="4119" name="Прямоугольник 22"/>
          <p:cNvSpPr>
            <a:spLocks noChangeArrowheads="1"/>
          </p:cNvSpPr>
          <p:nvPr/>
        </p:nvSpPr>
        <p:spPr bwMode="auto">
          <a:xfrm>
            <a:off x="2051720" y="5661248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10</a:t>
            </a:r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cs typeface="Arial" charset="0"/>
              </a:rPr>
              <a:t>раунд. «Гонка за лидером»</a:t>
            </a:r>
          </a:p>
        </p:txBody>
      </p:sp>
      <p:sp>
        <p:nvSpPr>
          <p:cNvPr id="24" name="Oval 85">
            <a:hlinkClick r:id="" action="ppaction://hlinkshowjump?jump=lastslide"/>
          </p:cNvPr>
          <p:cNvSpPr>
            <a:spLocks noChangeArrowheads="1"/>
          </p:cNvSpPr>
          <p:nvPr/>
        </p:nvSpPr>
        <p:spPr bwMode="gray">
          <a:xfrm>
            <a:off x="900113" y="5013325"/>
            <a:ext cx="642937" cy="649288"/>
          </a:xfrm>
          <a:prstGeom prst="ellipse">
            <a:avLst/>
          </a:prstGeom>
          <a:gradFill rotWithShape="1">
            <a:gsLst>
              <a:gs pos="0">
                <a:schemeClr val="accent5"/>
              </a:gs>
              <a:gs pos="100000">
                <a:srgbClr val="E35E23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25" name="Oval 85">
            <a:hlinkClick r:id="rId2" action="ppaction://hlinksldjump"/>
          </p:cNvPr>
          <p:cNvSpPr>
            <a:spLocks noChangeArrowheads="1"/>
          </p:cNvSpPr>
          <p:nvPr/>
        </p:nvSpPr>
        <p:spPr bwMode="gray">
          <a:xfrm>
            <a:off x="1331640" y="5661248"/>
            <a:ext cx="787400" cy="649288"/>
          </a:xfrm>
          <a:prstGeom prst="ellipse">
            <a:avLst/>
          </a:prstGeom>
          <a:gradFill rotWithShape="1">
            <a:gsLst>
              <a:gs pos="0">
                <a:schemeClr val="accent5"/>
              </a:gs>
              <a:gs pos="100000">
                <a:srgbClr val="E35E23"/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70C0"/>
                </a:solidFill>
              </a:rPr>
              <a:t>10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684213" y="620713"/>
            <a:ext cx="77041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ru-RU"/>
              <a:t>Какое животное изображено на гербе Осетии?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4213" y="2492375"/>
            <a:ext cx="77041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/>
              <a:t>4      4     1     84     1      60</a:t>
            </a:r>
          </a:p>
        </p:txBody>
      </p:sp>
      <p:cxnSp>
        <p:nvCxnSpPr>
          <p:cNvPr id="31748" name="Прямая со стрелкой 6"/>
          <p:cNvCxnSpPr>
            <a:cxnSpLocks noChangeShapeType="1"/>
          </p:cNvCxnSpPr>
          <p:nvPr/>
        </p:nvCxnSpPr>
        <p:spPr bwMode="auto">
          <a:xfrm>
            <a:off x="1403350" y="2924175"/>
            <a:ext cx="504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749" name="Прямая со стрелкой 8"/>
          <p:cNvCxnSpPr>
            <a:cxnSpLocks noChangeShapeType="1"/>
          </p:cNvCxnSpPr>
          <p:nvPr/>
        </p:nvCxnSpPr>
        <p:spPr bwMode="auto">
          <a:xfrm>
            <a:off x="2700338" y="2924175"/>
            <a:ext cx="5032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750" name="Прямая со стрелкой 9"/>
          <p:cNvCxnSpPr>
            <a:cxnSpLocks noChangeShapeType="1"/>
          </p:cNvCxnSpPr>
          <p:nvPr/>
        </p:nvCxnSpPr>
        <p:spPr bwMode="auto">
          <a:xfrm>
            <a:off x="3779838" y="2924175"/>
            <a:ext cx="504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751" name="Прямая со стрелкой 10"/>
          <p:cNvCxnSpPr>
            <a:cxnSpLocks noChangeShapeType="1"/>
          </p:cNvCxnSpPr>
          <p:nvPr/>
        </p:nvCxnSpPr>
        <p:spPr bwMode="auto">
          <a:xfrm>
            <a:off x="5364163" y="2924175"/>
            <a:ext cx="50323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1752" name="Прямая со стрелкой 11"/>
          <p:cNvCxnSpPr>
            <a:cxnSpLocks noChangeShapeType="1"/>
          </p:cNvCxnSpPr>
          <p:nvPr/>
        </p:nvCxnSpPr>
        <p:spPr bwMode="auto">
          <a:xfrm>
            <a:off x="6659563" y="2924175"/>
            <a:ext cx="5048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42988" y="2060575"/>
            <a:ext cx="6697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/>
              <a:t>   •         :       +           :         -</a:t>
            </a:r>
            <a:endParaRPr lang="ru-RU"/>
          </a:p>
        </p:txBody>
      </p:sp>
      <p:sp>
        <p:nvSpPr>
          <p:cNvPr id="31754" name="Овал 14"/>
          <p:cNvSpPr>
            <a:spLocks noChangeArrowheads="1"/>
          </p:cNvSpPr>
          <p:nvPr/>
        </p:nvSpPr>
        <p:spPr bwMode="auto">
          <a:xfrm>
            <a:off x="4932363" y="4724400"/>
            <a:ext cx="574675" cy="5048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5" name="Овал 15"/>
          <p:cNvSpPr>
            <a:spLocks noChangeArrowheads="1"/>
          </p:cNvSpPr>
          <p:nvPr/>
        </p:nvSpPr>
        <p:spPr bwMode="auto">
          <a:xfrm>
            <a:off x="4932363" y="3716338"/>
            <a:ext cx="576262" cy="5048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6" name="Овал 16"/>
          <p:cNvSpPr>
            <a:spLocks noChangeArrowheads="1"/>
          </p:cNvSpPr>
          <p:nvPr/>
        </p:nvSpPr>
        <p:spPr bwMode="auto">
          <a:xfrm>
            <a:off x="44450" y="4751388"/>
            <a:ext cx="576263" cy="503237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757" name="Овал 17"/>
          <p:cNvSpPr>
            <a:spLocks noChangeArrowheads="1"/>
          </p:cNvSpPr>
          <p:nvPr/>
        </p:nvSpPr>
        <p:spPr bwMode="auto">
          <a:xfrm>
            <a:off x="0" y="3716338"/>
            <a:ext cx="576263" cy="5048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4213" y="3716338"/>
            <a:ext cx="4248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cs typeface="Arial" charset="0"/>
              </a:rPr>
              <a:t>(48)</a:t>
            </a:r>
            <a:r>
              <a:rPr lang="ru-RU" b="1" i="1">
                <a:solidFill>
                  <a:srgbClr val="0066FF"/>
                </a:solidFill>
                <a:cs typeface="Arial" charset="0"/>
              </a:rPr>
              <a:t>зыгъарæг</a:t>
            </a:r>
            <a:endParaRPr lang="ru-RU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650" y="4724400"/>
            <a:ext cx="38877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+mn-lt"/>
              </a:rPr>
              <a:t>(82)</a:t>
            </a:r>
            <a:r>
              <a:rPr lang="ru-RU" b="1" i="1" dirty="0"/>
              <a:t> </a:t>
            </a:r>
            <a:r>
              <a:rPr lang="ru-RU" b="1" i="1" dirty="0" err="1">
                <a:solidFill>
                  <a:srgbClr val="0066FF"/>
                </a:solidFill>
              </a:rPr>
              <a:t>дзæбидыр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31760" name="TextBox 20"/>
          <p:cNvSpPr txBox="1">
            <a:spLocks noChangeArrowheads="1"/>
          </p:cNvSpPr>
          <p:nvPr/>
        </p:nvSpPr>
        <p:spPr bwMode="auto">
          <a:xfrm>
            <a:off x="5580063" y="3716338"/>
            <a:ext cx="3095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(40) </a:t>
            </a:r>
            <a:r>
              <a:rPr lang="ru-RU" dirty="0" err="1">
                <a:solidFill>
                  <a:srgbClr val="0066FF"/>
                </a:solidFill>
              </a:rPr>
              <a:t>мысыр</a:t>
            </a:r>
            <a:endParaRPr lang="ru-RU" dirty="0">
              <a:solidFill>
                <a:srgbClr val="0066FF"/>
              </a:solidFill>
            </a:endParaRPr>
          </a:p>
        </p:txBody>
      </p:sp>
      <p:sp>
        <p:nvSpPr>
          <p:cNvPr id="29713" name="TextBox 21"/>
          <p:cNvSpPr txBox="1">
            <a:spLocks noChangeArrowheads="1"/>
          </p:cNvSpPr>
          <p:nvPr/>
        </p:nvSpPr>
        <p:spPr bwMode="auto">
          <a:xfrm>
            <a:off x="5508625" y="4797425"/>
            <a:ext cx="27352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(15)</a:t>
            </a:r>
            <a:r>
              <a:rPr lang="ru-RU" b="1" i="1"/>
              <a:t> </a:t>
            </a:r>
            <a:r>
              <a:rPr lang="ru-RU" b="1" i="1">
                <a:solidFill>
                  <a:srgbClr val="0066FF"/>
                </a:solidFill>
              </a:rPr>
              <a:t>стай</a:t>
            </a:r>
            <a:endParaRPr lang="ru-RU">
              <a:solidFill>
                <a:srgbClr val="0066FF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>
            <a:off x="5076825" y="4365625"/>
            <a:ext cx="2735263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/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9" grpId="0"/>
      <p:bldP spid="20" grpId="0"/>
      <p:bldP spid="31760" grpId="0"/>
      <p:bldP spid="297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88" y="260350"/>
            <a:ext cx="9028112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dirty="0">
                <a:latin typeface="+mj-lt"/>
              </a:rPr>
              <a:t>В каком году Осетия присоединилась </a:t>
            </a:r>
          </a:p>
          <a:p>
            <a:pPr algn="ctr">
              <a:defRPr/>
            </a:pPr>
            <a:r>
              <a:rPr lang="ru-RU" sz="4400" dirty="0">
                <a:latin typeface="+mj-lt"/>
              </a:rPr>
              <a:t>к России?</a:t>
            </a:r>
          </a:p>
        </p:txBody>
      </p:sp>
      <p:sp>
        <p:nvSpPr>
          <p:cNvPr id="32771" name="Овал 17"/>
          <p:cNvSpPr>
            <a:spLocks noChangeArrowheads="1"/>
          </p:cNvSpPr>
          <p:nvPr/>
        </p:nvSpPr>
        <p:spPr bwMode="auto">
          <a:xfrm>
            <a:off x="755650" y="3500438"/>
            <a:ext cx="576263" cy="5048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2" name="Овал 17"/>
          <p:cNvSpPr>
            <a:spLocks noChangeArrowheads="1"/>
          </p:cNvSpPr>
          <p:nvPr/>
        </p:nvSpPr>
        <p:spPr bwMode="auto">
          <a:xfrm>
            <a:off x="755650" y="4508500"/>
            <a:ext cx="576263" cy="5048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3" name="Овал 17"/>
          <p:cNvSpPr>
            <a:spLocks noChangeArrowheads="1"/>
          </p:cNvSpPr>
          <p:nvPr/>
        </p:nvSpPr>
        <p:spPr bwMode="auto">
          <a:xfrm>
            <a:off x="5076825" y="3500438"/>
            <a:ext cx="576263" cy="50482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1476375" y="3429000"/>
            <a:ext cx="3095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(1000)</a:t>
            </a:r>
            <a:r>
              <a:rPr lang="ru-RU" dirty="0">
                <a:solidFill>
                  <a:srgbClr val="0066FF"/>
                </a:solidFill>
              </a:rPr>
              <a:t>1724 г.</a:t>
            </a:r>
          </a:p>
        </p:txBody>
      </p:sp>
      <p:sp>
        <p:nvSpPr>
          <p:cNvPr id="32775" name="TextBox 8"/>
          <p:cNvSpPr txBox="1">
            <a:spLocks noChangeArrowheads="1"/>
          </p:cNvSpPr>
          <p:nvPr/>
        </p:nvSpPr>
        <p:spPr bwMode="auto">
          <a:xfrm>
            <a:off x="1476375" y="4508500"/>
            <a:ext cx="31670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(290 ) </a:t>
            </a:r>
            <a:r>
              <a:rPr lang="ru-RU" dirty="0">
                <a:solidFill>
                  <a:srgbClr val="0066FF"/>
                </a:solidFill>
              </a:rPr>
              <a:t>1774 г.</a:t>
            </a:r>
          </a:p>
        </p:txBody>
      </p:sp>
      <p:sp>
        <p:nvSpPr>
          <p:cNvPr id="32776" name="TextBox 9"/>
          <p:cNvSpPr txBox="1">
            <a:spLocks noChangeArrowheads="1"/>
          </p:cNvSpPr>
          <p:nvPr/>
        </p:nvSpPr>
        <p:spPr bwMode="auto">
          <a:xfrm>
            <a:off x="5795963" y="3429000"/>
            <a:ext cx="26638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(524)</a:t>
            </a:r>
            <a:r>
              <a:rPr lang="ru-RU" dirty="0">
                <a:solidFill>
                  <a:srgbClr val="0066FF"/>
                </a:solidFill>
              </a:rPr>
              <a:t>1994 г.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1476375" y="2349500"/>
            <a:ext cx="55102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6000" dirty="0">
                <a:solidFill>
                  <a:srgbClr val="FF0000"/>
                </a:solidFill>
                <a:latin typeface="+mn-lt"/>
                <a:ea typeface="Times New Roman" pitchFamily="18" charset="0"/>
              </a:rPr>
              <a:t>44+203 +36+7 </a:t>
            </a:r>
            <a:endParaRPr lang="ru-RU" sz="138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 bwMode="auto">
          <a:xfrm>
            <a:off x="1403648" y="5229200"/>
            <a:ext cx="2952328" cy="0"/>
          </a:xfrm>
          <a:prstGeom prst="line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5" grpId="0"/>
      <p:bldP spid="32776" grpId="0"/>
      <p:bldP spid="307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850" y="1700213"/>
            <a:ext cx="8208963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i="1" dirty="0">
                <a:solidFill>
                  <a:srgbClr val="FF0000"/>
                </a:solidFill>
                <a:latin typeface="+mn-lt"/>
              </a:rPr>
              <a:t>10 раунд</a:t>
            </a:r>
            <a:r>
              <a:rPr lang="ru-RU" sz="4400" b="1" i="1" dirty="0"/>
              <a:t> </a:t>
            </a:r>
          </a:p>
          <a:p>
            <a:pPr algn="ctr">
              <a:defRPr/>
            </a:pPr>
            <a:r>
              <a:rPr lang="ru-RU" sz="4400" b="1" i="1" dirty="0">
                <a:solidFill>
                  <a:srgbClr val="0066FF"/>
                </a:solidFill>
                <a:latin typeface="+mn-lt"/>
              </a:rPr>
              <a:t>«Гонка за лидером»</a:t>
            </a:r>
            <a:endParaRPr lang="ru-RU" sz="4400" b="1" dirty="0">
              <a:solidFill>
                <a:srgbClr val="0066FF"/>
              </a:solidFill>
              <a:latin typeface="+mn-lt"/>
            </a:endParaRPr>
          </a:p>
          <a:p>
            <a:pPr>
              <a:defRPr/>
            </a:pPr>
            <a:endParaRPr lang="ru-RU" sz="4400" b="1" dirty="0">
              <a:solidFill>
                <a:srgbClr val="0066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BS01044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725" y="4543425"/>
            <a:ext cx="245427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 descr="226S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270125"/>
            <a:ext cx="547211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38200" y="3200400"/>
            <a:ext cx="7772400" cy="2743200"/>
            <a:chOff x="528" y="2016"/>
            <a:chExt cx="4896" cy="1728"/>
          </a:xfrm>
        </p:grpSpPr>
        <p:sp>
          <p:nvSpPr>
            <p:cNvPr id="35856" name="Rectangle 3"/>
            <p:cNvSpPr>
              <a:spLocks noChangeArrowheads="1"/>
            </p:cNvSpPr>
            <p:nvPr/>
          </p:nvSpPr>
          <p:spPr bwMode="auto">
            <a:xfrm>
              <a:off x="1152" y="3024"/>
              <a:ext cx="4272" cy="355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5400">
              <a:solidFill>
                <a:srgbClr val="8A5C2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7" name="Rectangle 4"/>
            <p:cNvSpPr>
              <a:spLocks noChangeArrowheads="1"/>
            </p:cNvSpPr>
            <p:nvPr/>
          </p:nvSpPr>
          <p:spPr bwMode="auto">
            <a:xfrm>
              <a:off x="3744" y="2016"/>
              <a:ext cx="1680" cy="355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5400">
              <a:solidFill>
                <a:srgbClr val="8A5C2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8" name="Rectangle 5"/>
            <p:cNvSpPr>
              <a:spLocks noChangeArrowheads="1"/>
            </p:cNvSpPr>
            <p:nvPr/>
          </p:nvSpPr>
          <p:spPr bwMode="auto">
            <a:xfrm>
              <a:off x="2928" y="2352"/>
              <a:ext cx="2496" cy="355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5400">
              <a:solidFill>
                <a:srgbClr val="8A5C2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59" name="Rectangle 6"/>
            <p:cNvSpPr>
              <a:spLocks noChangeArrowheads="1"/>
            </p:cNvSpPr>
            <p:nvPr/>
          </p:nvSpPr>
          <p:spPr bwMode="auto">
            <a:xfrm>
              <a:off x="2016" y="2688"/>
              <a:ext cx="3408" cy="356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5400">
              <a:solidFill>
                <a:srgbClr val="8A5C2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860" name="Rectangle 7"/>
            <p:cNvSpPr>
              <a:spLocks noChangeArrowheads="1"/>
            </p:cNvSpPr>
            <p:nvPr/>
          </p:nvSpPr>
          <p:spPr bwMode="auto">
            <a:xfrm>
              <a:off x="528" y="3389"/>
              <a:ext cx="4896" cy="355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5400">
              <a:solidFill>
                <a:srgbClr val="8A5C2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2514600" y="2971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сантиметр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590800" y="14478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миллиметр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5715000" y="14478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дециметр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1752600" y="22098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километр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762000" y="29718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метр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4648200" y="21336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квадратный метр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762000" y="304800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Найдите лишнюю единицу измерения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914400" y="1524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Расположите единицы измерения</a:t>
            </a:r>
          </a:p>
          <a:p>
            <a:pPr algn="ctr"/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	по возрастанию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6172200" y="25908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км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3581400" y="3581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дм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105400" y="30480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м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2133600" y="4114800"/>
            <a:ext cx="76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см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914400" y="47244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3.7037E-7 L -0.29167 0.486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2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13333 0.1754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325 0.3310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42083 0.019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4625 0.05324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" y="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2" grpId="0"/>
      <p:bldP spid="31752" grpId="1"/>
      <p:bldP spid="31753" grpId="0"/>
      <p:bldP spid="31753" grpId="1"/>
      <p:bldP spid="31754" grpId="0"/>
      <p:bldP spid="31754" grpId="1"/>
      <p:bldP spid="31755" grpId="0"/>
      <p:bldP spid="31755" grpId="1"/>
      <p:bldP spid="31756" grpId="0"/>
      <p:bldP spid="31756" grpId="1"/>
      <p:bldP spid="31757" grpId="0"/>
      <p:bldP spid="31757" grpId="1"/>
      <p:bldP spid="31758" grpId="0"/>
      <p:bldP spid="31759" grpId="0"/>
      <p:bldP spid="31760" grpId="0"/>
      <p:bldP spid="31761" grpId="0"/>
      <p:bldP spid="31762" grpId="0"/>
      <p:bldP spid="31763" grpId="0"/>
      <p:bldP spid="3176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flipH="1">
            <a:off x="609600" y="3581400"/>
            <a:ext cx="7772400" cy="2438400"/>
            <a:chOff x="576" y="2256"/>
            <a:chExt cx="4512" cy="1536"/>
          </a:xfrm>
        </p:grpSpPr>
        <p:sp>
          <p:nvSpPr>
            <p:cNvPr id="36879" name="Rectangle 3"/>
            <p:cNvSpPr>
              <a:spLocks noChangeArrowheads="1"/>
            </p:cNvSpPr>
            <p:nvPr/>
          </p:nvSpPr>
          <p:spPr bwMode="auto">
            <a:xfrm>
              <a:off x="576" y="3408"/>
              <a:ext cx="4512" cy="384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5400">
              <a:solidFill>
                <a:srgbClr val="8A5C2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0" name="Rectangle 4"/>
            <p:cNvSpPr>
              <a:spLocks noChangeArrowheads="1"/>
            </p:cNvSpPr>
            <p:nvPr/>
          </p:nvSpPr>
          <p:spPr bwMode="auto">
            <a:xfrm>
              <a:off x="3312" y="2256"/>
              <a:ext cx="1774" cy="384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5400">
              <a:solidFill>
                <a:srgbClr val="8A5C2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1" name="Rectangle 5"/>
            <p:cNvSpPr>
              <a:spLocks noChangeArrowheads="1"/>
            </p:cNvSpPr>
            <p:nvPr/>
          </p:nvSpPr>
          <p:spPr bwMode="auto">
            <a:xfrm>
              <a:off x="2448" y="2640"/>
              <a:ext cx="2636" cy="384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5400">
              <a:solidFill>
                <a:srgbClr val="8A5C2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82" name="Rectangle 6"/>
            <p:cNvSpPr>
              <a:spLocks noChangeArrowheads="1"/>
            </p:cNvSpPr>
            <p:nvPr/>
          </p:nvSpPr>
          <p:spPr bwMode="auto">
            <a:xfrm>
              <a:off x="1488" y="3024"/>
              <a:ext cx="3599" cy="385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25400">
              <a:solidFill>
                <a:srgbClr val="8A5C2E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172200" y="22098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центнер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2514600" y="1447800"/>
            <a:ext cx="259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грамм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638800" y="1447800"/>
            <a:ext cx="2743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килограмм</a:t>
            </a:r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3132138" y="27813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тонна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838200" y="220980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километр</a:t>
            </a: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684213" y="981075"/>
            <a:ext cx="807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Найдите лишнюю единицу измерения</a:t>
            </a:r>
          </a:p>
        </p:txBody>
      </p:sp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838200" y="152400"/>
            <a:ext cx="7924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Comic Sans MS" pitchFamily="66" charset="0"/>
              </a:rPr>
              <a:t>Расположите единицы измерения</a:t>
            </a:r>
          </a:p>
          <a:p>
            <a:pPr algn="ctr"/>
            <a:endParaRPr lang="ru-RU" sz="1600" b="1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1600" b="1">
                <a:solidFill>
                  <a:srgbClr val="FF0000"/>
                </a:solidFill>
                <a:latin typeface="Comic Sans MS" pitchFamily="66" charset="0"/>
              </a:rPr>
              <a:t>	по убыванию</a:t>
            </a: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2667000" y="29718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т</a:t>
            </a:r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4191000" y="35814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ц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5715000" y="41148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кг</a:t>
            </a:r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7391400" y="4800600"/>
            <a:ext cx="53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00FF"/>
                </a:solidFill>
                <a:latin typeface="Times New Roman" pitchFamily="18" charset="0"/>
              </a:rPr>
              <a:t>г</a:t>
            </a:r>
          </a:p>
        </p:txBody>
      </p:sp>
      <p:pic>
        <p:nvPicPr>
          <p:cNvPr id="36878" name="Picture 18" descr="skill21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522922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1375 0.0421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33333 0.208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13334 0.408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41666 0.4976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  <p:bldP spid="50183" grpId="1"/>
      <p:bldP spid="50184" grpId="0"/>
      <p:bldP spid="50184" grpId="1"/>
      <p:bldP spid="50185" grpId="0"/>
      <p:bldP spid="50185" grpId="1"/>
      <p:bldP spid="50186" grpId="0"/>
      <p:bldP spid="50186" grpId="1"/>
      <p:bldP spid="50187" grpId="0"/>
      <p:bldP spid="50187" grpId="1"/>
      <p:bldP spid="50188" grpId="0"/>
      <p:bldP spid="50189" grpId="0"/>
      <p:bldP spid="50190" grpId="0"/>
      <p:bldP spid="50191" grpId="0"/>
      <p:bldP spid="50192" grpId="0"/>
      <p:bldP spid="5019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349500"/>
            <a:ext cx="8280400" cy="3025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smtClean="0"/>
              <a:t>  </a:t>
            </a:r>
            <a:r>
              <a:rPr lang="ru-RU" sz="3400" b="1" smtClean="0"/>
              <a:t>Шла баба в Москву и  повстречала</a:t>
            </a:r>
          </a:p>
          <a:p>
            <a:pPr eaLnBrk="1" hangingPunct="1">
              <a:buFontTx/>
              <a:buNone/>
            </a:pPr>
            <a:r>
              <a:rPr lang="ru-RU" sz="3400" b="1" smtClean="0"/>
              <a:t>   трёх мужиков. Каждый из них нёс по мешку, в каждом мешке по коту. Сколько существ направлялось в Москву?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692150"/>
            <a:ext cx="7848600" cy="42497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400" b="1" smtClean="0"/>
              <a:t>   </a:t>
            </a:r>
            <a:r>
              <a:rPr lang="ru-RU" sz="3600" b="1" smtClean="0"/>
              <a:t>Пять лампочек тускло горели в люстре. Хлопнули двери - и две перегорели. Сделать нужно вам малость: сказать, сколько ламп осталось? 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 cstate="print"/>
          <a:srcRect l="27760" t="36855" r="50990" b="31375"/>
          <a:stretch>
            <a:fillRect/>
          </a:stretch>
        </p:blipFill>
        <p:spPr bwMode="auto">
          <a:xfrm>
            <a:off x="1258888" y="3573463"/>
            <a:ext cx="2590800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 descr="000072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3213100"/>
            <a:ext cx="18716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5763" y="333375"/>
            <a:ext cx="7570787" cy="3168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</a:t>
            </a:r>
            <a:r>
              <a:rPr lang="ru-RU" sz="4800" b="1" smtClean="0"/>
              <a:t>Сидят три кошки, против каждой кошки- две кошки. Много ли всех?</a:t>
            </a: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 cstate="print"/>
          <a:srcRect l="36029" t="33438" r="36797" b="30063"/>
          <a:stretch>
            <a:fillRect/>
          </a:stretch>
        </p:blipFill>
        <p:spPr bwMode="auto">
          <a:xfrm>
            <a:off x="2843213" y="2924175"/>
            <a:ext cx="331311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476250"/>
            <a:ext cx="8385175" cy="2181225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</a:rPr>
              <a:t>1 конкурс</a:t>
            </a:r>
            <a:br>
              <a:rPr lang="ru-RU" sz="4000" smtClean="0">
                <a:solidFill>
                  <a:srgbClr val="FF0000"/>
                </a:solidFill>
              </a:rPr>
            </a:br>
            <a:r>
              <a:rPr lang="ru-RU" sz="4000" smtClean="0">
                <a:solidFill>
                  <a:srgbClr val="0066FF"/>
                </a:solidFill>
              </a:rPr>
              <a:t>Представление команд (название, девиз)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7338" y="3074988"/>
            <a:ext cx="8215312" cy="10683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solidFill>
                  <a:srgbClr val="FF0000"/>
                </a:solidFill>
              </a:rPr>
              <a:t>Конкурс оценивается в 5 баллов.</a:t>
            </a:r>
          </a:p>
        </p:txBody>
      </p:sp>
      <p:pic>
        <p:nvPicPr>
          <p:cNvPr id="7" name="Рисунок 6" descr="c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3986213"/>
            <a:ext cx="3500438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>
          <a:xfrm>
            <a:off x="2714625" y="3917950"/>
            <a:ext cx="3786188" cy="2571750"/>
          </a:xfrm>
          <a:prstGeom prst="frame">
            <a:avLst>
              <a:gd name="adj1" fmla="val 83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620713"/>
            <a:ext cx="7689850" cy="34559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/>
              <a:t>   У одного мужчины спросили, сколько у него детей. Он ответил: у меня четыре сына и у каждого из них есть родная сестра. Сколько же детей у него было?</a:t>
            </a:r>
          </a:p>
        </p:txBody>
      </p:sp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2" cstate="print"/>
          <a:srcRect l="27008" t="37791" b="16833"/>
          <a:stretch>
            <a:fillRect/>
          </a:stretch>
        </p:blipFill>
        <p:spPr bwMode="auto">
          <a:xfrm>
            <a:off x="-10621963" y="3400425"/>
            <a:ext cx="7786688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 cstate="print"/>
          <a:srcRect l="27760" t="35916" r="51576" b="27042"/>
          <a:stretch>
            <a:fillRect/>
          </a:stretch>
        </p:blipFill>
        <p:spPr bwMode="auto">
          <a:xfrm>
            <a:off x="3708400" y="3644900"/>
            <a:ext cx="25193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1"/>
          <p:cNvSpPr txBox="1">
            <a:spLocks noChangeArrowheads="1"/>
          </p:cNvSpPr>
          <p:nvPr/>
        </p:nvSpPr>
        <p:spPr bwMode="auto">
          <a:xfrm>
            <a:off x="323850" y="1844675"/>
            <a:ext cx="215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971550" y="0"/>
            <a:ext cx="41402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u="sng">
                <a:solidFill>
                  <a:srgbClr val="FF0000"/>
                </a:solidFill>
              </a:rPr>
              <a:t>1 команда: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За красным столиком налево</a:t>
            </a:r>
            <a:br>
              <a:rPr lang="ru-RU" sz="2000" b="1"/>
            </a:br>
            <a:r>
              <a:rPr lang="ru-RU" sz="2000" b="1">
                <a:solidFill>
                  <a:srgbClr val="FF0000"/>
                </a:solidFill>
              </a:rPr>
              <a:t>“Прямоугольник”</a:t>
            </a:r>
            <a:r>
              <a:rPr lang="ru-RU" sz="2000" b="1"/>
              <a:t> сядет смело.</a:t>
            </a:r>
            <a:br>
              <a:rPr lang="ru-RU" sz="2000" b="1"/>
            </a:br>
            <a:r>
              <a:rPr lang="ru-RU" sz="2000" b="1"/>
              <a:t>Ему задачки нипочём,</a:t>
            </a:r>
            <a:br>
              <a:rPr lang="ru-RU" sz="2000" b="1"/>
            </a:br>
            <a:r>
              <a:rPr lang="ru-RU" sz="2000" b="1"/>
              <a:t>Смекалист будет он во всём.</a:t>
            </a:r>
            <a:endParaRPr lang="ru-RU" sz="1200" b="1"/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0" y="1916113"/>
            <a:ext cx="485933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 i="1" u="sng" dirty="0">
                <a:solidFill>
                  <a:srgbClr val="F9F261"/>
                </a:solidFill>
              </a:rPr>
              <a:t>2 команда: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/>
              <a:t>Здесь разместится жёлтый </a:t>
            </a:r>
            <a:r>
              <a:rPr lang="ru-RU" sz="20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“Круг”.</a:t>
            </a:r>
            <a:r>
              <a:rPr lang="ru-RU" sz="2000" b="1" dirty="0">
                <a:solidFill>
                  <a:srgbClr val="F9F261"/>
                </a:solidFill>
              </a:rPr>
              <a:t/>
            </a:r>
            <a:br>
              <a:rPr lang="ru-RU" sz="2000" b="1" dirty="0">
                <a:solidFill>
                  <a:srgbClr val="F9F261"/>
                </a:solidFill>
              </a:rPr>
            </a:br>
            <a:r>
              <a:rPr lang="ru-RU" sz="2000" b="1" dirty="0"/>
              <a:t>Математике – он друг.</a:t>
            </a:r>
            <a:br>
              <a:rPr lang="ru-RU" sz="2000" b="1" dirty="0"/>
            </a:br>
            <a:r>
              <a:rPr lang="ru-RU" sz="2000" b="1" dirty="0"/>
              <a:t>Ум, смекалка – всё здесь есть,</a:t>
            </a:r>
            <a:br>
              <a:rPr lang="ru-RU" sz="2000" b="1" dirty="0"/>
            </a:br>
            <a:r>
              <a:rPr lang="ru-RU" sz="2000" b="1" dirty="0"/>
              <a:t>Всех достоинств и не счесть!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1763713" y="4221163"/>
            <a:ext cx="4824412" cy="203200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b="1" i="1" u="sng" dirty="0">
                <a:solidFill>
                  <a:schemeClr val="bg1"/>
                </a:solidFill>
              </a:rPr>
              <a:t>3 команда: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dirty="0"/>
              <a:t>Здесь сядет синий </a:t>
            </a:r>
            <a:r>
              <a:rPr lang="ru-RU" sz="2000" b="1" dirty="0">
                <a:solidFill>
                  <a:schemeClr val="bg1"/>
                </a:solidFill>
              </a:rPr>
              <a:t>“Треугольник”.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Будет рад им каждый школьник.</a:t>
            </a:r>
            <a:br>
              <a:rPr lang="ru-RU" sz="2000" b="1" dirty="0"/>
            </a:br>
            <a:r>
              <a:rPr lang="ru-RU" sz="2000" b="1" dirty="0"/>
              <a:t>По плечу им все заданья,</a:t>
            </a:r>
            <a:br>
              <a:rPr lang="ru-RU" sz="2000" b="1" dirty="0"/>
            </a:br>
            <a:r>
              <a:rPr lang="ru-RU" sz="2000" b="1" dirty="0"/>
              <a:t>Не страшны им состязанья!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5076825" y="188913"/>
            <a:ext cx="3240088" cy="1655762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1"/>
                </a:solidFill>
              </a:rPr>
              <a:t>Желаем вам победить,</a:t>
            </a:r>
          </a:p>
          <a:p>
            <a:pPr algn="ctr"/>
            <a:r>
              <a:rPr lang="ru-RU" sz="2000" b="1">
                <a:solidFill>
                  <a:schemeClr val="bg1"/>
                </a:solidFill>
              </a:rPr>
              <a:t>И другим - не проиграть.</a:t>
            </a:r>
          </a:p>
          <a:p>
            <a:pPr algn="ctr"/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6227763" y="765175"/>
            <a:ext cx="208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solidFill>
                <a:schemeClr val="bg1"/>
              </a:solidFill>
            </a:endParaRPr>
          </a:p>
        </p:txBody>
      </p:sp>
      <p:sp>
        <p:nvSpPr>
          <p:cNvPr id="23574" name="Oval 22"/>
          <p:cNvSpPr>
            <a:spLocks noChangeArrowheads="1"/>
          </p:cNvSpPr>
          <p:nvPr/>
        </p:nvSpPr>
        <p:spPr bwMode="auto">
          <a:xfrm>
            <a:off x="4787900" y="1989138"/>
            <a:ext cx="2160588" cy="2016125"/>
          </a:xfrm>
          <a:prstGeom prst="ellipse">
            <a:avLst/>
          </a:prstGeom>
          <a:solidFill>
            <a:srgbClr val="F9F261"/>
          </a:solidFill>
          <a:ln w="3810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1">
              <a:solidFill>
                <a:srgbClr val="FF0000"/>
              </a:solidFill>
            </a:endParaRPr>
          </a:p>
          <a:p>
            <a:pPr algn="ctr"/>
            <a:r>
              <a:rPr lang="ru-RU" sz="1800" b="1">
                <a:solidFill>
                  <a:srgbClr val="FF0000"/>
                </a:solidFill>
              </a:rPr>
              <a:t>«В кругу друзей </a:t>
            </a:r>
          </a:p>
          <a:p>
            <a:pPr algn="ctr"/>
            <a:r>
              <a:rPr lang="ru-RU" sz="1800" b="1">
                <a:solidFill>
                  <a:srgbClr val="FF0000"/>
                </a:solidFill>
              </a:rPr>
              <a:t>лучше считать, </a:t>
            </a:r>
          </a:p>
          <a:p>
            <a:pPr algn="ctr"/>
            <a:r>
              <a:rPr lang="ru-RU" sz="1800" b="1">
                <a:solidFill>
                  <a:srgbClr val="FF0000"/>
                </a:solidFill>
              </a:rPr>
              <a:t>легче решать</a:t>
            </a:r>
            <a:br>
              <a:rPr lang="ru-RU" sz="1800" b="1">
                <a:solidFill>
                  <a:srgbClr val="FF0000"/>
                </a:solidFill>
              </a:rPr>
            </a:br>
            <a:r>
              <a:rPr lang="ru-RU" sz="1800" b="1">
                <a:solidFill>
                  <a:srgbClr val="FF0000"/>
                </a:solidFill>
              </a:rPr>
              <a:t>и побеждать!»</a:t>
            </a:r>
          </a:p>
          <a:p>
            <a:pPr algn="ctr"/>
            <a:endParaRPr lang="ru-RU" sz="1400" b="1">
              <a:solidFill>
                <a:srgbClr val="CC0000"/>
              </a:solidFill>
            </a:endParaRPr>
          </a:p>
        </p:txBody>
      </p:sp>
      <p:sp>
        <p:nvSpPr>
          <p:cNvPr id="23579" name="AutoShape 27"/>
          <p:cNvSpPr>
            <a:spLocks noChangeArrowheads="1"/>
          </p:cNvSpPr>
          <p:nvPr/>
        </p:nvSpPr>
        <p:spPr bwMode="auto">
          <a:xfrm>
            <a:off x="6335713" y="4149725"/>
            <a:ext cx="2808287" cy="24479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1800" dirty="0"/>
              <a:t>«</a:t>
            </a:r>
            <a:r>
              <a:rPr lang="ru-RU" sz="1800" b="1" dirty="0"/>
              <a:t>Пусть </a:t>
            </a:r>
          </a:p>
          <a:p>
            <a:pPr algn="ctr">
              <a:defRPr/>
            </a:pPr>
            <a:r>
              <a:rPr lang="ru-RU" sz="1800" b="1" dirty="0"/>
              <a:t>сильней</a:t>
            </a:r>
          </a:p>
          <a:p>
            <a:pPr algn="ctr">
              <a:defRPr/>
            </a:pPr>
            <a:r>
              <a:rPr lang="ru-RU" sz="1800" b="1" dirty="0"/>
              <a:t> кипит борьба, </a:t>
            </a:r>
          </a:p>
          <a:p>
            <a:pPr algn="ctr">
              <a:defRPr/>
            </a:pPr>
            <a:r>
              <a:rPr lang="ru-RU" sz="1800" b="1" dirty="0"/>
              <a:t>Успех – с вами </a:t>
            </a:r>
          </a:p>
          <a:p>
            <a:pPr algn="ctr">
              <a:defRPr/>
            </a:pPr>
            <a:r>
              <a:rPr lang="ru-RU" sz="1800" b="1" dirty="0"/>
              <a:t>рядом всегда»!</a:t>
            </a:r>
          </a:p>
          <a:p>
            <a:pPr algn="ctr">
              <a:defRPr/>
            </a:pPr>
            <a:endParaRPr lang="ru-RU" sz="11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0" grpId="0"/>
      <p:bldP spid="23578" grpId="0" animBg="1"/>
      <p:bldP spid="23571" grpId="0" animBg="1"/>
      <p:bldP spid="23580" grpId="0"/>
      <p:bldP spid="23574" grpId="0" animBg="1"/>
      <p:bldP spid="235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404813"/>
            <a:ext cx="8385175" cy="1655762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</a:rPr>
              <a:t>2 раунд</a:t>
            </a:r>
            <a:br>
              <a:rPr lang="ru-RU" sz="4000" smtClean="0">
                <a:solidFill>
                  <a:srgbClr val="FF0000"/>
                </a:solidFill>
              </a:rPr>
            </a:br>
            <a:r>
              <a:rPr lang="ru-RU" sz="4000" smtClean="0">
                <a:solidFill>
                  <a:srgbClr val="0066FF"/>
                </a:solidFill>
              </a:rPr>
              <a:t>Разминка (кто быстрее)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636838"/>
            <a:ext cx="8215313" cy="24479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Правила:</a:t>
            </a:r>
          </a:p>
          <a:p>
            <a:pPr marL="514350" indent="-514350" algn="ctr" eaLnBrk="1" hangingPunct="1">
              <a:buFont typeface="Wingdings" pitchFamily="2" charset="2"/>
              <a:buAutoNum type="arabicParenR"/>
              <a:defRPr/>
            </a:pPr>
            <a:r>
              <a:rPr lang="ru-RU" b="1" dirty="0" smtClean="0"/>
              <a:t>Команды отвечают на вопросы. В случае неверного ответа ход переходит к другой команде.</a:t>
            </a:r>
          </a:p>
          <a:p>
            <a:pPr marL="514350" indent="-514350" algn="ctr" eaLnBrk="1" hangingPunct="1">
              <a:buFontTx/>
              <a:buNone/>
              <a:defRPr/>
            </a:pPr>
            <a:r>
              <a:rPr lang="ru-RU" b="1" dirty="0" smtClean="0"/>
              <a:t>2) За каждый правильный ответ команда получает 1 балл.</a:t>
            </a:r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476250"/>
            <a:ext cx="8497888" cy="21605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</a:t>
            </a:r>
            <a:r>
              <a:rPr lang="ru-RU" sz="4000" b="1" smtClean="0"/>
              <a:t>  Сколько цифр используется для написания чисел ?</a:t>
            </a:r>
            <a:endParaRPr lang="ru-RU" b="1" smtClean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042988" y="2565400"/>
            <a:ext cx="7026275" cy="3024188"/>
          </a:xfrm>
          <a:prstGeom prst="flowChartPunchedTape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</a:rPr>
              <a:t>ОТВЕТ: </a:t>
            </a:r>
            <a:r>
              <a:rPr lang="ru-RU" sz="4000" b="1" dirty="0">
                <a:solidFill>
                  <a:srgbClr val="0066FF"/>
                </a:solidFill>
              </a:rPr>
              <a:t>     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66FF"/>
                </a:solidFill>
              </a:rPr>
              <a:t> </a:t>
            </a:r>
          </a:p>
          <a:p>
            <a:pPr algn="ctr">
              <a:defRPr/>
            </a:pPr>
            <a:r>
              <a:rPr lang="ru-RU" sz="4800" b="1" dirty="0">
                <a:solidFill>
                  <a:srgbClr val="0066FF"/>
                </a:solidFill>
              </a:rPr>
              <a:t>10 цифр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476250"/>
            <a:ext cx="7796212" cy="14493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   </a:t>
            </a:r>
            <a:r>
              <a:rPr lang="ru-RU" sz="4000" b="1" smtClean="0"/>
              <a:t>Назовите наименьшее натуральное число ?</a:t>
            </a:r>
            <a:endParaRPr lang="ru-RU" b="1" smtClean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258888" y="2636838"/>
            <a:ext cx="6953250" cy="2643187"/>
          </a:xfrm>
          <a:prstGeom prst="flowChartPunchedTape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ОТВЕТ: </a:t>
            </a:r>
          </a:p>
          <a:p>
            <a:pPr algn="ctr"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5400" b="1" dirty="0">
                <a:solidFill>
                  <a:srgbClr val="0066FF"/>
                </a:solidFill>
              </a:rPr>
              <a:t>один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  <p:bldP spid="97283" grpI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981075"/>
            <a:ext cx="7931150" cy="22050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smtClean="0"/>
              <a:t>   </a:t>
            </a:r>
            <a:r>
              <a:rPr lang="ru-RU" sz="3600" b="1" smtClean="0"/>
              <a:t>Что за семь братьев годами равные, именами разные ?</a:t>
            </a: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258888" y="2781300"/>
            <a:ext cx="6954837" cy="2928938"/>
          </a:xfrm>
          <a:prstGeom prst="flowChartPunchedTape">
            <a:avLst/>
          </a:prstGeom>
          <a:solidFill>
            <a:schemeClr val="bg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ОТВЕТ: </a:t>
            </a:r>
          </a:p>
          <a:p>
            <a:pPr algn="ctr">
              <a:defRPr/>
            </a:pP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rgbClr val="0070C0"/>
                </a:solidFill>
              </a:rPr>
              <a:t>Дни недели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  <p:bldP spid="95235" grpId="1" build="p"/>
      <p:bldP spid="4" grpId="0" animBg="1"/>
    </p:bld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1532</TotalTime>
  <Words>887</Words>
  <Application>Microsoft Office PowerPoint</Application>
  <PresentationFormat>Экран (4:3)</PresentationFormat>
  <Paragraphs>235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Пастель</vt:lpstr>
      <vt:lpstr>Слайд 1</vt:lpstr>
      <vt:lpstr>Правила игры:</vt:lpstr>
      <vt:lpstr>ХОД ИГРЫ</vt:lpstr>
      <vt:lpstr>1 конкурс Представление команд (название, девиз)</vt:lpstr>
      <vt:lpstr>Слайд 5</vt:lpstr>
      <vt:lpstr>2 раунд Разминка (кто быстрее)</vt:lpstr>
      <vt:lpstr>Слайд 7</vt:lpstr>
      <vt:lpstr>Слайд 8</vt:lpstr>
      <vt:lpstr>Слайд 9</vt:lpstr>
      <vt:lpstr>Слайд 10</vt:lpstr>
      <vt:lpstr>Слайд 11</vt:lpstr>
      <vt:lpstr>Слайд 12</vt:lpstr>
      <vt:lpstr>Что тяжелее- один килограмм ваты или килограмм железа?</vt:lpstr>
      <vt:lpstr>Слайд 14</vt:lpstr>
      <vt:lpstr>3 раунд «Угадай с трех раз…» Правила игры:</vt:lpstr>
      <vt:lpstr>Слайд 16</vt:lpstr>
      <vt:lpstr>Слайд 17</vt:lpstr>
      <vt:lpstr>Слайд 18</vt:lpstr>
      <vt:lpstr>Слайд 19</vt:lpstr>
      <vt:lpstr>             Конкурс             капитанов Кто в школе смог быть капитаном,  Тому открыты все пути: Владеть он будет океаном Воздушным, водным и земным!</vt:lpstr>
      <vt:lpstr>Слайд 21</vt:lpstr>
      <vt:lpstr>Слайд 22</vt:lpstr>
      <vt:lpstr>5 раунд «Разгадай-ка»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Залина</cp:lastModifiedBy>
  <cp:revision>94</cp:revision>
  <dcterms:created xsi:type="dcterms:W3CDTF">2009-02-23T08:05:50Z</dcterms:created>
  <dcterms:modified xsi:type="dcterms:W3CDTF">2019-04-24T08:35:02Z</dcterms:modified>
</cp:coreProperties>
</file>