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8"/>
  </p:notesMasterIdLst>
  <p:sldIdLst>
    <p:sldId id="256" r:id="rId3"/>
    <p:sldId id="257" r:id="rId4"/>
    <p:sldId id="259" r:id="rId5"/>
    <p:sldId id="260" r:id="rId6"/>
    <p:sldId id="261" r:id="rId7"/>
    <p:sldId id="262" r:id="rId8"/>
    <p:sldId id="263" r:id="rId9"/>
    <p:sldId id="276" r:id="rId10"/>
    <p:sldId id="264" r:id="rId11"/>
    <p:sldId id="267" r:id="rId12"/>
    <p:sldId id="266" r:id="rId13"/>
    <p:sldId id="268" r:id="rId14"/>
    <p:sldId id="269" r:id="rId15"/>
    <p:sldId id="265" r:id="rId16"/>
    <p:sldId id="270" r:id="rId17"/>
    <p:sldId id="275" r:id="rId18"/>
    <p:sldId id="271" r:id="rId19"/>
    <p:sldId id="272" r:id="rId20"/>
    <p:sldId id="278" r:id="rId21"/>
    <p:sldId id="273" r:id="rId22"/>
    <p:sldId id="279" r:id="rId23"/>
    <p:sldId id="274" r:id="rId24"/>
    <p:sldId id="280" r:id="rId25"/>
    <p:sldId id="281" r:id="rId26"/>
    <p:sldId id="282" r:id="rId27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307" autoAdjust="0"/>
    <p:restoredTop sz="94660"/>
  </p:normalViewPr>
  <p:slideViewPr>
    <p:cSldViewPr>
      <p:cViewPr>
        <p:scale>
          <a:sx n="100" d="100"/>
          <a:sy n="100" d="100"/>
        </p:scale>
        <p:origin x="-576" y="32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E54474-EB69-4355-B0A1-03FBD33501A4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107AF75-03FC-4E5C-A1E5-65870674FE4C}">
      <dgm:prSet phldrT="[Текст]" custT="1"/>
      <dgm:spPr/>
      <dgm:t>
        <a:bodyPr/>
        <a:lstStyle/>
        <a:p>
          <a:r>
            <a:rPr lang="ru-RU" sz="1400" dirty="0" smtClean="0"/>
            <a:t>Энергетический фактор</a:t>
          </a:r>
          <a:endParaRPr lang="ru-RU" sz="1400" dirty="0"/>
        </a:p>
      </dgm:t>
    </dgm:pt>
    <dgm:pt modelId="{AA240FF2-9DCE-48D8-AB79-57F358C05A10}" type="parTrans" cxnId="{E0DC0314-6F33-4EE0-8903-BBD136D40467}">
      <dgm:prSet/>
      <dgm:spPr/>
      <dgm:t>
        <a:bodyPr/>
        <a:lstStyle/>
        <a:p>
          <a:endParaRPr lang="ru-RU"/>
        </a:p>
      </dgm:t>
    </dgm:pt>
    <dgm:pt modelId="{96211504-1526-4A72-BB98-C7B633C69E34}" type="sibTrans" cxnId="{E0DC0314-6F33-4EE0-8903-BBD136D40467}">
      <dgm:prSet/>
      <dgm:spPr/>
      <dgm:t>
        <a:bodyPr/>
        <a:lstStyle/>
        <a:p>
          <a:endParaRPr lang="ru-RU"/>
        </a:p>
      </dgm:t>
    </dgm:pt>
    <dgm:pt modelId="{89E0377F-D366-4F2E-B9D8-E125D6621B55}">
      <dgm:prSet phldrT="[Текст]" custT="1"/>
      <dgm:spPr/>
      <dgm:t>
        <a:bodyPr/>
        <a:lstStyle/>
        <a:p>
          <a:r>
            <a:rPr lang="ru-RU" sz="1400" dirty="0" smtClean="0"/>
            <a:t>Водный фактор </a:t>
          </a:r>
          <a:endParaRPr lang="ru-RU" sz="1400" dirty="0"/>
        </a:p>
      </dgm:t>
    </dgm:pt>
    <dgm:pt modelId="{ECCA40B2-CAD9-4E3B-BF5A-A79689C9E098}" type="parTrans" cxnId="{01EF6164-7947-4DC4-9A66-C1C8522EDF18}">
      <dgm:prSet/>
      <dgm:spPr/>
      <dgm:t>
        <a:bodyPr/>
        <a:lstStyle/>
        <a:p>
          <a:endParaRPr lang="ru-RU"/>
        </a:p>
      </dgm:t>
    </dgm:pt>
    <dgm:pt modelId="{54843559-6324-4218-BE7E-76DB573FC6FE}" type="sibTrans" cxnId="{01EF6164-7947-4DC4-9A66-C1C8522EDF18}">
      <dgm:prSet/>
      <dgm:spPr/>
      <dgm:t>
        <a:bodyPr/>
        <a:lstStyle/>
        <a:p>
          <a:endParaRPr lang="ru-RU"/>
        </a:p>
      </dgm:t>
    </dgm:pt>
    <dgm:pt modelId="{C0B1C97B-7A1A-4069-91EF-DF16A383BA4C}" type="pres">
      <dgm:prSet presAssocID="{CEE54474-EB69-4355-B0A1-03FBD33501A4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11BC156-1611-4FC0-85C7-F0FA422E65F5}" type="pres">
      <dgm:prSet presAssocID="{CEE54474-EB69-4355-B0A1-03FBD33501A4}" presName="cycle" presStyleCnt="0"/>
      <dgm:spPr/>
    </dgm:pt>
    <dgm:pt modelId="{61E38590-0C92-49D6-A36D-CF878E2C342E}" type="pres">
      <dgm:prSet presAssocID="{CEE54474-EB69-4355-B0A1-03FBD33501A4}" presName="centerShape" presStyleCnt="0"/>
      <dgm:spPr/>
    </dgm:pt>
    <dgm:pt modelId="{8C11F606-02BD-4E97-AEB9-25C3D0D56FF6}" type="pres">
      <dgm:prSet presAssocID="{CEE54474-EB69-4355-B0A1-03FBD33501A4}" presName="connSite" presStyleLbl="node1" presStyleIdx="0" presStyleCnt="3"/>
      <dgm:spPr/>
    </dgm:pt>
    <dgm:pt modelId="{E96AD152-CDCB-405A-864E-25B00EB7A8C6}" type="pres">
      <dgm:prSet presAssocID="{CEE54474-EB69-4355-B0A1-03FBD33501A4}" presName="visible" presStyleLbl="node1" presStyleIdx="0" presStyleCnt="3" custScaleX="132547" custScaleY="121822"/>
      <dgm:spPr>
        <a:blipFill rotWithShape="0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217C6CA-0F32-4619-B301-80F9CCD26E84}" type="pres">
      <dgm:prSet presAssocID="{AA240FF2-9DCE-48D8-AB79-57F358C05A10}" presName="Name25" presStyleLbl="parChTrans1D1" presStyleIdx="0" presStyleCnt="2"/>
      <dgm:spPr/>
      <dgm:t>
        <a:bodyPr/>
        <a:lstStyle/>
        <a:p>
          <a:endParaRPr lang="ru-RU"/>
        </a:p>
      </dgm:t>
    </dgm:pt>
    <dgm:pt modelId="{F0F039B1-4CA0-4667-B7F1-DFAE4D3872E4}" type="pres">
      <dgm:prSet presAssocID="{3107AF75-03FC-4E5C-A1E5-65870674FE4C}" presName="node" presStyleCnt="0"/>
      <dgm:spPr/>
    </dgm:pt>
    <dgm:pt modelId="{DC341C54-CCC4-4FAA-99C0-9283104C75E5}" type="pres">
      <dgm:prSet presAssocID="{3107AF75-03FC-4E5C-A1E5-65870674FE4C}" presName="parentNode" presStyleLbl="node1" presStyleIdx="1" presStyleCnt="3" custScaleX="153080" custLinFactNeighborX="88549" custLinFactNeighborY="1355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769D59-F99E-4CDC-8E62-4FAAA5F8003A}" type="pres">
      <dgm:prSet presAssocID="{3107AF75-03FC-4E5C-A1E5-65870674FE4C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147CA0-77B1-4B25-8568-62521E4CEC4F}" type="pres">
      <dgm:prSet presAssocID="{ECCA40B2-CAD9-4E3B-BF5A-A79689C9E098}" presName="Name25" presStyleLbl="parChTrans1D1" presStyleIdx="1" presStyleCnt="2"/>
      <dgm:spPr/>
      <dgm:t>
        <a:bodyPr/>
        <a:lstStyle/>
        <a:p>
          <a:endParaRPr lang="ru-RU"/>
        </a:p>
      </dgm:t>
    </dgm:pt>
    <dgm:pt modelId="{D62AC520-5F27-490B-8F1C-60CF4AABD7B8}" type="pres">
      <dgm:prSet presAssocID="{89E0377F-D366-4F2E-B9D8-E125D6621B55}" presName="node" presStyleCnt="0"/>
      <dgm:spPr/>
    </dgm:pt>
    <dgm:pt modelId="{B0C36BD0-5E83-4078-BC57-3AA950E52259}" type="pres">
      <dgm:prSet presAssocID="{89E0377F-D366-4F2E-B9D8-E125D6621B55}" presName="parentNode" presStyleLbl="node1" presStyleIdx="2" presStyleCnt="3" custScaleX="171341" custLinFactNeighborX="71708" custLinFactNeighborY="-281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1D1BAE-4156-46E4-88F5-4EFB2257243D}" type="pres">
      <dgm:prSet presAssocID="{89E0377F-D366-4F2E-B9D8-E125D6621B55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0DC0314-6F33-4EE0-8903-BBD136D40467}" srcId="{CEE54474-EB69-4355-B0A1-03FBD33501A4}" destId="{3107AF75-03FC-4E5C-A1E5-65870674FE4C}" srcOrd="0" destOrd="0" parTransId="{AA240FF2-9DCE-48D8-AB79-57F358C05A10}" sibTransId="{96211504-1526-4A72-BB98-C7B633C69E34}"/>
    <dgm:cxn modelId="{3888AAFF-A6D6-4ED9-87F3-4B199E0AA8F0}" type="presOf" srcId="{ECCA40B2-CAD9-4E3B-BF5A-A79689C9E098}" destId="{2A147CA0-77B1-4B25-8568-62521E4CEC4F}" srcOrd="0" destOrd="0" presId="urn:microsoft.com/office/officeart/2005/8/layout/radial2"/>
    <dgm:cxn modelId="{1FAAC93C-ABD7-4A0F-8250-383D4DCF0B81}" type="presOf" srcId="{89E0377F-D366-4F2E-B9D8-E125D6621B55}" destId="{B0C36BD0-5E83-4078-BC57-3AA950E52259}" srcOrd="0" destOrd="0" presId="urn:microsoft.com/office/officeart/2005/8/layout/radial2"/>
    <dgm:cxn modelId="{01EF6164-7947-4DC4-9A66-C1C8522EDF18}" srcId="{CEE54474-EB69-4355-B0A1-03FBD33501A4}" destId="{89E0377F-D366-4F2E-B9D8-E125D6621B55}" srcOrd="1" destOrd="0" parTransId="{ECCA40B2-CAD9-4E3B-BF5A-A79689C9E098}" sibTransId="{54843559-6324-4218-BE7E-76DB573FC6FE}"/>
    <dgm:cxn modelId="{4AD22245-9F86-4F56-BE87-FD32F736A7EC}" type="presOf" srcId="{CEE54474-EB69-4355-B0A1-03FBD33501A4}" destId="{C0B1C97B-7A1A-4069-91EF-DF16A383BA4C}" srcOrd="0" destOrd="0" presId="urn:microsoft.com/office/officeart/2005/8/layout/radial2"/>
    <dgm:cxn modelId="{28DCC630-68BF-4700-9733-71C28F13A57D}" type="presOf" srcId="{AA240FF2-9DCE-48D8-AB79-57F358C05A10}" destId="{4217C6CA-0F32-4619-B301-80F9CCD26E84}" srcOrd="0" destOrd="0" presId="urn:microsoft.com/office/officeart/2005/8/layout/radial2"/>
    <dgm:cxn modelId="{FFD52BFF-B7AC-414C-9176-523AF0571783}" type="presOf" srcId="{3107AF75-03FC-4E5C-A1E5-65870674FE4C}" destId="{DC341C54-CCC4-4FAA-99C0-9283104C75E5}" srcOrd="0" destOrd="0" presId="urn:microsoft.com/office/officeart/2005/8/layout/radial2"/>
    <dgm:cxn modelId="{195DD9FD-4648-4FC4-A1D0-71F2D2A1422B}" type="presParOf" srcId="{C0B1C97B-7A1A-4069-91EF-DF16A383BA4C}" destId="{111BC156-1611-4FC0-85C7-F0FA422E65F5}" srcOrd="0" destOrd="0" presId="urn:microsoft.com/office/officeart/2005/8/layout/radial2"/>
    <dgm:cxn modelId="{745EEB53-954E-4DB0-ABDA-1F606DED6493}" type="presParOf" srcId="{111BC156-1611-4FC0-85C7-F0FA422E65F5}" destId="{61E38590-0C92-49D6-A36D-CF878E2C342E}" srcOrd="0" destOrd="0" presId="urn:microsoft.com/office/officeart/2005/8/layout/radial2"/>
    <dgm:cxn modelId="{A29FD386-8130-4B76-8450-22AA1560EB33}" type="presParOf" srcId="{61E38590-0C92-49D6-A36D-CF878E2C342E}" destId="{8C11F606-02BD-4E97-AEB9-25C3D0D56FF6}" srcOrd="0" destOrd="0" presId="urn:microsoft.com/office/officeart/2005/8/layout/radial2"/>
    <dgm:cxn modelId="{912F36B8-5F7F-4ADF-9D75-B16A3655D0A5}" type="presParOf" srcId="{61E38590-0C92-49D6-A36D-CF878E2C342E}" destId="{E96AD152-CDCB-405A-864E-25B00EB7A8C6}" srcOrd="1" destOrd="0" presId="urn:microsoft.com/office/officeart/2005/8/layout/radial2"/>
    <dgm:cxn modelId="{6FC970AA-0D22-4B12-9164-406BBF596F2E}" type="presParOf" srcId="{111BC156-1611-4FC0-85C7-F0FA422E65F5}" destId="{4217C6CA-0F32-4619-B301-80F9CCD26E84}" srcOrd="1" destOrd="0" presId="urn:microsoft.com/office/officeart/2005/8/layout/radial2"/>
    <dgm:cxn modelId="{1851E681-0EBF-4B5E-B04C-1FCCA8E37ABE}" type="presParOf" srcId="{111BC156-1611-4FC0-85C7-F0FA422E65F5}" destId="{F0F039B1-4CA0-4667-B7F1-DFAE4D3872E4}" srcOrd="2" destOrd="0" presId="urn:microsoft.com/office/officeart/2005/8/layout/radial2"/>
    <dgm:cxn modelId="{7D5700B8-A988-42F9-9350-AF8C6BA920D3}" type="presParOf" srcId="{F0F039B1-4CA0-4667-B7F1-DFAE4D3872E4}" destId="{DC341C54-CCC4-4FAA-99C0-9283104C75E5}" srcOrd="0" destOrd="0" presId="urn:microsoft.com/office/officeart/2005/8/layout/radial2"/>
    <dgm:cxn modelId="{72C773FD-E46B-48B3-9097-D14023F40A91}" type="presParOf" srcId="{F0F039B1-4CA0-4667-B7F1-DFAE4D3872E4}" destId="{3B769D59-F99E-4CDC-8E62-4FAAA5F8003A}" srcOrd="1" destOrd="0" presId="urn:microsoft.com/office/officeart/2005/8/layout/radial2"/>
    <dgm:cxn modelId="{10533A72-5C5F-45C6-9226-DCFB5B096309}" type="presParOf" srcId="{111BC156-1611-4FC0-85C7-F0FA422E65F5}" destId="{2A147CA0-77B1-4B25-8568-62521E4CEC4F}" srcOrd="3" destOrd="0" presId="urn:microsoft.com/office/officeart/2005/8/layout/radial2"/>
    <dgm:cxn modelId="{C99133B6-F718-4F4F-858F-A67C93C99250}" type="presParOf" srcId="{111BC156-1611-4FC0-85C7-F0FA422E65F5}" destId="{D62AC520-5F27-490B-8F1C-60CF4AABD7B8}" srcOrd="4" destOrd="0" presId="urn:microsoft.com/office/officeart/2005/8/layout/radial2"/>
    <dgm:cxn modelId="{00C31B9B-54BD-4255-906B-22B6DA6C391F}" type="presParOf" srcId="{D62AC520-5F27-490B-8F1C-60CF4AABD7B8}" destId="{B0C36BD0-5E83-4078-BC57-3AA950E52259}" srcOrd="0" destOrd="0" presId="urn:microsoft.com/office/officeart/2005/8/layout/radial2"/>
    <dgm:cxn modelId="{328B39FF-1EC3-4F7C-925E-15D2CABB3E92}" type="presParOf" srcId="{D62AC520-5F27-490B-8F1C-60CF4AABD7B8}" destId="{8A1D1BAE-4156-46E4-88F5-4EFB2257243D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AEB436B-3583-4F20-B2B0-E0AC5562AC02}" type="doc">
      <dgm:prSet loTypeId="urn:microsoft.com/office/officeart/2005/8/layout/venn2" loCatId="relationship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EBCC1AFA-3614-4F9D-8123-C4D7E985D5AE}">
      <dgm:prSet phldrT="[Текст]" custT="1"/>
      <dgm:spPr/>
      <dgm:t>
        <a:bodyPr/>
        <a:lstStyle/>
        <a:p>
          <a:r>
            <a:rPr lang="ru-RU" sz="1100" dirty="0" smtClean="0"/>
            <a:t>другое(трудовые ресурсы, инфраструктура)</a:t>
          </a:r>
          <a:endParaRPr lang="ru-RU" sz="1100" dirty="0"/>
        </a:p>
      </dgm:t>
    </dgm:pt>
    <dgm:pt modelId="{678CDDFA-C653-4403-A2AC-DF072BC45486}" type="parTrans" cxnId="{EC95A7D6-BA73-490E-A715-A6E745434424}">
      <dgm:prSet/>
      <dgm:spPr/>
      <dgm:t>
        <a:bodyPr/>
        <a:lstStyle/>
        <a:p>
          <a:endParaRPr lang="ru-RU" sz="4400"/>
        </a:p>
      </dgm:t>
    </dgm:pt>
    <dgm:pt modelId="{9EDCD607-CF10-49EE-BA2E-704AA1452EB9}" type="sibTrans" cxnId="{EC95A7D6-BA73-490E-A715-A6E745434424}">
      <dgm:prSet/>
      <dgm:spPr/>
      <dgm:t>
        <a:bodyPr/>
        <a:lstStyle/>
        <a:p>
          <a:endParaRPr lang="ru-RU" sz="4400"/>
        </a:p>
      </dgm:t>
    </dgm:pt>
    <dgm:pt modelId="{C102A0B1-A7BA-4398-8987-461AAD95217D}">
      <dgm:prSet phldrT="[Текст]" custT="1"/>
      <dgm:spPr/>
      <dgm:t>
        <a:bodyPr/>
        <a:lstStyle/>
        <a:p>
          <a:r>
            <a:rPr lang="ru-RU" sz="1600" dirty="0" smtClean="0"/>
            <a:t>Строительные материалы (цемент)</a:t>
          </a:r>
          <a:endParaRPr lang="ru-RU" sz="1600" dirty="0"/>
        </a:p>
      </dgm:t>
    </dgm:pt>
    <dgm:pt modelId="{26D5207B-4321-4C10-90D4-BBD12BEE5455}" type="parTrans" cxnId="{F042537C-0C34-40BB-9C12-9699C289FA07}">
      <dgm:prSet/>
      <dgm:spPr/>
      <dgm:t>
        <a:bodyPr/>
        <a:lstStyle/>
        <a:p>
          <a:endParaRPr lang="ru-RU" sz="4400"/>
        </a:p>
      </dgm:t>
    </dgm:pt>
    <dgm:pt modelId="{F9F8A990-D4FA-445C-9E27-233CCE8A32AC}" type="sibTrans" cxnId="{F042537C-0C34-40BB-9C12-9699C289FA07}">
      <dgm:prSet/>
      <dgm:spPr/>
      <dgm:t>
        <a:bodyPr/>
        <a:lstStyle/>
        <a:p>
          <a:endParaRPr lang="ru-RU" sz="4400"/>
        </a:p>
      </dgm:t>
    </dgm:pt>
    <dgm:pt modelId="{35872788-7F48-46CD-A541-66FF862C0F14}">
      <dgm:prSet phldrT="[Текст]" custT="1"/>
      <dgm:spPr/>
      <dgm:t>
        <a:bodyPr/>
        <a:lstStyle/>
        <a:p>
          <a:r>
            <a:rPr lang="ru-RU" sz="1600" dirty="0" smtClean="0"/>
            <a:t>Сталь </a:t>
          </a:r>
          <a:endParaRPr lang="ru-RU" sz="1600" dirty="0"/>
        </a:p>
      </dgm:t>
    </dgm:pt>
    <dgm:pt modelId="{0E2F770D-6802-41C3-8693-FE5D8079782A}" type="parTrans" cxnId="{C69DEC32-0156-4C78-82CF-86AC5EE531FE}">
      <dgm:prSet/>
      <dgm:spPr/>
      <dgm:t>
        <a:bodyPr/>
        <a:lstStyle/>
        <a:p>
          <a:endParaRPr lang="ru-RU" sz="4400"/>
        </a:p>
      </dgm:t>
    </dgm:pt>
    <dgm:pt modelId="{9B09F7EF-6744-43F5-ACB4-BB10B5D00739}" type="sibTrans" cxnId="{C69DEC32-0156-4C78-82CF-86AC5EE531FE}">
      <dgm:prSet/>
      <dgm:spPr/>
      <dgm:t>
        <a:bodyPr/>
        <a:lstStyle/>
        <a:p>
          <a:endParaRPr lang="ru-RU" sz="4400"/>
        </a:p>
      </dgm:t>
    </dgm:pt>
    <dgm:pt modelId="{288D88DD-0F15-454C-ABB4-05489CA0EF53}">
      <dgm:prSet phldrT="[Текст]" custT="1"/>
      <dgm:spPr/>
      <dgm:t>
        <a:bodyPr/>
        <a:lstStyle/>
        <a:p>
          <a:r>
            <a:rPr lang="ru-RU" sz="1600" dirty="0" smtClean="0"/>
            <a:t>Ветровая установка</a:t>
          </a:r>
          <a:endParaRPr lang="ru-RU" sz="1600" dirty="0"/>
        </a:p>
      </dgm:t>
    </dgm:pt>
    <dgm:pt modelId="{6DCAE00D-44A4-4A9E-AB07-BD8F884B93DC}" type="parTrans" cxnId="{30D68EC1-DB02-4A14-AF39-BB3847769B38}">
      <dgm:prSet/>
      <dgm:spPr/>
      <dgm:t>
        <a:bodyPr/>
        <a:lstStyle/>
        <a:p>
          <a:endParaRPr lang="ru-RU" sz="4400"/>
        </a:p>
      </dgm:t>
    </dgm:pt>
    <dgm:pt modelId="{3F4CFBC5-7B0B-4758-B4A9-65AAFB3BF3C4}" type="sibTrans" cxnId="{30D68EC1-DB02-4A14-AF39-BB3847769B38}">
      <dgm:prSet/>
      <dgm:spPr/>
      <dgm:t>
        <a:bodyPr/>
        <a:lstStyle/>
        <a:p>
          <a:endParaRPr lang="ru-RU" sz="4400"/>
        </a:p>
      </dgm:t>
    </dgm:pt>
    <dgm:pt modelId="{88ABC470-5841-40DA-8011-8FBF6847ACDF}" type="pres">
      <dgm:prSet presAssocID="{8AEB436B-3583-4F20-B2B0-E0AC5562AC02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0126583-F1C0-4027-817B-DC6921B029BA}" type="pres">
      <dgm:prSet presAssocID="{8AEB436B-3583-4F20-B2B0-E0AC5562AC02}" presName="comp1" presStyleCnt="0"/>
      <dgm:spPr/>
    </dgm:pt>
    <dgm:pt modelId="{ADDFC66D-0D7A-498E-8F37-AF9A5EB83644}" type="pres">
      <dgm:prSet presAssocID="{8AEB436B-3583-4F20-B2B0-E0AC5562AC02}" presName="circle1" presStyleLbl="node1" presStyleIdx="0" presStyleCnt="4" custScaleX="125194"/>
      <dgm:spPr/>
      <dgm:t>
        <a:bodyPr/>
        <a:lstStyle/>
        <a:p>
          <a:endParaRPr lang="ru-RU"/>
        </a:p>
      </dgm:t>
    </dgm:pt>
    <dgm:pt modelId="{B5F1E85C-85FB-4BF2-BA9D-21B966A1DCF7}" type="pres">
      <dgm:prSet presAssocID="{8AEB436B-3583-4F20-B2B0-E0AC5562AC02}" presName="c1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6C32AF-1B03-45FA-90CD-300C1284EC3B}" type="pres">
      <dgm:prSet presAssocID="{8AEB436B-3583-4F20-B2B0-E0AC5562AC02}" presName="comp2" presStyleCnt="0"/>
      <dgm:spPr/>
    </dgm:pt>
    <dgm:pt modelId="{E6E37FB2-23FB-4B6A-AFCB-F1F29A161597}" type="pres">
      <dgm:prSet presAssocID="{8AEB436B-3583-4F20-B2B0-E0AC5562AC02}" presName="circle2" presStyleLbl="node1" presStyleIdx="1" presStyleCnt="4" custScaleX="144722"/>
      <dgm:spPr/>
      <dgm:t>
        <a:bodyPr/>
        <a:lstStyle/>
        <a:p>
          <a:endParaRPr lang="ru-RU"/>
        </a:p>
      </dgm:t>
    </dgm:pt>
    <dgm:pt modelId="{643C28ED-C52E-49F9-BC7C-47DB57C4F9EB}" type="pres">
      <dgm:prSet presAssocID="{8AEB436B-3583-4F20-B2B0-E0AC5562AC02}" presName="c2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E7B917-9B39-4CA3-AA82-0233C8AA698C}" type="pres">
      <dgm:prSet presAssocID="{8AEB436B-3583-4F20-B2B0-E0AC5562AC02}" presName="comp3" presStyleCnt="0"/>
      <dgm:spPr/>
    </dgm:pt>
    <dgm:pt modelId="{57BA64C7-1069-4D0E-8329-FDEEDA92EFBB}" type="pres">
      <dgm:prSet presAssocID="{8AEB436B-3583-4F20-B2B0-E0AC5562AC02}" presName="circle3" presStyleLbl="node1" presStyleIdx="2" presStyleCnt="4" custAng="0" custScaleX="137783" custScaleY="89847" custLinFactNeighborY="6736"/>
      <dgm:spPr/>
      <dgm:t>
        <a:bodyPr/>
        <a:lstStyle/>
        <a:p>
          <a:endParaRPr lang="ru-RU"/>
        </a:p>
      </dgm:t>
    </dgm:pt>
    <dgm:pt modelId="{92116669-335A-4481-8122-22AF6E4377C2}" type="pres">
      <dgm:prSet presAssocID="{8AEB436B-3583-4F20-B2B0-E0AC5562AC02}" presName="c3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16D1FD-05B1-42F2-B6CE-9C29743B2BB9}" type="pres">
      <dgm:prSet presAssocID="{8AEB436B-3583-4F20-B2B0-E0AC5562AC02}" presName="comp4" presStyleCnt="0"/>
      <dgm:spPr/>
    </dgm:pt>
    <dgm:pt modelId="{E72FA01A-9717-4C3A-A385-BD7A4F020319}" type="pres">
      <dgm:prSet presAssocID="{8AEB436B-3583-4F20-B2B0-E0AC5562AC02}" presName="circle4" presStyleLbl="node1" presStyleIdx="3" presStyleCnt="4" custScaleX="112259" custScaleY="81067" custLinFactNeighborY="11955"/>
      <dgm:spPr/>
      <dgm:t>
        <a:bodyPr/>
        <a:lstStyle/>
        <a:p>
          <a:endParaRPr lang="ru-RU"/>
        </a:p>
      </dgm:t>
    </dgm:pt>
    <dgm:pt modelId="{C30C0E19-FC06-4BD4-B37D-309EB6A3FB03}" type="pres">
      <dgm:prSet presAssocID="{8AEB436B-3583-4F20-B2B0-E0AC5562AC02}" presName="c4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A8FA902-22EA-4C05-A02E-50B44D213C82}" type="presOf" srcId="{288D88DD-0F15-454C-ABB4-05489CA0EF53}" destId="{C30C0E19-FC06-4BD4-B37D-309EB6A3FB03}" srcOrd="1" destOrd="0" presId="urn:microsoft.com/office/officeart/2005/8/layout/venn2"/>
    <dgm:cxn modelId="{6C65AE9B-3368-47A4-9099-C7BBC6EF52D6}" type="presOf" srcId="{35872788-7F48-46CD-A541-66FF862C0F14}" destId="{57BA64C7-1069-4D0E-8329-FDEEDA92EFBB}" srcOrd="0" destOrd="0" presId="urn:microsoft.com/office/officeart/2005/8/layout/venn2"/>
    <dgm:cxn modelId="{452B51B3-9DB5-4FFC-8FF8-9AC62C7CF1C0}" type="presOf" srcId="{EBCC1AFA-3614-4F9D-8123-C4D7E985D5AE}" destId="{B5F1E85C-85FB-4BF2-BA9D-21B966A1DCF7}" srcOrd="1" destOrd="0" presId="urn:microsoft.com/office/officeart/2005/8/layout/venn2"/>
    <dgm:cxn modelId="{EC95A7D6-BA73-490E-A715-A6E745434424}" srcId="{8AEB436B-3583-4F20-B2B0-E0AC5562AC02}" destId="{EBCC1AFA-3614-4F9D-8123-C4D7E985D5AE}" srcOrd="0" destOrd="0" parTransId="{678CDDFA-C653-4403-A2AC-DF072BC45486}" sibTransId="{9EDCD607-CF10-49EE-BA2E-704AA1452EB9}"/>
    <dgm:cxn modelId="{D2FBA6B6-A5F7-4FCF-A3DB-304B7A1072C5}" type="presOf" srcId="{8AEB436B-3583-4F20-B2B0-E0AC5562AC02}" destId="{88ABC470-5841-40DA-8011-8FBF6847ACDF}" srcOrd="0" destOrd="0" presId="urn:microsoft.com/office/officeart/2005/8/layout/venn2"/>
    <dgm:cxn modelId="{30D68EC1-DB02-4A14-AF39-BB3847769B38}" srcId="{8AEB436B-3583-4F20-B2B0-E0AC5562AC02}" destId="{288D88DD-0F15-454C-ABB4-05489CA0EF53}" srcOrd="3" destOrd="0" parTransId="{6DCAE00D-44A4-4A9E-AB07-BD8F884B93DC}" sibTransId="{3F4CFBC5-7B0B-4758-B4A9-65AAFB3BF3C4}"/>
    <dgm:cxn modelId="{A30584DC-462D-49FC-8B2B-B11C792C6DA9}" type="presOf" srcId="{C102A0B1-A7BA-4398-8987-461AAD95217D}" destId="{E6E37FB2-23FB-4B6A-AFCB-F1F29A161597}" srcOrd="0" destOrd="0" presId="urn:microsoft.com/office/officeart/2005/8/layout/venn2"/>
    <dgm:cxn modelId="{C69DEC32-0156-4C78-82CF-86AC5EE531FE}" srcId="{8AEB436B-3583-4F20-B2B0-E0AC5562AC02}" destId="{35872788-7F48-46CD-A541-66FF862C0F14}" srcOrd="2" destOrd="0" parTransId="{0E2F770D-6802-41C3-8693-FE5D8079782A}" sibTransId="{9B09F7EF-6744-43F5-ACB4-BB10B5D00739}"/>
    <dgm:cxn modelId="{1EE0C7F1-EB7D-4F31-85E0-E1DC1263514D}" type="presOf" srcId="{C102A0B1-A7BA-4398-8987-461AAD95217D}" destId="{643C28ED-C52E-49F9-BC7C-47DB57C4F9EB}" srcOrd="1" destOrd="0" presId="urn:microsoft.com/office/officeart/2005/8/layout/venn2"/>
    <dgm:cxn modelId="{EB07176E-3A58-4646-9CED-08CE33CD60CF}" type="presOf" srcId="{288D88DD-0F15-454C-ABB4-05489CA0EF53}" destId="{E72FA01A-9717-4C3A-A385-BD7A4F020319}" srcOrd="0" destOrd="0" presId="urn:microsoft.com/office/officeart/2005/8/layout/venn2"/>
    <dgm:cxn modelId="{71EC75A5-A4B5-4A6C-9AB3-8A38AF8B4631}" type="presOf" srcId="{EBCC1AFA-3614-4F9D-8123-C4D7E985D5AE}" destId="{ADDFC66D-0D7A-498E-8F37-AF9A5EB83644}" srcOrd="0" destOrd="0" presId="urn:microsoft.com/office/officeart/2005/8/layout/venn2"/>
    <dgm:cxn modelId="{70FAB679-A287-4B69-91D6-469B79635912}" type="presOf" srcId="{35872788-7F48-46CD-A541-66FF862C0F14}" destId="{92116669-335A-4481-8122-22AF6E4377C2}" srcOrd="1" destOrd="0" presId="urn:microsoft.com/office/officeart/2005/8/layout/venn2"/>
    <dgm:cxn modelId="{F042537C-0C34-40BB-9C12-9699C289FA07}" srcId="{8AEB436B-3583-4F20-B2B0-E0AC5562AC02}" destId="{C102A0B1-A7BA-4398-8987-461AAD95217D}" srcOrd="1" destOrd="0" parTransId="{26D5207B-4321-4C10-90D4-BBD12BEE5455}" sibTransId="{F9F8A990-D4FA-445C-9E27-233CCE8A32AC}"/>
    <dgm:cxn modelId="{5CFCDCB0-9FFF-4125-BA9A-AE26BFFAABD8}" type="presParOf" srcId="{88ABC470-5841-40DA-8011-8FBF6847ACDF}" destId="{10126583-F1C0-4027-817B-DC6921B029BA}" srcOrd="0" destOrd="0" presId="urn:microsoft.com/office/officeart/2005/8/layout/venn2"/>
    <dgm:cxn modelId="{C637CECE-D7B8-4CE3-B56C-238A6834B54A}" type="presParOf" srcId="{10126583-F1C0-4027-817B-DC6921B029BA}" destId="{ADDFC66D-0D7A-498E-8F37-AF9A5EB83644}" srcOrd="0" destOrd="0" presId="urn:microsoft.com/office/officeart/2005/8/layout/venn2"/>
    <dgm:cxn modelId="{527D5DB8-45E3-4D92-A44C-A95613BC07D2}" type="presParOf" srcId="{10126583-F1C0-4027-817B-DC6921B029BA}" destId="{B5F1E85C-85FB-4BF2-BA9D-21B966A1DCF7}" srcOrd="1" destOrd="0" presId="urn:microsoft.com/office/officeart/2005/8/layout/venn2"/>
    <dgm:cxn modelId="{BD3818CE-E768-4CAB-BE32-B8662E6FE9CA}" type="presParOf" srcId="{88ABC470-5841-40DA-8011-8FBF6847ACDF}" destId="{C86C32AF-1B03-45FA-90CD-300C1284EC3B}" srcOrd="1" destOrd="0" presId="urn:microsoft.com/office/officeart/2005/8/layout/venn2"/>
    <dgm:cxn modelId="{648DBB6F-06EF-49BB-B73A-436DE04F0136}" type="presParOf" srcId="{C86C32AF-1B03-45FA-90CD-300C1284EC3B}" destId="{E6E37FB2-23FB-4B6A-AFCB-F1F29A161597}" srcOrd="0" destOrd="0" presId="urn:microsoft.com/office/officeart/2005/8/layout/venn2"/>
    <dgm:cxn modelId="{79EF9F94-368A-41BE-A82D-27DD4A3AB564}" type="presParOf" srcId="{C86C32AF-1B03-45FA-90CD-300C1284EC3B}" destId="{643C28ED-C52E-49F9-BC7C-47DB57C4F9EB}" srcOrd="1" destOrd="0" presId="urn:microsoft.com/office/officeart/2005/8/layout/venn2"/>
    <dgm:cxn modelId="{159B207C-2B43-400A-9B7E-29C2AC08A9AA}" type="presParOf" srcId="{88ABC470-5841-40DA-8011-8FBF6847ACDF}" destId="{5CE7B917-9B39-4CA3-AA82-0233C8AA698C}" srcOrd="2" destOrd="0" presId="urn:microsoft.com/office/officeart/2005/8/layout/venn2"/>
    <dgm:cxn modelId="{0D8671B3-93E6-416A-8161-195469F0967B}" type="presParOf" srcId="{5CE7B917-9B39-4CA3-AA82-0233C8AA698C}" destId="{57BA64C7-1069-4D0E-8329-FDEEDA92EFBB}" srcOrd="0" destOrd="0" presId="urn:microsoft.com/office/officeart/2005/8/layout/venn2"/>
    <dgm:cxn modelId="{8BCE3152-90E9-40D9-BC9F-4FC27D0DE664}" type="presParOf" srcId="{5CE7B917-9B39-4CA3-AA82-0233C8AA698C}" destId="{92116669-335A-4481-8122-22AF6E4377C2}" srcOrd="1" destOrd="0" presId="urn:microsoft.com/office/officeart/2005/8/layout/venn2"/>
    <dgm:cxn modelId="{F77EDB09-4D10-47B4-8E7A-5052D0998EBB}" type="presParOf" srcId="{88ABC470-5841-40DA-8011-8FBF6847ACDF}" destId="{E216D1FD-05B1-42F2-B6CE-9C29743B2BB9}" srcOrd="3" destOrd="0" presId="urn:microsoft.com/office/officeart/2005/8/layout/venn2"/>
    <dgm:cxn modelId="{142800C4-42EF-4A15-A18B-44CD107B41A0}" type="presParOf" srcId="{E216D1FD-05B1-42F2-B6CE-9C29743B2BB9}" destId="{E72FA01A-9717-4C3A-A385-BD7A4F020319}" srcOrd="0" destOrd="0" presId="urn:microsoft.com/office/officeart/2005/8/layout/venn2"/>
    <dgm:cxn modelId="{9AFD4833-1C02-4969-A74A-64C0EDD4FDE9}" type="presParOf" srcId="{E216D1FD-05B1-42F2-B6CE-9C29743B2BB9}" destId="{C30C0E19-FC06-4BD4-B37D-309EB6A3FB03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147CA0-77B1-4B25-8568-62521E4CEC4F}">
      <dsp:nvSpPr>
        <dsp:cNvPr id="0" name=""/>
        <dsp:cNvSpPr/>
      </dsp:nvSpPr>
      <dsp:spPr>
        <a:xfrm rot="1248725">
          <a:off x="2129779" y="2258515"/>
          <a:ext cx="1186466" cy="59501"/>
        </a:xfrm>
        <a:custGeom>
          <a:avLst/>
          <a:gdLst/>
          <a:ahLst/>
          <a:cxnLst/>
          <a:rect l="0" t="0" r="0" b="0"/>
          <a:pathLst>
            <a:path>
              <a:moveTo>
                <a:pt x="0" y="29750"/>
              </a:moveTo>
              <a:lnTo>
                <a:pt x="1186466" y="2975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17C6CA-0F32-4619-B301-80F9CCD26E84}">
      <dsp:nvSpPr>
        <dsp:cNvPr id="0" name=""/>
        <dsp:cNvSpPr/>
      </dsp:nvSpPr>
      <dsp:spPr>
        <a:xfrm rot="20589513">
          <a:off x="2137240" y="1306797"/>
          <a:ext cx="1457093" cy="59501"/>
        </a:xfrm>
        <a:custGeom>
          <a:avLst/>
          <a:gdLst/>
          <a:ahLst/>
          <a:cxnLst/>
          <a:rect l="0" t="0" r="0" b="0"/>
          <a:pathLst>
            <a:path>
              <a:moveTo>
                <a:pt x="0" y="29750"/>
              </a:moveTo>
              <a:lnTo>
                <a:pt x="1457093" y="2975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6AD152-CDCB-405A-864E-25B00EB7A8C6}">
      <dsp:nvSpPr>
        <dsp:cNvPr id="0" name=""/>
        <dsp:cNvSpPr/>
      </dsp:nvSpPr>
      <dsp:spPr>
        <a:xfrm>
          <a:off x="-76885" y="432045"/>
          <a:ext cx="2938749" cy="2700961"/>
        </a:xfrm>
        <a:prstGeom prst="ellipse">
          <a:avLst/>
        </a:prstGeom>
        <a:blipFill rotWithShape="0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341C54-CCC4-4FAA-99C0-9283104C75E5}">
      <dsp:nvSpPr>
        <dsp:cNvPr id="0" name=""/>
        <dsp:cNvSpPr/>
      </dsp:nvSpPr>
      <dsp:spPr>
        <a:xfrm>
          <a:off x="3468720" y="180678"/>
          <a:ext cx="2036396" cy="133028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Энергетический фактор</a:t>
          </a:r>
          <a:endParaRPr lang="ru-RU" sz="1400" kern="1200" dirty="0"/>
        </a:p>
      </dsp:txBody>
      <dsp:txXfrm>
        <a:off x="3766943" y="375493"/>
        <a:ext cx="1439950" cy="940652"/>
      </dsp:txXfrm>
    </dsp:sp>
    <dsp:sp modelId="{B0C36BD0-5E83-4078-BC57-3AA950E52259}">
      <dsp:nvSpPr>
        <dsp:cNvPr id="0" name=""/>
        <dsp:cNvSpPr/>
      </dsp:nvSpPr>
      <dsp:spPr>
        <a:xfrm>
          <a:off x="3092861" y="2196897"/>
          <a:ext cx="2279319" cy="133028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Водный фактор </a:t>
          </a:r>
          <a:endParaRPr lang="ru-RU" sz="1400" kern="1200" dirty="0"/>
        </a:p>
      </dsp:txBody>
      <dsp:txXfrm>
        <a:off x="3426660" y="2391712"/>
        <a:ext cx="1611721" cy="94065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DFC66D-0D7A-498E-8F37-AF9A5EB83644}">
      <dsp:nvSpPr>
        <dsp:cNvPr id="0" name=""/>
        <dsp:cNvSpPr/>
      </dsp:nvSpPr>
      <dsp:spPr>
        <a:xfrm>
          <a:off x="864097" y="0"/>
          <a:ext cx="5087884" cy="406400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другое(трудовые ресурсы, инфраструктура)</a:t>
          </a:r>
          <a:endParaRPr lang="ru-RU" sz="1100" kern="1200" dirty="0"/>
        </a:p>
      </dsp:txBody>
      <dsp:txXfrm>
        <a:off x="2696753" y="203200"/>
        <a:ext cx="1422572" cy="609600"/>
      </dsp:txXfrm>
    </dsp:sp>
    <dsp:sp modelId="{E6E37FB2-23FB-4B6A-AFCB-F1F29A161597}">
      <dsp:nvSpPr>
        <dsp:cNvPr id="0" name=""/>
        <dsp:cNvSpPr/>
      </dsp:nvSpPr>
      <dsp:spPr>
        <a:xfrm>
          <a:off x="1055439" y="812799"/>
          <a:ext cx="4705201" cy="325120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Строительные материалы (цемент)</a:t>
          </a:r>
          <a:endParaRPr lang="ru-RU" sz="1600" kern="1200" dirty="0"/>
        </a:p>
      </dsp:txBody>
      <dsp:txXfrm>
        <a:off x="2585806" y="1007871"/>
        <a:ext cx="1644467" cy="585216"/>
      </dsp:txXfrm>
    </dsp:sp>
    <dsp:sp modelId="{57BA64C7-1069-4D0E-8329-FDEEDA92EFBB}">
      <dsp:nvSpPr>
        <dsp:cNvPr id="0" name=""/>
        <dsp:cNvSpPr/>
      </dsp:nvSpPr>
      <dsp:spPr>
        <a:xfrm>
          <a:off x="1728189" y="1873170"/>
          <a:ext cx="3359700" cy="2190829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Сталь </a:t>
          </a:r>
          <a:endParaRPr lang="ru-RU" sz="1600" kern="1200" dirty="0"/>
        </a:p>
      </dsp:txBody>
      <dsp:txXfrm>
        <a:off x="2625229" y="2037482"/>
        <a:ext cx="1565620" cy="492936"/>
      </dsp:txXfrm>
    </dsp:sp>
    <dsp:sp modelId="{E72FA01A-9717-4C3A-A385-BD7A4F020319}">
      <dsp:nvSpPr>
        <dsp:cNvPr id="0" name=""/>
        <dsp:cNvSpPr/>
      </dsp:nvSpPr>
      <dsp:spPr>
        <a:xfrm>
          <a:off x="2495598" y="2746174"/>
          <a:ext cx="1824882" cy="1317825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Ветровая установка</a:t>
          </a:r>
          <a:endParaRPr lang="ru-RU" sz="1600" kern="1200" dirty="0"/>
        </a:p>
      </dsp:txBody>
      <dsp:txXfrm>
        <a:off x="2762846" y="3075631"/>
        <a:ext cx="1290386" cy="6589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1DCA73-375B-4A29-A40A-87237144851F}" type="datetimeFigureOut">
              <a:rPr lang="ru-RU" smtClean="0"/>
              <a:pPr/>
              <a:t>31.03.2023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EB118D-526A-4704-B39A-CDBC10EB74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680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EB118D-526A-4704-B39A-CDBC10EB74D9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2416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91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884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0350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374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857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2583"/>
            <a:ext cx="9144000" cy="802136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 smtClean="0"/>
              <a:t> Click to add title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4548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467544" y="1707654"/>
            <a:ext cx="8229600" cy="2700300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94015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802136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 smtClean="0"/>
              <a:t>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123728" y="951570"/>
            <a:ext cx="6563072" cy="34548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134072" y="1383618"/>
            <a:ext cx="6563072" cy="3110899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26818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086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286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933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790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811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119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7338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</p:sldLayoutIdLst>
  <p:txStyles>
    <p:titleStyle>
      <a:lvl1pPr algn="l" defTabSz="914400" rtl="0" eaLnBrk="1" latinLnBrk="1" hangingPunct="1">
        <a:spcBef>
          <a:spcPct val="0"/>
        </a:spcBef>
        <a:buNone/>
        <a:defRPr sz="40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DCCD61-643D-44A5-A450-3A42A50CBC1E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F0832-F084-422D-97D1-AF848F4F2C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357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20.png"/><Relationship Id="rId2" Type="http://schemas.microsoft.com/office/2007/relationships/media" Target="../media/media1.mp4"/><Relationship Id="rId1" Type="http://schemas.openxmlformats.org/officeDocument/2006/relationships/video" Target="file:///D:\OU\2023\697629\vetriak.mp4" TargetMode="Externa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3.xml"/><Relationship Id="rId1" Type="http://schemas.openxmlformats.org/officeDocument/2006/relationships/video" Target="file:///C:\Users\zoridars\Desktop\&#1082;%20&#1086;&#1090;&#1082;&#1088;&#1099;&#1090;&#1086;&#1084;&#1091;%20&#1091;&#1088;&#1086;&#1082;&#1091;\12%20Minute%20Countdown%20Timer%20with%20Alarm.mp4" TargetMode="External"/><Relationship Id="rId4" Type="http://schemas.openxmlformats.org/officeDocument/2006/relationships/image" Target="../media/image22.g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rawi.ru/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3.xml"/><Relationship Id="rId1" Type="http://schemas.openxmlformats.org/officeDocument/2006/relationships/video" Target="file:///C:\Users\zoridars\Desktop\&#1082;%20&#1086;&#1090;&#1082;&#1088;&#1099;&#1090;&#1086;&#1084;&#1091;%20&#1091;&#1088;&#1086;&#1082;&#1091;\&#1054;&#1073;&#1088;&#1072;&#1090;&#1085;&#1099;&#1081;%20&#1086;&#1090;&#1089;&#1095;&#1105;&#1090;%20-%205%20&#1084;&#1080;&#1085;&#1091;&#1090;%20(&#1090;&#1072;&#1081;&#1084;&#1077;&#1088;).mp4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4139952" y="3147814"/>
            <a:ext cx="4788024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ko-KR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Атом </a:t>
            </a:r>
          </a:p>
          <a:p>
            <a:pPr algn="r"/>
            <a:r>
              <a:rPr lang="ru-RU" altLang="ko-KR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Клетка</a:t>
            </a:r>
          </a:p>
          <a:p>
            <a:pPr algn="r"/>
            <a:r>
              <a:rPr lang="ru-RU" altLang="ko-KR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Предприятие</a:t>
            </a:r>
            <a:endParaRPr lang="en-US" altLang="ko-KR" sz="3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221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://900igr.net/up/datai/75429/0010-006-.png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://900igr.net/up/datai/170711/0024-004-.png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3556" name="Picture 4" descr="http://c-s-r.ru/rusinfo/rusgrafika/Severmap.gif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672" y="2715766"/>
            <a:ext cx="3384375" cy="2213652"/>
          </a:xfrm>
          <a:prstGeom prst="rect">
            <a:avLst/>
          </a:prstGeom>
          <a:noFill/>
        </p:spPr>
      </p:pic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1619672" y="195486"/>
          <a:ext cx="6096000" cy="525780"/>
        </p:xfrm>
        <a:graphic>
          <a:graphicData uri="http://schemas.openxmlformats.org/drawingml/2006/table">
            <a:tbl>
              <a:tblPr/>
              <a:tblGrid>
                <a:gridCol w="2031620"/>
                <a:gridCol w="2032190"/>
                <a:gridCol w="2032190"/>
              </a:tblGrid>
              <a:tr h="1890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1. Названия субъекта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33" marR="616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2. Скорость ветра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33" marR="616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3. График </a:t>
                      </a: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№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33" marR="616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890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633" marR="616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633" marR="616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633" marR="616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3557" name="Picture 5" descr="ris2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508104" y="2769546"/>
            <a:ext cx="3096344" cy="212630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/>
          <p:cNvSpPr txBox="1"/>
          <p:nvPr/>
        </p:nvSpPr>
        <p:spPr>
          <a:xfrm>
            <a:off x="7884368" y="195486"/>
            <a:ext cx="1064715" cy="43088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100" dirty="0" smtClean="0"/>
              <a:t>Оценивание </a:t>
            </a:r>
          </a:p>
          <a:p>
            <a:pPr algn="ctr"/>
            <a:r>
              <a:rPr lang="ru-RU" sz="1100" dirty="0" smtClean="0"/>
              <a:t>0-1-2</a:t>
            </a:r>
            <a:endParaRPr lang="ru-RU" sz="1100" dirty="0"/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292080" y="1275606"/>
            <a:ext cx="3665537" cy="1416050"/>
            <a:chOff x="3073" y="8317"/>
            <a:chExt cx="5771" cy="2230"/>
          </a:xfrm>
        </p:grpSpPr>
        <p:pic>
          <p:nvPicPr>
            <p:cNvPr id="27651" name="Рисунок 1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3" y="8625"/>
              <a:ext cx="5771" cy="19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652" name="Text Box 4"/>
            <p:cNvSpPr txBox="1">
              <a:spLocks noChangeArrowheads="1"/>
            </p:cNvSpPr>
            <p:nvPr/>
          </p:nvSpPr>
          <p:spPr bwMode="auto">
            <a:xfrm>
              <a:off x="3772" y="8317"/>
              <a:ext cx="580" cy="40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1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653" name="Text Box 5"/>
            <p:cNvSpPr txBox="1">
              <a:spLocks noChangeArrowheads="1"/>
            </p:cNvSpPr>
            <p:nvPr/>
          </p:nvSpPr>
          <p:spPr bwMode="auto">
            <a:xfrm>
              <a:off x="6684" y="8317"/>
              <a:ext cx="580" cy="40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2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6" name="Прямоугольник 15"/>
          <p:cNvSpPr/>
          <p:nvPr/>
        </p:nvSpPr>
        <p:spPr>
          <a:xfrm>
            <a:off x="1691680" y="1131590"/>
            <a:ext cx="3600400" cy="138499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dirty="0" smtClean="0"/>
              <a:t>Большая часть территории расположена за Северным полярным кругом. Особенностью ЭГП является выход к государственной границе России. Из полезных ископаемых большое значение имеют запасы апатитов, железных руд и руд цветных металлов. На территории </a:t>
            </a:r>
          </a:p>
          <a:p>
            <a:r>
              <a:rPr lang="ru-RU" sz="1200" dirty="0" smtClean="0"/>
              <a:t>субъекта работает АЭС.</a:t>
            </a:r>
            <a:endParaRPr lang="ru-RU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://900igr.net/up/datai/75429/0010-006-.png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://900igr.net/up/datai/170711/0024-004-.png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3556" name="Picture 4" descr="http://c-s-r.ru/rusinfo/rusgrafika/Severmap.gif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672" y="2715766"/>
            <a:ext cx="3384375" cy="2213652"/>
          </a:xfrm>
          <a:prstGeom prst="rect">
            <a:avLst/>
          </a:prstGeom>
          <a:noFill/>
        </p:spPr>
      </p:pic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1619672" y="195486"/>
          <a:ext cx="6096000" cy="525780"/>
        </p:xfrm>
        <a:graphic>
          <a:graphicData uri="http://schemas.openxmlformats.org/drawingml/2006/table">
            <a:tbl>
              <a:tblPr/>
              <a:tblGrid>
                <a:gridCol w="2031620"/>
                <a:gridCol w="2032190"/>
                <a:gridCol w="2032190"/>
              </a:tblGrid>
              <a:tr h="1890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1. Названия субъекта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33" marR="616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2. Скорость ветра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33" marR="616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3. График </a:t>
                      </a: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№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33" marR="616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890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Мурманская область </a:t>
                      </a:r>
                      <a:endParaRPr lang="ru-RU" sz="1600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633" marR="616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Более 5 м</a:t>
                      </a:r>
                      <a:r>
                        <a:rPr lang="en-US" sz="16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/c</a:t>
                      </a:r>
                      <a:endParaRPr lang="ru-RU" sz="1600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633" marR="616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600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633" marR="616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3557" name="Picture 5" descr="ris2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508104" y="2769546"/>
            <a:ext cx="3096344" cy="212630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/>
          <p:cNvSpPr txBox="1"/>
          <p:nvPr/>
        </p:nvSpPr>
        <p:spPr>
          <a:xfrm>
            <a:off x="7884368" y="195486"/>
            <a:ext cx="1064715" cy="43088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100" dirty="0" smtClean="0"/>
              <a:t>Оценивание </a:t>
            </a:r>
          </a:p>
          <a:p>
            <a:pPr algn="ctr"/>
            <a:r>
              <a:rPr lang="ru-RU" sz="1100" dirty="0" smtClean="0"/>
              <a:t>0-1-2</a:t>
            </a:r>
            <a:endParaRPr lang="ru-RU" sz="1100" dirty="0"/>
          </a:p>
        </p:txBody>
      </p:sp>
      <p:grpSp>
        <p:nvGrpSpPr>
          <p:cNvPr id="27650" name="Group 2"/>
          <p:cNvGrpSpPr>
            <a:grpSpLocks/>
          </p:cNvGrpSpPr>
          <p:nvPr/>
        </p:nvGrpSpPr>
        <p:grpSpPr bwMode="auto">
          <a:xfrm>
            <a:off x="5292080" y="1275606"/>
            <a:ext cx="3665537" cy="1416050"/>
            <a:chOff x="3073" y="8317"/>
            <a:chExt cx="5771" cy="2230"/>
          </a:xfrm>
        </p:grpSpPr>
        <p:pic>
          <p:nvPicPr>
            <p:cNvPr id="27651" name="Рисунок 1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3" y="8625"/>
              <a:ext cx="5771" cy="19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652" name="Text Box 4"/>
            <p:cNvSpPr txBox="1">
              <a:spLocks noChangeArrowheads="1"/>
            </p:cNvSpPr>
            <p:nvPr/>
          </p:nvSpPr>
          <p:spPr bwMode="auto">
            <a:xfrm>
              <a:off x="3772" y="8317"/>
              <a:ext cx="580" cy="40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1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653" name="Text Box 5"/>
            <p:cNvSpPr txBox="1">
              <a:spLocks noChangeArrowheads="1"/>
            </p:cNvSpPr>
            <p:nvPr/>
          </p:nvSpPr>
          <p:spPr bwMode="auto">
            <a:xfrm>
              <a:off x="6684" y="8317"/>
              <a:ext cx="580" cy="40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2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6" name="Прямоугольник 15"/>
          <p:cNvSpPr/>
          <p:nvPr/>
        </p:nvSpPr>
        <p:spPr>
          <a:xfrm>
            <a:off x="1691680" y="1131590"/>
            <a:ext cx="3600400" cy="138499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dirty="0" smtClean="0"/>
              <a:t>Большая часть территории расположена за Северным полярным кругом. Особенностью ЭГП является выход к государственной границе России. Из полезных ископаемых большое значение имеют запасы апатитов, железных руд и руд цветных металлов. На территории </a:t>
            </a:r>
          </a:p>
          <a:p>
            <a:r>
              <a:rPr lang="ru-RU" sz="1200" dirty="0" smtClean="0"/>
              <a:t>субъекта работает АЭС.</a:t>
            </a:r>
            <a:endParaRPr lang="ru-RU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://900igr.net/up/datai/75429/0010-006-.png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://900igr.net/up/datai/170711/0024-004-.png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3556" name="Picture 4" descr="http://c-s-r.ru/rusinfo/rusgrafika/Severmap.gif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672" y="2715766"/>
            <a:ext cx="3384375" cy="2213652"/>
          </a:xfrm>
          <a:prstGeom prst="rect">
            <a:avLst/>
          </a:prstGeom>
          <a:noFill/>
        </p:spPr>
      </p:pic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1619672" y="195486"/>
          <a:ext cx="6096000" cy="525780"/>
        </p:xfrm>
        <a:graphic>
          <a:graphicData uri="http://schemas.openxmlformats.org/drawingml/2006/table">
            <a:tbl>
              <a:tblPr/>
              <a:tblGrid>
                <a:gridCol w="2031620"/>
                <a:gridCol w="2032190"/>
                <a:gridCol w="2032190"/>
              </a:tblGrid>
              <a:tr h="1890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1. Названия субъекта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33" marR="616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2. Скорость ветра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33" marR="616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3. График </a:t>
                      </a: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№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33" marR="616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890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633" marR="616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633" marR="616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633" marR="616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3557" name="Picture 5" descr="ris2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508104" y="2769546"/>
            <a:ext cx="3096344" cy="212630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/>
          <p:cNvSpPr txBox="1"/>
          <p:nvPr/>
        </p:nvSpPr>
        <p:spPr>
          <a:xfrm>
            <a:off x="7884368" y="195486"/>
            <a:ext cx="1064715" cy="43088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100" dirty="0" smtClean="0"/>
              <a:t>Оценивание </a:t>
            </a:r>
          </a:p>
          <a:p>
            <a:pPr algn="ctr"/>
            <a:r>
              <a:rPr lang="ru-RU" sz="1100" dirty="0" smtClean="0"/>
              <a:t>0-1-2</a:t>
            </a:r>
            <a:endParaRPr lang="ru-RU" sz="1100" dirty="0"/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292080" y="1275606"/>
            <a:ext cx="3665537" cy="1416050"/>
            <a:chOff x="3073" y="8317"/>
            <a:chExt cx="5771" cy="2230"/>
          </a:xfrm>
        </p:grpSpPr>
        <p:pic>
          <p:nvPicPr>
            <p:cNvPr id="27651" name="Рисунок 1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3" y="8625"/>
              <a:ext cx="5771" cy="19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652" name="Text Box 4"/>
            <p:cNvSpPr txBox="1">
              <a:spLocks noChangeArrowheads="1"/>
            </p:cNvSpPr>
            <p:nvPr/>
          </p:nvSpPr>
          <p:spPr bwMode="auto">
            <a:xfrm>
              <a:off x="3772" y="8317"/>
              <a:ext cx="580" cy="40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1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653" name="Text Box 5"/>
            <p:cNvSpPr txBox="1">
              <a:spLocks noChangeArrowheads="1"/>
            </p:cNvSpPr>
            <p:nvPr/>
          </p:nvSpPr>
          <p:spPr bwMode="auto">
            <a:xfrm>
              <a:off x="6684" y="8317"/>
              <a:ext cx="580" cy="40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2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6" name="Прямоугольник 15"/>
          <p:cNvSpPr/>
          <p:nvPr/>
        </p:nvSpPr>
        <p:spPr>
          <a:xfrm>
            <a:off x="1691680" y="843558"/>
            <a:ext cx="3600400" cy="19389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dirty="0" smtClean="0"/>
              <a:t>Область занимает </a:t>
            </a:r>
            <a:r>
              <a:rPr lang="en-US" sz="1200" dirty="0" smtClean="0"/>
              <a:t>1</a:t>
            </a:r>
            <a:r>
              <a:rPr lang="ru-RU" sz="1200" dirty="0" smtClean="0"/>
              <a:t> место в РФ по численности русскоязычного населения – 96,6%. Рельеф холмистый - чередуются низменности, гряды, возвышенности. Климат умеренно-континентальны,  много озер, рек и болот. Здесь находится один из самых крупных центров производства черных металлов. Область экспортирует кроме промышленной продукции молоко, птицу, мясо, масло. </a:t>
            </a:r>
          </a:p>
          <a:p>
            <a:r>
              <a:rPr lang="ru-RU" sz="1200" dirty="0" smtClean="0"/>
              <a:t> Здесь находится родина Деда Мороза.</a:t>
            </a:r>
            <a:endParaRPr lang="ru-RU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://900igr.net/up/datai/75429/0010-006-.png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://900igr.net/up/datai/170711/0024-004-.png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3556" name="Picture 4" descr="http://c-s-r.ru/rusinfo/rusgrafika/Severmap.gif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672" y="2715766"/>
            <a:ext cx="3384375" cy="2213652"/>
          </a:xfrm>
          <a:prstGeom prst="rect">
            <a:avLst/>
          </a:prstGeom>
          <a:noFill/>
        </p:spPr>
      </p:pic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1619672" y="195486"/>
          <a:ext cx="6096000" cy="525780"/>
        </p:xfrm>
        <a:graphic>
          <a:graphicData uri="http://schemas.openxmlformats.org/drawingml/2006/table">
            <a:tbl>
              <a:tblPr/>
              <a:tblGrid>
                <a:gridCol w="2031620"/>
                <a:gridCol w="2032190"/>
                <a:gridCol w="2032190"/>
              </a:tblGrid>
              <a:tr h="1890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1. Названия субъекта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33" marR="616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2. Скорость ветра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33" marR="616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3. График </a:t>
                      </a: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№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33" marR="616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890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Вологодская</a:t>
                      </a:r>
                      <a:r>
                        <a:rPr lang="ru-RU" sz="1600" baseline="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область</a:t>
                      </a:r>
                      <a:endParaRPr lang="ru-RU" sz="1600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633" marR="616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Менее 3 м</a:t>
                      </a:r>
                      <a:r>
                        <a:rPr lang="en-US" sz="16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ru-RU" sz="16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</a:t>
                      </a:r>
                      <a:endParaRPr lang="ru-RU" sz="1600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633" marR="616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600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633" marR="616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3557" name="Picture 5" descr="ris2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508104" y="2769546"/>
            <a:ext cx="3096344" cy="212630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/>
          <p:cNvSpPr txBox="1"/>
          <p:nvPr/>
        </p:nvSpPr>
        <p:spPr>
          <a:xfrm>
            <a:off x="7884368" y="195486"/>
            <a:ext cx="1064715" cy="43088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100" dirty="0" smtClean="0"/>
              <a:t>Оценивание </a:t>
            </a:r>
          </a:p>
          <a:p>
            <a:pPr algn="ctr"/>
            <a:r>
              <a:rPr lang="ru-RU" sz="1100" dirty="0" smtClean="0"/>
              <a:t>0-1-2</a:t>
            </a:r>
            <a:endParaRPr lang="ru-RU" sz="1100" dirty="0"/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292080" y="1275606"/>
            <a:ext cx="3665537" cy="1416050"/>
            <a:chOff x="3073" y="8317"/>
            <a:chExt cx="5771" cy="2230"/>
          </a:xfrm>
        </p:grpSpPr>
        <p:pic>
          <p:nvPicPr>
            <p:cNvPr id="27651" name="Рисунок 1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3" y="8625"/>
              <a:ext cx="5771" cy="19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652" name="Text Box 4"/>
            <p:cNvSpPr txBox="1">
              <a:spLocks noChangeArrowheads="1"/>
            </p:cNvSpPr>
            <p:nvPr/>
          </p:nvSpPr>
          <p:spPr bwMode="auto">
            <a:xfrm>
              <a:off x="3772" y="8317"/>
              <a:ext cx="580" cy="40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1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653" name="Text Box 5"/>
            <p:cNvSpPr txBox="1">
              <a:spLocks noChangeArrowheads="1"/>
            </p:cNvSpPr>
            <p:nvPr/>
          </p:nvSpPr>
          <p:spPr bwMode="auto">
            <a:xfrm>
              <a:off x="6684" y="8317"/>
              <a:ext cx="580" cy="40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2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6" name="Прямоугольник 15"/>
          <p:cNvSpPr/>
          <p:nvPr/>
        </p:nvSpPr>
        <p:spPr>
          <a:xfrm>
            <a:off x="1691680" y="843558"/>
            <a:ext cx="3600400" cy="19389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dirty="0" smtClean="0"/>
              <a:t>Область занимает </a:t>
            </a:r>
            <a:r>
              <a:rPr lang="en-US" sz="1200" dirty="0" smtClean="0"/>
              <a:t>1</a:t>
            </a:r>
            <a:r>
              <a:rPr lang="ru-RU" sz="1200" dirty="0" smtClean="0"/>
              <a:t> место в РФ по численности русскоязычного населения – 96,6%. Рельеф холмистый - чередуются низменности, гряды, возвышенности. Климат умеренно-континентальны,  много озер, рек и болот. Здесь находится один из самых крупных центров производства черных металлов. Область экспортирует кроме промышленной продукции молоко, птицу, мясо, масло. </a:t>
            </a:r>
          </a:p>
          <a:p>
            <a:r>
              <a:rPr lang="ru-RU" sz="1200" dirty="0" smtClean="0"/>
              <a:t> Здесь находится родина Деда Мороза.</a:t>
            </a:r>
            <a:endParaRPr lang="ru-RU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123478"/>
            <a:ext cx="6912768" cy="1728192"/>
          </a:xfrm>
        </p:spPr>
        <p:txBody>
          <a:bodyPr/>
          <a:lstStyle/>
          <a:p>
            <a:pPr algn="ctr"/>
            <a:r>
              <a:rPr lang="ru-RU" dirty="0" smtClean="0"/>
              <a:t>Какой из субъектов </a:t>
            </a:r>
            <a:br>
              <a:rPr lang="ru-RU" dirty="0" smtClean="0"/>
            </a:br>
            <a:r>
              <a:rPr lang="ru-RU" dirty="0" smtClean="0"/>
              <a:t>наиболее пригоден для </a:t>
            </a:r>
            <a:br>
              <a:rPr lang="ru-RU" dirty="0" smtClean="0"/>
            </a:br>
            <a:r>
              <a:rPr lang="ru-RU" dirty="0" smtClean="0"/>
              <a:t>строительства ВЭС?</a:t>
            </a:r>
            <a:endParaRPr lang="ru-RU" dirty="0"/>
          </a:p>
        </p:txBody>
      </p:sp>
      <p:pic>
        <p:nvPicPr>
          <p:cNvPr id="22530" name="Picture 2" descr="https://www.gazprom.ru/f/posts/56/440897/map_murmansk_rus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5696" y="2067694"/>
            <a:ext cx="3313792" cy="2520280"/>
          </a:xfrm>
          <a:prstGeom prst="rect">
            <a:avLst/>
          </a:prstGeom>
          <a:noFill/>
        </p:spPr>
      </p:pic>
      <p:pic>
        <p:nvPicPr>
          <p:cNvPr id="22532" name="Picture 4" descr="https://sdelanounas.ru/i/c/h/n/f_cHNhb25saW5lLnJ1L3dwLWNvbnRlbnQvdXBsb2Fkcy8yMDE5LzAzL0VuZWwtMDcwMzIwMTkuanBnP19faWQ9MTI0NTM2.jpe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111" y="2067694"/>
            <a:ext cx="3337077" cy="24845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195486"/>
            <a:ext cx="7524328" cy="802136"/>
          </a:xfrm>
        </p:spPr>
        <p:txBody>
          <a:bodyPr/>
          <a:lstStyle/>
          <a:p>
            <a:pPr algn="ctr"/>
            <a:r>
              <a:rPr lang="ru-RU" sz="2800" dirty="0" smtClean="0"/>
              <a:t>Что же такое ВЭС? </a:t>
            </a:r>
            <a:br>
              <a:rPr lang="ru-RU" sz="2800" dirty="0" smtClean="0"/>
            </a:br>
            <a:r>
              <a:rPr lang="ru-RU" sz="2800" dirty="0" smtClean="0"/>
              <a:t>Что необходимо для ее строительства?</a:t>
            </a:r>
            <a:endParaRPr lang="ru-RU" sz="2800" dirty="0"/>
          </a:p>
        </p:txBody>
      </p:sp>
      <p:sp>
        <p:nvSpPr>
          <p:cNvPr id="4" name="Содержимое 3"/>
          <p:cNvSpPr>
            <a:spLocks noGrp="1"/>
          </p:cNvSpPr>
          <p:nvPr>
            <p:ph idx="10"/>
          </p:nvPr>
        </p:nvSpPr>
        <p:spPr>
          <a:xfrm>
            <a:off x="1907704" y="1707654"/>
            <a:ext cx="6563072" cy="792088"/>
          </a:xfrm>
        </p:spPr>
        <p:txBody>
          <a:bodyPr/>
          <a:lstStyle/>
          <a:p>
            <a:pPr lvl="0">
              <a:buFont typeface="Wingdings" pitchFamily="2" charset="2"/>
              <a:buChar char="ü"/>
            </a:pPr>
            <a:r>
              <a:rPr lang="ru-RU" dirty="0" smtClean="0"/>
              <a:t>Какие базовые элементы входят в состав </a:t>
            </a:r>
            <a:r>
              <a:rPr lang="ru-RU" dirty="0" err="1" smtClean="0"/>
              <a:t>ветроустнановки</a:t>
            </a:r>
            <a:r>
              <a:rPr lang="ru-RU" dirty="0" smtClean="0"/>
              <a:t>?</a:t>
            </a:r>
          </a:p>
          <a:p>
            <a:pPr lvl="0">
              <a:buFont typeface="Wingdings" pitchFamily="2" charset="2"/>
              <a:buChar char="ü"/>
            </a:pPr>
            <a:r>
              <a:rPr lang="ru-RU" dirty="0" smtClean="0"/>
              <a:t>Какие материалы необходимы для строительства </a:t>
            </a:r>
            <a:r>
              <a:rPr lang="ru-RU" dirty="0" err="1" smtClean="0"/>
              <a:t>ветроустановки</a:t>
            </a:r>
            <a:r>
              <a:rPr lang="ru-RU" dirty="0" smtClean="0"/>
              <a:t>?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907704" y="1203598"/>
            <a:ext cx="6624736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b="1" dirty="0" smtClean="0"/>
              <a:t>Задание 2</a:t>
            </a:r>
            <a:r>
              <a:rPr lang="ru-RU" sz="1600" dirty="0" smtClean="0"/>
              <a:t>. Посмотрите видеоролик и ответьте на вопросы</a:t>
            </a:r>
            <a:endParaRPr lang="ru-RU" sz="1600" dirty="0"/>
          </a:p>
        </p:txBody>
      </p:sp>
      <p:pic>
        <p:nvPicPr>
          <p:cNvPr id="37890" name="Picture 2" descr="https://pbs.twimg.com/media/DxrCPnbXgAA4zxC.jpg:large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5856" y="2355726"/>
            <a:ext cx="3744416" cy="24931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vetriak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1619672" y="3939902"/>
            <a:ext cx="1026114" cy="1026114"/>
          </a:xfrm>
          <a:prstGeom prst="rect">
            <a:avLst/>
          </a:prstGeom>
        </p:spPr>
      </p:pic>
      <p:pic>
        <p:nvPicPr>
          <p:cNvPr id="7" name="vetriak1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75856" y="2355726"/>
            <a:ext cx="3744416" cy="21070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idx="10"/>
          </p:nvPr>
        </p:nvSpPr>
        <p:spPr>
          <a:xfrm>
            <a:off x="1907704" y="843558"/>
            <a:ext cx="6563072" cy="1296144"/>
          </a:xfrm>
        </p:spPr>
        <p:txBody>
          <a:bodyPr/>
          <a:lstStyle/>
          <a:p>
            <a:pPr lvl="0">
              <a:buFont typeface="Wingdings" pitchFamily="2" charset="2"/>
              <a:buChar char="ü"/>
            </a:pPr>
            <a:r>
              <a:rPr lang="ru-RU" dirty="0" smtClean="0"/>
              <a:t>Какие базовые элементы входят в состав </a:t>
            </a:r>
            <a:r>
              <a:rPr lang="ru-RU" dirty="0" err="1" smtClean="0"/>
              <a:t>ветроустнановки</a:t>
            </a:r>
            <a:r>
              <a:rPr lang="ru-RU" dirty="0" smtClean="0"/>
              <a:t>?</a:t>
            </a:r>
          </a:p>
          <a:p>
            <a:pPr lvl="0">
              <a:buFont typeface="Wingdings" pitchFamily="2" charset="2"/>
              <a:buChar char="ü"/>
            </a:pPr>
            <a:endParaRPr lang="ru-RU" dirty="0" smtClean="0"/>
          </a:p>
          <a:p>
            <a:pPr lvl="0">
              <a:buFont typeface="Wingdings" pitchFamily="2" charset="2"/>
              <a:buChar char="ü"/>
            </a:pPr>
            <a:endParaRPr lang="ru-RU" dirty="0" smtClean="0"/>
          </a:p>
          <a:p>
            <a:pPr lvl="0">
              <a:buFont typeface="Wingdings" pitchFamily="2" charset="2"/>
              <a:buChar char="ü"/>
            </a:pPr>
            <a:r>
              <a:rPr lang="ru-RU" dirty="0" smtClean="0"/>
              <a:t>Какие материалы необходимы для строительства </a:t>
            </a:r>
            <a:r>
              <a:rPr lang="ru-RU" dirty="0" err="1" smtClean="0"/>
              <a:t>ветроустановки</a:t>
            </a:r>
            <a:r>
              <a:rPr lang="ru-RU" dirty="0" smtClean="0"/>
              <a:t>?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907704" y="339502"/>
            <a:ext cx="6624736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b="1" dirty="0" smtClean="0"/>
              <a:t>Задание 2</a:t>
            </a:r>
            <a:r>
              <a:rPr lang="ru-RU" sz="1600" dirty="0" smtClean="0"/>
              <a:t>. Посмотрите видеоролик и ответьте на вопросы</a:t>
            </a:r>
            <a:endParaRPr lang="ru-RU" sz="1600" dirty="0"/>
          </a:p>
        </p:txBody>
      </p:sp>
      <p:pic>
        <p:nvPicPr>
          <p:cNvPr id="37890" name="Picture 2" descr="https://pbs.twimg.com/media/DxrCPnbXgAA4zxC.jpg:larg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5856" y="2499742"/>
            <a:ext cx="3744416" cy="24931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7812360" y="772711"/>
            <a:ext cx="1064715" cy="43088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100" dirty="0" smtClean="0"/>
              <a:t>Оценивание </a:t>
            </a:r>
          </a:p>
          <a:p>
            <a:pPr algn="ctr"/>
            <a:r>
              <a:rPr lang="ru-RU" sz="1100" dirty="0" smtClean="0"/>
              <a:t>0-1-2</a:t>
            </a:r>
            <a:endParaRPr lang="ru-RU" sz="1100" dirty="0"/>
          </a:p>
        </p:txBody>
      </p:sp>
      <p:sp>
        <p:nvSpPr>
          <p:cNvPr id="8" name="TextBox 7"/>
          <p:cNvSpPr txBox="1"/>
          <p:nvPr/>
        </p:nvSpPr>
        <p:spPr>
          <a:xfrm>
            <a:off x="1547664" y="1275606"/>
            <a:ext cx="7488832" cy="30008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350" dirty="0" smtClean="0"/>
              <a:t>Лопасти, ротор, гондола, башня, флюгер и анемометр, вал, редуктор, электрогенератор  </a:t>
            </a:r>
            <a:endParaRPr lang="ru-RU" sz="1350" dirty="0"/>
          </a:p>
        </p:txBody>
      </p:sp>
      <p:sp>
        <p:nvSpPr>
          <p:cNvPr id="9" name="TextBox 8"/>
          <p:cNvSpPr txBox="1"/>
          <p:nvPr/>
        </p:nvSpPr>
        <p:spPr>
          <a:xfrm>
            <a:off x="3203848" y="1995686"/>
            <a:ext cx="3765774" cy="30777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dirty="0" smtClean="0"/>
              <a:t>Строительные материалы (цемент), сталь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 animBg="1"/>
      <p:bldP spid="9" grpId="0" build="allAtOnce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/>
        </p:nvGraphicFramePr>
        <p:xfrm>
          <a:off x="1907704" y="699542"/>
          <a:ext cx="681608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691682" y="1491630"/>
          <a:ext cx="7128790" cy="3168352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2375818"/>
                <a:gridCol w="2376486"/>
                <a:gridCol w="2376486"/>
              </a:tblGrid>
              <a:tr h="622664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/>
                        <a:t>Комплектующие элементы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33" marR="616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/>
                        <a:t>1 группа</a:t>
                      </a: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/>
                        <a:t> Башня ветряка </a:t>
                      </a: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FF0000"/>
                          </a:solidFill>
                        </a:rPr>
                        <a:t>цемент</a:t>
                      </a:r>
                      <a:endParaRPr lang="ru-RU" sz="10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33" marR="616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/>
                        <a:t>2 группа </a:t>
                      </a: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/>
                        <a:t>Лопасти, ротор и </a:t>
                      </a:r>
                      <a:r>
                        <a:rPr lang="ru-RU" sz="1100" b="1" dirty="0" err="1" smtClean="0"/>
                        <a:t>тд</a:t>
                      </a:r>
                      <a:endParaRPr lang="ru-RU" sz="1100" b="1" dirty="0" smtClean="0"/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FF0000"/>
                          </a:solidFill>
                        </a:rPr>
                        <a:t>сталь</a:t>
                      </a:r>
                      <a:endParaRPr lang="ru-RU" sz="10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33" marR="61633" marT="0" marB="0"/>
                </a:tc>
              </a:tr>
              <a:tr h="636422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100"/>
                        <a:t>Геологические условия (тектоническое строение, набор полезных ископаемых) 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33" marR="6163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633" marR="6163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633" marR="61633" marT="0" marB="0"/>
                </a:tc>
              </a:tr>
              <a:tr h="424281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100"/>
                        <a:t>Центры промышленности (города</a:t>
                      </a:r>
                      <a:r>
                        <a:rPr lang="en-US" sz="1100"/>
                        <a:t>/</a:t>
                      </a:r>
                      <a:r>
                        <a:rPr lang="ru-RU" sz="1100"/>
                        <a:t>город)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33" marR="6163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633" marR="6163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633" marR="61633" marT="0" marB="0"/>
                </a:tc>
              </a:tr>
              <a:tr h="848563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100"/>
                        <a:t>Инфраструктура (каким образом доставить до Мурманской ВЭС продукцию) - жд, автодороги, морской путь и тд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33" marR="6163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633" marR="6163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633" marR="61633" marT="0" marB="0"/>
                </a:tc>
              </a:tr>
              <a:tr h="636422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100"/>
                        <a:t>Наличие трудовых ресурсов * (оценка по сравнению с другими субъектами СЭР)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33" marR="6163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633" marR="6163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633" marR="61633" marT="0" marB="0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691680" y="123478"/>
            <a:ext cx="6624736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b="1" dirty="0" smtClean="0"/>
              <a:t>Задание 3</a:t>
            </a:r>
            <a:r>
              <a:rPr lang="ru-RU" sz="1600" dirty="0" smtClean="0"/>
              <a:t>: заполните таблицу «Условия строительства ВЭС»</a:t>
            </a:r>
          </a:p>
          <a:p>
            <a:r>
              <a:rPr lang="ru-RU" sz="1600" dirty="0" smtClean="0"/>
              <a:t>Источник информации: 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 smtClean="0"/>
              <a:t>атлас с. 30 (9 класс),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 smtClean="0"/>
              <a:t>атлас с. 10 (8 класса)</a:t>
            </a:r>
          </a:p>
        </p:txBody>
      </p:sp>
      <p:pic>
        <p:nvPicPr>
          <p:cNvPr id="4" name="12 Minute Countdown Timer with Alarm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35496" y="123478"/>
            <a:ext cx="1368152" cy="10261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1520" y="267494"/>
            <a:ext cx="9124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Время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12:00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8" name="Picture 2" descr="C:\Users\sidoelea\Downloads\фотография 3.GIF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944" t="8333"/>
          <a:stretch>
            <a:fillRect/>
          </a:stretch>
        </p:blipFill>
        <p:spPr bwMode="auto">
          <a:xfrm>
            <a:off x="7380312" y="411510"/>
            <a:ext cx="787046" cy="72008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7164288" y="483518"/>
            <a:ext cx="26161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 smtClean="0"/>
              <a:t>1</a:t>
            </a:r>
            <a:endParaRPr lang="ru-RU" sz="1050" dirty="0"/>
          </a:p>
        </p:txBody>
      </p:sp>
      <p:sp>
        <p:nvSpPr>
          <p:cNvPr id="11" name="TextBox 10"/>
          <p:cNvSpPr txBox="1"/>
          <p:nvPr/>
        </p:nvSpPr>
        <p:spPr>
          <a:xfrm>
            <a:off x="8100392" y="843558"/>
            <a:ext cx="26161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 smtClean="0"/>
              <a:t>4</a:t>
            </a:r>
            <a:endParaRPr lang="ru-RU" sz="1050" dirty="0"/>
          </a:p>
        </p:txBody>
      </p:sp>
      <p:sp>
        <p:nvSpPr>
          <p:cNvPr id="12" name="TextBox 11"/>
          <p:cNvSpPr txBox="1"/>
          <p:nvPr/>
        </p:nvSpPr>
        <p:spPr>
          <a:xfrm>
            <a:off x="7164288" y="843558"/>
            <a:ext cx="26161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 smtClean="0"/>
              <a:t>3</a:t>
            </a:r>
            <a:endParaRPr lang="ru-RU" sz="1050" dirty="0"/>
          </a:p>
        </p:txBody>
      </p:sp>
      <p:sp>
        <p:nvSpPr>
          <p:cNvPr id="13" name="TextBox 12"/>
          <p:cNvSpPr txBox="1"/>
          <p:nvPr/>
        </p:nvSpPr>
        <p:spPr>
          <a:xfrm>
            <a:off x="8100392" y="483518"/>
            <a:ext cx="26161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 smtClean="0"/>
              <a:t>2</a:t>
            </a:r>
            <a:endParaRPr lang="ru-RU" sz="105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619673" y="843559"/>
          <a:ext cx="7416823" cy="4176463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2569733"/>
                <a:gridCol w="2423545"/>
                <a:gridCol w="2423545"/>
              </a:tblGrid>
              <a:tr h="788859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/>
                        <a:t>Комплектующие элементы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33" marR="616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/>
                        <a:t>1 группа</a:t>
                      </a: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/>
                        <a:t> Башня ветряка </a:t>
                      </a: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/>
                        <a:t>цемент</a:t>
                      </a:r>
                      <a:endParaRPr lang="ru-RU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33" marR="616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/>
                        <a:t>2 группа </a:t>
                      </a: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/>
                        <a:t>Лопасти, ротор и </a:t>
                      </a:r>
                      <a:r>
                        <a:rPr lang="ru-RU" sz="1100" b="1" dirty="0" err="1" smtClean="0"/>
                        <a:t>тд</a:t>
                      </a:r>
                      <a:endParaRPr lang="ru-RU" sz="1100" b="1" dirty="0" smtClean="0"/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/>
                        <a:t>сталь</a:t>
                      </a:r>
                      <a:endParaRPr lang="ru-RU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33" marR="61633" marT="0" marB="0"/>
                </a:tc>
              </a:tr>
              <a:tr h="806288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100"/>
                        <a:t>Геологические условия (тектоническое строение, набор полезных ископаемых) 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33" marR="6163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633" marR="6163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633" marR="61633" marT="0" marB="0"/>
                </a:tc>
              </a:tr>
              <a:tr h="699975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/>
                        <a:t>Центры промышленности (города</a:t>
                      </a:r>
                      <a:r>
                        <a:rPr lang="en-US" sz="1100" dirty="0"/>
                        <a:t>/</a:t>
                      </a:r>
                      <a:r>
                        <a:rPr lang="ru-RU" sz="1100" dirty="0"/>
                        <a:t>город)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33" marR="6163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633" marR="6163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633" marR="61633" marT="0" marB="0"/>
                </a:tc>
              </a:tr>
              <a:tr h="1075053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100"/>
                        <a:t>Инфраструктура (каким образом доставить до Мурманской ВЭС продукцию) - жд, автодороги, морской путь и тд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33" marR="6163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633" marR="6163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633" marR="61633" marT="0" marB="0"/>
                </a:tc>
              </a:tr>
              <a:tr h="806288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100"/>
                        <a:t>Наличие трудовых ресурсов * (оценка по сравнению с другими субъектами СЭР)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33" marR="6163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633" marR="6163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633" marR="61633" marT="0" marB="0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691680" y="144964"/>
            <a:ext cx="6192688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b="1" dirty="0" smtClean="0"/>
              <a:t>Задание 3</a:t>
            </a:r>
            <a:r>
              <a:rPr lang="ru-RU" sz="1600" dirty="0" smtClean="0"/>
              <a:t>: заполните таблицу «Условия строительства ВЭС»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956376" y="123478"/>
            <a:ext cx="1064715" cy="43088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100" dirty="0" smtClean="0"/>
              <a:t>Оценивание </a:t>
            </a:r>
          </a:p>
          <a:p>
            <a:pPr algn="ctr"/>
            <a:r>
              <a:rPr lang="ru-RU" sz="1100" dirty="0" smtClean="0"/>
              <a:t>0-1-2</a:t>
            </a:r>
            <a:endParaRPr lang="ru-RU" sz="1100" dirty="0"/>
          </a:p>
        </p:txBody>
      </p:sp>
      <p:sp>
        <p:nvSpPr>
          <p:cNvPr id="7" name="TextBox 6"/>
          <p:cNvSpPr txBox="1"/>
          <p:nvPr/>
        </p:nvSpPr>
        <p:spPr>
          <a:xfrm>
            <a:off x="4427984" y="1779662"/>
            <a:ext cx="20249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Платформа (плита, щит), </a:t>
            </a:r>
          </a:p>
          <a:p>
            <a:r>
              <a:rPr lang="ru-RU" sz="1200" dirty="0" smtClean="0"/>
              <a:t>известняк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49249" y="2427734"/>
            <a:ext cx="22669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Кировск (Мурманская обл.)</a:t>
            </a:r>
          </a:p>
          <a:p>
            <a:r>
              <a:rPr lang="ru-RU" sz="1200" dirty="0" err="1" smtClean="0"/>
              <a:t>Харовск</a:t>
            </a:r>
            <a:r>
              <a:rPr lang="ru-RU" sz="1200" dirty="0" smtClean="0"/>
              <a:t> (</a:t>
            </a:r>
            <a:r>
              <a:rPr lang="ru-RU" sz="1200" dirty="0" err="1" smtClean="0"/>
              <a:t>Вололгодская</a:t>
            </a:r>
            <a:r>
              <a:rPr lang="ru-RU" sz="1200" dirty="0" smtClean="0"/>
              <a:t> обл.)</a:t>
            </a:r>
          </a:p>
          <a:p>
            <a:r>
              <a:rPr lang="ru-RU" sz="1200" dirty="0" smtClean="0"/>
              <a:t>Воркута (Коми)</a:t>
            </a:r>
            <a:endParaRPr lang="ru-RU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4283968" y="3291830"/>
            <a:ext cx="19720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Из Воркуты – по морю, </a:t>
            </a:r>
          </a:p>
          <a:p>
            <a:r>
              <a:rPr lang="ru-RU" sz="1200" dirty="0" smtClean="0"/>
              <a:t>Остальное – ж</a:t>
            </a:r>
            <a:r>
              <a:rPr lang="en-US" sz="1200" dirty="0" smtClean="0"/>
              <a:t>/</a:t>
            </a:r>
            <a:r>
              <a:rPr lang="ru-RU" sz="1200" dirty="0" err="1" smtClean="0"/>
              <a:t>д</a:t>
            </a:r>
            <a:endParaRPr lang="ru-RU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4211960" y="4301683"/>
            <a:ext cx="25282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Мурманская обл.</a:t>
            </a:r>
            <a:r>
              <a:rPr lang="en-US" sz="1200" dirty="0" smtClean="0"/>
              <a:t>-455 </a:t>
            </a:r>
            <a:r>
              <a:rPr lang="ru-RU" sz="1100" dirty="0" smtClean="0"/>
              <a:t>тыс. чел</a:t>
            </a:r>
          </a:p>
          <a:p>
            <a:r>
              <a:rPr lang="ru-RU" sz="1200" dirty="0" smtClean="0"/>
              <a:t>Вологодская обл. – 611 </a:t>
            </a:r>
            <a:r>
              <a:rPr lang="ru-RU" sz="1100" dirty="0" smtClean="0"/>
              <a:t>тыс. чел</a:t>
            </a:r>
            <a:endParaRPr lang="ru-RU" sz="1200" dirty="0" smtClean="0"/>
          </a:p>
          <a:p>
            <a:r>
              <a:rPr lang="ru-RU" sz="1200" dirty="0" smtClean="0"/>
              <a:t>Коми – 477 </a:t>
            </a:r>
            <a:r>
              <a:rPr lang="ru-RU" sz="1100" dirty="0" err="1" smtClean="0"/>
              <a:t>тыс</a:t>
            </a:r>
            <a:r>
              <a:rPr lang="ru-RU" sz="1100" dirty="0" smtClean="0"/>
              <a:t> чел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732241" y="1707654"/>
            <a:ext cx="2160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Платформа (щит – железные руды, плита – коксующийся уголь)</a:t>
            </a:r>
            <a:endParaRPr lang="ru-RU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7308304" y="2643758"/>
            <a:ext cx="9893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Череповец</a:t>
            </a:r>
            <a:endParaRPr lang="ru-RU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6732241" y="3363838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От Череповца до Вологды – автодорога, далее – ж</a:t>
            </a:r>
            <a:r>
              <a:rPr lang="en-US" sz="1200" dirty="0" smtClean="0"/>
              <a:t>/</a:t>
            </a:r>
            <a:r>
              <a:rPr lang="ru-RU" sz="1200" dirty="0" err="1" smtClean="0"/>
              <a:t>д</a:t>
            </a:r>
            <a:endParaRPr lang="ru-RU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6588224" y="4515966"/>
            <a:ext cx="24817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Вологодская обл. – 611 </a:t>
            </a:r>
            <a:r>
              <a:rPr lang="ru-RU" sz="1100" dirty="0" smtClean="0"/>
              <a:t>тыс. чел</a:t>
            </a:r>
            <a:endParaRPr lang="ru-RU" sz="1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  <p:bldP spid="8" grpId="0" build="allAtOnce"/>
      <p:bldP spid="9" grpId="0" build="allAtOnce"/>
      <p:bldP spid="10" grpId="0" build="allAtOnce"/>
      <p:bldP spid="11" grpId="0" build="allAtOnce"/>
      <p:bldP spid="12" grpId="0" build="allAtOnce"/>
      <p:bldP spid="13" grpId="0" build="allAtOnce"/>
      <p:bldP spid="14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3200" dirty="0" smtClean="0"/>
              <a:t> </a:t>
            </a:r>
            <a:r>
              <a:rPr lang="ru-RU" altLang="ko-KR" sz="3200" dirty="0" smtClean="0"/>
              <a:t>Крупнейшие предприятия СЭР</a:t>
            </a:r>
            <a:endParaRPr lang="ko-KR" altLang="en-US" sz="3200" dirty="0"/>
          </a:p>
        </p:txBody>
      </p:sp>
      <p:sp>
        <p:nvSpPr>
          <p:cNvPr id="8" name="Объект 2"/>
          <p:cNvSpPr>
            <a:spLocks noGrp="1"/>
          </p:cNvSpPr>
          <p:nvPr>
            <p:ph idx="10"/>
          </p:nvPr>
        </p:nvSpPr>
        <p:spPr>
          <a:xfrm>
            <a:off x="467544" y="1347614"/>
            <a:ext cx="8229600" cy="36004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ru-RU" dirty="0" smtClean="0"/>
              <a:t>Великоустюгский </a:t>
            </a:r>
            <a:r>
              <a:rPr lang="ru-RU" i="1" dirty="0" smtClean="0"/>
              <a:t>фанерный</a:t>
            </a:r>
            <a:r>
              <a:rPr lang="ru-RU" dirty="0" smtClean="0"/>
              <a:t> комбинат «Новатор»</a:t>
            </a:r>
            <a:r>
              <a:rPr lang="ru-RU" dirty="0"/>
              <a:t> </a:t>
            </a:r>
          </a:p>
          <a:p>
            <a:pPr>
              <a:buFont typeface="Wingdings" pitchFamily="2" charset="2"/>
              <a:buChar char="ü"/>
            </a:pPr>
            <a:r>
              <a:rPr lang="ru-RU" dirty="0"/>
              <a:t>ЗАО «</a:t>
            </a:r>
            <a:r>
              <a:rPr lang="ru-RU" dirty="0" err="1"/>
              <a:t>Фэско</a:t>
            </a:r>
            <a:r>
              <a:rPr lang="ru-RU" dirty="0" smtClean="0"/>
              <a:t>» - </a:t>
            </a:r>
            <a:r>
              <a:rPr lang="ru-RU" i="1" dirty="0" smtClean="0"/>
              <a:t>спичечная</a:t>
            </a:r>
            <a:r>
              <a:rPr lang="ru-RU" dirty="0" smtClean="0"/>
              <a:t> фабрика (Череповец)</a:t>
            </a:r>
          </a:p>
          <a:p>
            <a:pPr>
              <a:buFont typeface="Wingdings" pitchFamily="2" charset="2"/>
              <a:buChar char="ü"/>
            </a:pPr>
            <a:r>
              <a:rPr lang="ru-RU" dirty="0"/>
              <a:t>ОАО «Кондопога</a:t>
            </a:r>
            <a:r>
              <a:rPr lang="ru-RU" dirty="0" smtClean="0"/>
              <a:t>» </a:t>
            </a:r>
            <a:r>
              <a:rPr lang="ru-RU" dirty="0"/>
              <a:t>- </a:t>
            </a:r>
            <a:r>
              <a:rPr lang="ru-RU" dirty="0" err="1" smtClean="0"/>
              <a:t>Кондопожский</a:t>
            </a:r>
            <a:r>
              <a:rPr lang="ru-RU" dirty="0"/>
              <a:t> </a:t>
            </a:r>
            <a:r>
              <a:rPr lang="ru-RU" i="1" dirty="0" smtClean="0"/>
              <a:t>целлюлозно-бумажный комбинат </a:t>
            </a:r>
            <a:r>
              <a:rPr lang="ru-RU" dirty="0" smtClean="0"/>
              <a:t>(Кондопога)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/>
              <a:t>«</a:t>
            </a:r>
            <a:r>
              <a:rPr lang="ru-RU" dirty="0"/>
              <a:t>Северсталь</a:t>
            </a:r>
            <a:r>
              <a:rPr lang="ru-RU" dirty="0" smtClean="0"/>
              <a:t>» - завод по производству </a:t>
            </a:r>
            <a:r>
              <a:rPr lang="ru-RU" i="1" dirty="0" smtClean="0"/>
              <a:t>металла</a:t>
            </a:r>
            <a:r>
              <a:rPr lang="ru-RU" dirty="0" smtClean="0"/>
              <a:t> (Череповец)</a:t>
            </a:r>
          </a:p>
          <a:p>
            <a:pPr>
              <a:buFont typeface="Wingdings" pitchFamily="2" charset="2"/>
              <a:buChar char="ü"/>
            </a:pPr>
            <a:r>
              <a:rPr lang="ru-RU" dirty="0"/>
              <a:t>ОАО «Карельский окатыш</a:t>
            </a:r>
            <a:r>
              <a:rPr lang="ru-RU" dirty="0" smtClean="0"/>
              <a:t>»</a:t>
            </a:r>
            <a:r>
              <a:rPr lang="ru-RU" dirty="0"/>
              <a:t> - </a:t>
            </a:r>
            <a:r>
              <a:rPr lang="ru-RU" dirty="0" err="1" smtClean="0"/>
              <a:t>Костомукшский</a:t>
            </a:r>
            <a:r>
              <a:rPr lang="ru-RU" dirty="0" smtClean="0"/>
              <a:t> </a:t>
            </a:r>
            <a:r>
              <a:rPr lang="ru-RU" dirty="0"/>
              <a:t>горно-обогатительный комбинат (</a:t>
            </a:r>
            <a:r>
              <a:rPr lang="ru-RU" dirty="0" smtClean="0"/>
              <a:t>Костомукша)</a:t>
            </a:r>
          </a:p>
          <a:p>
            <a:pPr>
              <a:buFont typeface="Wingdings" pitchFamily="2" charset="2"/>
              <a:buChar char="ü"/>
            </a:pPr>
            <a:r>
              <a:rPr lang="ru-RU" dirty="0"/>
              <a:t>«</a:t>
            </a:r>
            <a:r>
              <a:rPr lang="ru-RU" dirty="0" err="1" smtClean="0"/>
              <a:t>Печенга</a:t>
            </a:r>
            <a:r>
              <a:rPr lang="ru-RU" i="1" dirty="0" err="1" smtClean="0"/>
              <a:t>никель</a:t>
            </a:r>
            <a:r>
              <a:rPr lang="ru-RU" dirty="0" smtClean="0"/>
              <a:t>»</a:t>
            </a:r>
            <a:r>
              <a:rPr lang="ru-RU" dirty="0"/>
              <a:t> - Горно-металлургический  </a:t>
            </a:r>
            <a:r>
              <a:rPr lang="ru-RU" dirty="0" smtClean="0"/>
              <a:t>комбинат (Заполярный)</a:t>
            </a:r>
          </a:p>
          <a:p>
            <a:pPr>
              <a:buFont typeface="Wingdings" pitchFamily="2" charset="2"/>
              <a:buChar char="ü"/>
            </a:pPr>
            <a:r>
              <a:rPr lang="ru-RU" dirty="0"/>
              <a:t>«Северо-</a:t>
            </a:r>
            <a:r>
              <a:rPr lang="ru-RU" i="1" dirty="0"/>
              <a:t>никель</a:t>
            </a:r>
            <a:r>
              <a:rPr lang="ru-RU" dirty="0" smtClean="0"/>
              <a:t>»</a:t>
            </a:r>
            <a:r>
              <a:rPr lang="ru-RU" dirty="0"/>
              <a:t> - Горно-металлургический комбинат (</a:t>
            </a:r>
            <a:r>
              <a:rPr lang="ru-RU" dirty="0" smtClean="0"/>
              <a:t>Мончегорск)</a:t>
            </a:r>
          </a:p>
          <a:p>
            <a:pPr>
              <a:buFont typeface="Wingdings" pitchFamily="2" charset="2"/>
              <a:buChar char="ü"/>
            </a:pPr>
            <a:r>
              <a:rPr lang="ru-RU" dirty="0"/>
              <a:t>ОАО «Аммофос</a:t>
            </a:r>
            <a:r>
              <a:rPr lang="ru-RU" dirty="0" smtClean="0"/>
              <a:t>»</a:t>
            </a:r>
            <a:r>
              <a:rPr lang="ru-RU" dirty="0"/>
              <a:t> - современный гигантский </a:t>
            </a:r>
            <a:r>
              <a:rPr lang="ru-RU" i="1" dirty="0"/>
              <a:t>химический</a:t>
            </a:r>
            <a:r>
              <a:rPr lang="ru-RU" dirty="0"/>
              <a:t> </a:t>
            </a:r>
            <a:r>
              <a:rPr lang="ru-RU" dirty="0" smtClean="0"/>
              <a:t>комбинат (Череповец)</a:t>
            </a:r>
          </a:p>
          <a:p>
            <a:pPr>
              <a:buFont typeface="Wingdings" pitchFamily="2" charset="2"/>
              <a:buChar char="ü"/>
            </a:pPr>
            <a:r>
              <a:rPr lang="ru-RU" dirty="0"/>
              <a:t>АО «Азот</a:t>
            </a:r>
            <a:r>
              <a:rPr lang="ru-RU" dirty="0" smtClean="0"/>
              <a:t>»</a:t>
            </a:r>
            <a:r>
              <a:rPr lang="ru-RU" dirty="0"/>
              <a:t> - предприятие </a:t>
            </a:r>
            <a:r>
              <a:rPr lang="ru-RU" i="1" dirty="0"/>
              <a:t>химической</a:t>
            </a:r>
            <a:r>
              <a:rPr lang="ru-RU" dirty="0"/>
              <a:t> </a:t>
            </a:r>
            <a:r>
              <a:rPr lang="ru-RU" dirty="0" smtClean="0"/>
              <a:t>промышленности (Череповец)</a:t>
            </a:r>
          </a:p>
          <a:p>
            <a:endParaRPr lang="ru-RU" u="sng" dirty="0" smtClean="0"/>
          </a:p>
        </p:txBody>
      </p:sp>
    </p:spTree>
    <p:extLst>
      <p:ext uri="{BB962C8B-B14F-4D97-AF65-F5344CB8AC3E}">
        <p14:creationId xmlns:p14="http://schemas.microsoft.com/office/powerpoint/2010/main" val="891763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619672" y="2499742"/>
            <a:ext cx="381642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Преимущества ____________________________________________________________________</a:t>
            </a:r>
            <a:br>
              <a:rPr lang="ru-RU" dirty="0" smtClean="0"/>
            </a:br>
            <a:r>
              <a:rPr lang="ru-RU" dirty="0" smtClean="0"/>
              <a:t>Недостатки ________________________________________________________________________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691680" y="540425"/>
            <a:ext cx="3672408" cy="18158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b="1" dirty="0" smtClean="0"/>
              <a:t>Задание 3</a:t>
            </a:r>
            <a:r>
              <a:rPr lang="ru-RU" sz="1600" dirty="0" smtClean="0"/>
              <a:t>: Опишите три преимущества и три  недостатка </a:t>
            </a:r>
          </a:p>
          <a:p>
            <a:r>
              <a:rPr lang="ru-RU" sz="1600" dirty="0" smtClean="0"/>
              <a:t>производства энергии за счет </a:t>
            </a:r>
          </a:p>
          <a:p>
            <a:r>
              <a:rPr lang="ru-RU" sz="1600" smtClean="0"/>
              <a:t>ветра </a:t>
            </a:r>
            <a:r>
              <a:rPr lang="ru-RU" sz="1600" dirty="0" smtClean="0"/>
              <a:t>по сравнению с производством электроэнергии, при котором используется ископаемое топливо</a:t>
            </a:r>
            <a:r>
              <a:rPr lang="ru-RU" sz="1600" smtClean="0"/>
              <a:t>, </a:t>
            </a:r>
          </a:p>
          <a:p>
            <a:r>
              <a:rPr lang="ru-RU" sz="1600" smtClean="0"/>
              <a:t>такое </a:t>
            </a:r>
            <a:r>
              <a:rPr lang="ru-RU" sz="1600" dirty="0" smtClean="0"/>
              <a:t>как уголь или нефть</a:t>
            </a:r>
          </a:p>
        </p:txBody>
      </p:sp>
      <p:pic>
        <p:nvPicPr>
          <p:cNvPr id="34820" name="Picture 4" descr="https://inhabitat.com/wp-content/blogs.dir/1/files/2016/02/Norway-Green-Wind-Energy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112" y="627534"/>
            <a:ext cx="3456384" cy="3955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Итоги урока</a:t>
            </a:r>
            <a:endParaRPr lang="ru-RU" dirty="0"/>
          </a:p>
        </p:txBody>
      </p:sp>
      <p:sp>
        <p:nvSpPr>
          <p:cNvPr id="5" name="Объект 2"/>
          <p:cNvSpPr>
            <a:spLocks noGrp="1"/>
          </p:cNvSpPr>
          <p:nvPr>
            <p:ph idx="10"/>
          </p:nvPr>
        </p:nvSpPr>
        <p:spPr>
          <a:xfrm>
            <a:off x="1907704" y="987574"/>
            <a:ext cx="6861448" cy="2160240"/>
          </a:xfrm>
        </p:spPr>
        <p:txBody>
          <a:bodyPr>
            <a:normAutofit/>
          </a:bodyPr>
          <a:lstStyle/>
          <a:p>
            <a:r>
              <a:rPr lang="ru-RU" sz="1600" dirty="0" smtClean="0"/>
              <a:t>Задачи: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/>
              <a:t>Знать особенности строения ВЭС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/>
              <a:t>Знать факторы</a:t>
            </a:r>
            <a:r>
              <a:rPr lang="en-US" dirty="0" smtClean="0"/>
              <a:t>/</a:t>
            </a:r>
            <a:r>
              <a:rPr lang="ru-RU" dirty="0" smtClean="0"/>
              <a:t>условия необходимы для строительства ВЭС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/>
              <a:t>Уметь работать с разными источники географической информации, находить нужную информацию, делать выводы</a:t>
            </a:r>
          </a:p>
          <a:p>
            <a:endParaRPr lang="ru-RU" dirty="0" smtClean="0"/>
          </a:p>
          <a:p>
            <a:endParaRPr lang="ru-RU" u="sng" dirty="0" smtClean="0"/>
          </a:p>
        </p:txBody>
      </p:sp>
      <p:sp>
        <p:nvSpPr>
          <p:cNvPr id="7" name="Прямоугольник 6"/>
          <p:cNvSpPr/>
          <p:nvPr/>
        </p:nvSpPr>
        <p:spPr>
          <a:xfrm>
            <a:off x="2267744" y="3219822"/>
            <a:ext cx="554461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20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Определение условий строительства</a:t>
            </a:r>
          </a:p>
          <a:p>
            <a:pPr lvl="0" algn="ctr">
              <a:spcBef>
                <a:spcPct val="20000"/>
              </a:spcBef>
            </a:pPr>
            <a:r>
              <a:rPr lang="ru-RU" sz="20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Ветровой ЭС в Северном ЭР.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112" y="1707654"/>
            <a:ext cx="3323446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940152" y="4515966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3"/>
              </a:rPr>
              <a:t>https://rawi.ru/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411510"/>
            <a:ext cx="4968552" cy="4483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Овал 5"/>
          <p:cNvSpPr/>
          <p:nvPr/>
        </p:nvSpPr>
        <p:spPr>
          <a:xfrm>
            <a:off x="35496" y="483518"/>
            <a:ext cx="1440160" cy="21602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zoridars\Desktop\к открытому уроку\sgtuo.g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672" y="555526"/>
            <a:ext cx="7398477" cy="4176464"/>
          </a:xfrm>
          <a:prstGeom prst="rect">
            <a:avLst/>
          </a:prstGeom>
          <a:noFill/>
        </p:spPr>
      </p:pic>
      <p:pic>
        <p:nvPicPr>
          <p:cNvPr id="6" name="Picture 2" descr="https://zsrf.ru/uploads/items/17/socImage.jpg?_1575119060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064" y="2571750"/>
            <a:ext cx="3874741" cy="21573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483518"/>
            <a:ext cx="6624736" cy="2283718"/>
          </a:xfrm>
        </p:spPr>
        <p:txBody>
          <a:bodyPr/>
          <a:lstStyle/>
          <a:p>
            <a:r>
              <a:rPr lang="ru-RU" dirty="0" smtClean="0"/>
              <a:t>5 баллов и более – «5»</a:t>
            </a:r>
            <a:br>
              <a:rPr lang="ru-RU" dirty="0" smtClean="0"/>
            </a:br>
            <a:r>
              <a:rPr lang="ru-RU" dirty="0" smtClean="0"/>
              <a:t>3-4 балла – «4»</a:t>
            </a:r>
            <a:br>
              <a:rPr lang="ru-RU" dirty="0" smtClean="0"/>
            </a:br>
            <a:r>
              <a:rPr lang="ru-RU" dirty="0" smtClean="0"/>
              <a:t>2 балла «3»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/>
              <a:t>Домашнее задание</a:t>
            </a:r>
            <a:endParaRPr lang="ru-RU" sz="3200" dirty="0"/>
          </a:p>
        </p:txBody>
      </p:sp>
      <p:sp>
        <p:nvSpPr>
          <p:cNvPr id="4" name="Содержимое 3"/>
          <p:cNvSpPr>
            <a:spLocks noGrp="1"/>
          </p:cNvSpPr>
          <p:nvPr>
            <p:ph idx="10"/>
          </p:nvPr>
        </p:nvSpPr>
        <p:spPr>
          <a:xfrm>
            <a:off x="467544" y="1707654"/>
            <a:ext cx="8229600" cy="1584176"/>
          </a:xfrm>
        </p:spPr>
        <p:txBody>
          <a:bodyPr/>
          <a:lstStyle/>
          <a:p>
            <a:pPr lvl="0">
              <a:buFont typeface="Wingdings" pitchFamily="2" charset="2"/>
              <a:buChar char="ü"/>
            </a:pPr>
            <a:r>
              <a:rPr lang="ru-RU" sz="1600" dirty="0" smtClean="0"/>
              <a:t>Обоснуйте, почему на территории СЭР нет условий для строительства </a:t>
            </a:r>
          </a:p>
          <a:p>
            <a:pPr lvl="0"/>
            <a:r>
              <a:rPr lang="ru-RU" sz="1600" dirty="0" smtClean="0"/>
              <a:t>Геотермальных ЭС </a:t>
            </a:r>
          </a:p>
          <a:p>
            <a:pPr lvl="0">
              <a:buFont typeface="Wingdings" pitchFamily="2" charset="2"/>
              <a:buChar char="ü"/>
            </a:pPr>
            <a:endParaRPr lang="ru-RU" sz="1600" dirty="0" smtClean="0"/>
          </a:p>
          <a:p>
            <a:pPr lvl="0">
              <a:buFont typeface="Wingdings" pitchFamily="2" charset="2"/>
              <a:buChar char="ü"/>
            </a:pPr>
            <a:r>
              <a:rPr lang="ru-RU" sz="1600" dirty="0" smtClean="0"/>
              <a:t>Обоснуйте, почему на территории СЭР нет условий для </a:t>
            </a:r>
            <a:r>
              <a:rPr lang="ru-RU" sz="1600" smtClean="0"/>
              <a:t>строительства </a:t>
            </a:r>
          </a:p>
          <a:p>
            <a:pPr lvl="0"/>
            <a:r>
              <a:rPr lang="ru-RU" sz="1600" smtClean="0"/>
              <a:t>Солнечных </a:t>
            </a:r>
            <a:r>
              <a:rPr lang="ru-RU" sz="1600" dirty="0" smtClean="0"/>
              <a:t>ЭС </a:t>
            </a:r>
          </a:p>
          <a:p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 </a:t>
            </a:r>
            <a:r>
              <a:rPr lang="ru-RU" altLang="ko-KR" sz="3200" dirty="0" smtClean="0"/>
              <a:t>Факторы размещения предприятий</a:t>
            </a:r>
            <a:endParaRPr lang="ko-KR" altLang="en-US" dirty="0"/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1979712" y="950913"/>
          <a:ext cx="6707088" cy="35650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59674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://900igr.net/up/datai/75429/0010-006-.png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://900igr.net/up/datai/170711/0024-004-.png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671" y="123478"/>
            <a:ext cx="6022487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1619672" y="123478"/>
            <a:ext cx="1887055" cy="25391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050" dirty="0" smtClean="0"/>
              <a:t>Электроэнергетика России</a:t>
            </a:r>
            <a:endParaRPr lang="ru-RU" sz="1050"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4283968" y="2571750"/>
            <a:ext cx="4608512" cy="2476319"/>
            <a:chOff x="4139952" y="2283718"/>
            <a:chExt cx="4752528" cy="2548327"/>
          </a:xfrm>
        </p:grpSpPr>
        <p:pic>
          <p:nvPicPr>
            <p:cNvPr id="1028" name="Picture 4" descr="https://aftershock.news/sites/default/files/u14613/%D0%A0%D0%B8%D1%81%D1%83%D0%BD%D0%BE%D0%BA%20005_12.PN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9952" y="2283718"/>
              <a:ext cx="4752528" cy="254832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7" name="Прямоугольник 6"/>
            <p:cNvSpPr/>
            <p:nvPr/>
          </p:nvSpPr>
          <p:spPr>
            <a:xfrm>
              <a:off x="7524328" y="2283718"/>
              <a:ext cx="216024" cy="216024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s://avatars.mds.yandex.net/get-zen_doc/28532/pub_5c65b9e831fe3800ae846a73_5c65ba0cb46ce100ae92d104/scale_1200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2080" y="1628034"/>
            <a:ext cx="3777928" cy="310395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292080" y="4436346"/>
            <a:ext cx="1140056" cy="25391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050" dirty="0" smtClean="0"/>
              <a:t>Топливные ПИ</a:t>
            </a:r>
            <a:endParaRPr lang="ru-RU" sz="1050" dirty="0"/>
          </a:p>
        </p:txBody>
      </p:sp>
      <p:pic>
        <p:nvPicPr>
          <p:cNvPr id="21508" name="Picture 4" descr="https://avatars.mds.yandex.net/get-zen_doc/1931664/pub_5ce7c5ed5b8daa00b33850f7_5ce7c6d244f2e000b49f43f9/scale_1200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672" y="1628034"/>
            <a:ext cx="3240360" cy="3096344"/>
          </a:xfrm>
          <a:prstGeom prst="rect">
            <a:avLst/>
          </a:prstGeom>
          <a:noFill/>
        </p:spPr>
      </p:pic>
      <p:pic>
        <p:nvPicPr>
          <p:cNvPr id="21512" name="Picture 8" descr="https://static.tildacdn.com/tild3563-3933-4533-b337-663730373838/blue-arrow-2-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3347864" y="267494"/>
            <a:ext cx="3096344" cy="2022763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1619672" y="4443958"/>
            <a:ext cx="1903085" cy="25391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050" dirty="0" smtClean="0"/>
              <a:t>«Зеленая» электроэнергия </a:t>
            </a:r>
            <a:endParaRPr lang="ru-RU" sz="105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allAtOnce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4139952" y="3147814"/>
            <a:ext cx="4788024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ko-KR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Тема урока: </a:t>
            </a:r>
          </a:p>
          <a:p>
            <a:pPr algn="r"/>
            <a:r>
              <a:rPr lang="ru-RU" altLang="ko-KR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Хозяйство СЭР. </a:t>
            </a:r>
          </a:p>
          <a:p>
            <a:pPr algn="r"/>
            <a:r>
              <a:rPr lang="ru-RU" altLang="ko-KR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Ветровые ЭС (ВЭС)</a:t>
            </a:r>
            <a:endParaRPr lang="en-US" altLang="ko-KR" sz="3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221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3200" dirty="0" smtClean="0"/>
              <a:t> </a:t>
            </a:r>
            <a:r>
              <a:rPr lang="ru-RU" altLang="ko-KR" sz="3200" dirty="0" smtClean="0"/>
              <a:t>Цель урока:</a:t>
            </a:r>
            <a:endParaRPr lang="ko-KR" altLang="en-US" sz="3200" dirty="0"/>
          </a:p>
        </p:txBody>
      </p:sp>
      <p:sp>
        <p:nvSpPr>
          <p:cNvPr id="8" name="Объект 2"/>
          <p:cNvSpPr>
            <a:spLocks noGrp="1"/>
          </p:cNvSpPr>
          <p:nvPr>
            <p:ph idx="10"/>
          </p:nvPr>
        </p:nvSpPr>
        <p:spPr>
          <a:xfrm>
            <a:off x="539552" y="2283718"/>
            <a:ext cx="8229600" cy="2160240"/>
          </a:xfrm>
        </p:spPr>
        <p:txBody>
          <a:bodyPr>
            <a:normAutofit/>
          </a:bodyPr>
          <a:lstStyle/>
          <a:p>
            <a:r>
              <a:rPr lang="ru-RU" sz="1600" dirty="0" smtClean="0"/>
              <a:t>Задачи: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/>
              <a:t>Знать особенности строения ВЭС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/>
              <a:t>Знать факторы</a:t>
            </a:r>
            <a:r>
              <a:rPr lang="en-US" dirty="0" smtClean="0"/>
              <a:t>/</a:t>
            </a:r>
            <a:r>
              <a:rPr lang="ru-RU" dirty="0" smtClean="0"/>
              <a:t>условия необходимы для строительства ВЭС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/>
              <a:t>Уметь работать с разными источники географической информации, находить нужную </a:t>
            </a:r>
          </a:p>
          <a:p>
            <a:r>
              <a:rPr lang="ru-RU" dirty="0" smtClean="0"/>
              <a:t>информацию, делать выводы</a:t>
            </a:r>
          </a:p>
          <a:p>
            <a:endParaRPr lang="ru-RU" dirty="0" smtClean="0"/>
          </a:p>
          <a:p>
            <a:endParaRPr lang="ru-RU" u="sng" dirty="0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987574"/>
            <a:ext cx="87849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20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Определение условий строительства Ветровой ЭС в Северном ЭР.</a:t>
            </a:r>
          </a:p>
        </p:txBody>
      </p:sp>
    </p:spTree>
    <p:extLst>
      <p:ext uri="{BB962C8B-B14F-4D97-AF65-F5344CB8AC3E}">
        <p14:creationId xmlns:p14="http://schemas.microsoft.com/office/powerpoint/2010/main" val="891763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5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/>
              <a:t>Домашнее задание</a:t>
            </a:r>
            <a:endParaRPr lang="ru-RU" sz="3200" dirty="0"/>
          </a:p>
        </p:txBody>
      </p:sp>
      <p:sp>
        <p:nvSpPr>
          <p:cNvPr id="4" name="Содержимое 3"/>
          <p:cNvSpPr>
            <a:spLocks noGrp="1"/>
          </p:cNvSpPr>
          <p:nvPr>
            <p:ph idx="10"/>
          </p:nvPr>
        </p:nvSpPr>
        <p:spPr>
          <a:xfrm>
            <a:off x="467544" y="1707654"/>
            <a:ext cx="8229600" cy="1584176"/>
          </a:xfrm>
        </p:spPr>
        <p:txBody>
          <a:bodyPr/>
          <a:lstStyle/>
          <a:p>
            <a:pPr lvl="0">
              <a:buFont typeface="Wingdings" pitchFamily="2" charset="2"/>
              <a:buChar char="ü"/>
            </a:pPr>
            <a:r>
              <a:rPr lang="ru-RU" sz="1600" dirty="0" smtClean="0"/>
              <a:t>Обоснуйте, почему на территории СЭР нет условий для строительства </a:t>
            </a:r>
          </a:p>
          <a:p>
            <a:pPr lvl="0"/>
            <a:r>
              <a:rPr lang="ru-RU" sz="1600" dirty="0" smtClean="0"/>
              <a:t>Геотермальных ЭС </a:t>
            </a:r>
          </a:p>
          <a:p>
            <a:pPr lvl="0">
              <a:buFont typeface="Wingdings" pitchFamily="2" charset="2"/>
              <a:buChar char="ü"/>
            </a:pPr>
            <a:endParaRPr lang="ru-RU" sz="1600" dirty="0" smtClean="0"/>
          </a:p>
          <a:p>
            <a:pPr lvl="0">
              <a:buFont typeface="Wingdings" pitchFamily="2" charset="2"/>
              <a:buChar char="ü"/>
            </a:pPr>
            <a:r>
              <a:rPr lang="ru-RU" sz="1600" dirty="0" smtClean="0"/>
              <a:t>Обоснуйте, почему на территории СЭР нет условий для строительства </a:t>
            </a:r>
          </a:p>
          <a:p>
            <a:pPr lvl="0"/>
            <a:r>
              <a:rPr lang="ru-RU" sz="1600" dirty="0" smtClean="0"/>
              <a:t>Солнечных ЭС</a:t>
            </a:r>
          </a:p>
          <a:p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://900igr.net/up/datai/75429/0010-006-.png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://900igr.net/up/datai/170711/0024-004-.png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3556" name="Picture 4" descr="http://c-s-r.ru/rusinfo/rusgrafika/Severmap.gif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75657" y="2050066"/>
            <a:ext cx="4320480" cy="2825939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1619672" y="1635646"/>
            <a:ext cx="1308371" cy="2616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100" dirty="0" smtClean="0"/>
              <a:t>Найди «ошибку»</a:t>
            </a:r>
            <a:endParaRPr lang="ru-RU" sz="1100" dirty="0"/>
          </a:p>
        </p:txBody>
      </p:sp>
      <p:sp>
        <p:nvSpPr>
          <p:cNvPr id="13" name="TextBox 12"/>
          <p:cNvSpPr txBox="1"/>
          <p:nvPr/>
        </p:nvSpPr>
        <p:spPr>
          <a:xfrm>
            <a:off x="1619672" y="123478"/>
            <a:ext cx="5804562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200" b="1" dirty="0" smtClean="0"/>
              <a:t>Задание 1</a:t>
            </a:r>
            <a:r>
              <a:rPr lang="ru-RU" sz="1200" dirty="0" smtClean="0"/>
              <a:t>. Определите субъект СЭР по описанию. Охарактеризуйте силу </a:t>
            </a:r>
          </a:p>
          <a:p>
            <a:r>
              <a:rPr lang="ru-RU" sz="1200" dirty="0" smtClean="0"/>
              <a:t>ветра в этом субъекте, выберите номер графика «Средней значении </a:t>
            </a:r>
          </a:p>
          <a:p>
            <a:r>
              <a:rPr lang="ru-RU" sz="1200" dirty="0" smtClean="0"/>
              <a:t>скорости ветра»</a:t>
            </a:r>
            <a:endParaRPr lang="ru-RU" sz="1200" dirty="0"/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2483768" y="1059582"/>
          <a:ext cx="6096000" cy="490728"/>
        </p:xfrm>
        <a:graphic>
          <a:graphicData uri="http://schemas.openxmlformats.org/drawingml/2006/table">
            <a:tbl>
              <a:tblPr/>
              <a:tblGrid>
                <a:gridCol w="2031620"/>
                <a:gridCol w="2032190"/>
                <a:gridCol w="2032190"/>
              </a:tblGrid>
              <a:tr h="1890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1. Названия субъекта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33" marR="616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2. Скорость ветра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33" marR="616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3. График </a:t>
                      </a: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№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33" marR="616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890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633" marR="616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633" marR="616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633" marR="616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3557" name="Picture 5" descr="ris2"/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292080" y="2715766"/>
            <a:ext cx="3600400" cy="23241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558" name="Group 6"/>
          <p:cNvGrpSpPr>
            <a:grpSpLocks/>
          </p:cNvGrpSpPr>
          <p:nvPr/>
        </p:nvGrpSpPr>
        <p:grpSpPr bwMode="auto">
          <a:xfrm>
            <a:off x="5940152" y="1707654"/>
            <a:ext cx="2836986" cy="1296144"/>
            <a:chOff x="3073" y="8317"/>
            <a:chExt cx="5771" cy="2230"/>
          </a:xfrm>
        </p:grpSpPr>
        <p:pic>
          <p:nvPicPr>
            <p:cNvPr id="23559" name="Рисунок 1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3" y="8625"/>
              <a:ext cx="5771" cy="19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60" name="Text Box 8"/>
            <p:cNvSpPr txBox="1">
              <a:spLocks noChangeArrowheads="1"/>
            </p:cNvSpPr>
            <p:nvPr/>
          </p:nvSpPr>
          <p:spPr bwMode="auto">
            <a:xfrm>
              <a:off x="3772" y="8317"/>
              <a:ext cx="580" cy="40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1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561" name="Text Box 9"/>
            <p:cNvSpPr txBox="1">
              <a:spLocks noChangeArrowheads="1"/>
            </p:cNvSpPr>
            <p:nvPr/>
          </p:nvSpPr>
          <p:spPr bwMode="auto">
            <a:xfrm>
              <a:off x="6684" y="8317"/>
              <a:ext cx="580" cy="40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2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6" name="Обратный отсчёт - 5 минут (таймер)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107504" y="123478"/>
            <a:ext cx="1320146" cy="93610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99483" y="267494"/>
            <a:ext cx="9124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Время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5:00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>
                <p:cTn id="3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13" grpId="0" build="allAtOnce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725</TotalTime>
  <Words>917</Words>
  <Application>Microsoft Office PowerPoint</Application>
  <PresentationFormat>Экран (16:9)</PresentationFormat>
  <Paragraphs>177</Paragraphs>
  <Slides>25</Slides>
  <Notes>1</Notes>
  <HiddenSlides>0</HiddenSlides>
  <MMClips>4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25</vt:i4>
      </vt:variant>
    </vt:vector>
  </HeadingPairs>
  <TitlesOfParts>
    <vt:vector size="27" baseType="lpstr">
      <vt:lpstr>Office Theme</vt:lpstr>
      <vt:lpstr>Custom Design</vt:lpstr>
      <vt:lpstr>Презентация PowerPoint</vt:lpstr>
      <vt:lpstr> Крупнейшие предприятия СЭР</vt:lpstr>
      <vt:lpstr> Факторы размещения предприятий</vt:lpstr>
      <vt:lpstr>Презентация PowerPoint</vt:lpstr>
      <vt:lpstr>Презентация PowerPoint</vt:lpstr>
      <vt:lpstr>Презентация PowerPoint</vt:lpstr>
      <vt:lpstr> Цель урока:</vt:lpstr>
      <vt:lpstr>Домашнее задание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Какой из субъектов  наиболее пригоден для  строительства ВЭС?</vt:lpstr>
      <vt:lpstr>Что же такое ВЭС?  Что необходимо для ее строительства?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Итоги урока</vt:lpstr>
      <vt:lpstr>Презентация PowerPoint</vt:lpstr>
      <vt:lpstr>Презентация PowerPoint</vt:lpstr>
      <vt:lpstr>5 баллов и более – «5» 3-4 балла – «4» 2 балла «3»</vt:lpstr>
      <vt:lpstr>Домашнее задание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Надежда</cp:lastModifiedBy>
  <cp:revision>81</cp:revision>
  <dcterms:created xsi:type="dcterms:W3CDTF">2014-04-01T16:35:38Z</dcterms:created>
  <dcterms:modified xsi:type="dcterms:W3CDTF">2023-03-31T11:28:35Z</dcterms:modified>
</cp:coreProperties>
</file>