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Eczar Extra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696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61763" y="1861275"/>
            <a:ext cx="15164473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TextBox 5"/>
          <p:cNvSpPr txBox="1"/>
          <p:nvPr/>
        </p:nvSpPr>
        <p:spPr>
          <a:xfrm>
            <a:off x="1561763" y="3397607"/>
            <a:ext cx="12584097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b="1" dirty="0">
                <a:solidFill>
                  <a:srgbClr val="E8D06D"/>
                </a:solidFill>
                <a:latin typeface="Times New Roman" pitchFamily="18" charset="0"/>
                <a:cs typeface="Times New Roman" pitchFamily="18" charset="0"/>
              </a:rPr>
              <a:t>РЕАЛИЗАЦИЯ ЛЭПБУК-ТЕХНОЛОГИИ КАК СРЕДСТВА ОБУЧЕНИЯ, ВОСПИТАНИЯ И РАЗВИТИЯ ДЕТЕЙ С УМЕРЕННОЙ УМСТВЕННОЙ ОТСТАЛОСТЬЮ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68098" y="7456956"/>
            <a:ext cx="10158138" cy="724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32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  <a:r>
              <a:rPr lang="en-US" sz="32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Панова</a:t>
            </a:r>
            <a:r>
              <a:rPr lang="en-US" sz="32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Марина</a:t>
            </a:r>
            <a:r>
              <a:rPr lang="en-US" sz="32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Александровна</a:t>
            </a:r>
            <a:r>
              <a:rPr lang="en-US" sz="32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r">
              <a:lnSpc>
                <a:spcPts val="2800"/>
              </a:lnSpc>
            </a:pPr>
            <a:r>
              <a:rPr lang="en-US" sz="32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учитель</a:t>
            </a:r>
            <a:r>
              <a:rPr lang="en-US" sz="32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начальных</a:t>
            </a:r>
            <a:r>
              <a:rPr lang="en-US" sz="32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классов</a:t>
            </a:r>
            <a:r>
              <a:rPr lang="en-US" sz="32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ГОКУ </a:t>
            </a:r>
            <a:r>
              <a:rPr lang="en-US" sz="3200" dirty="0" smtClean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СКШ </a:t>
            </a:r>
            <a:r>
              <a:rPr lang="en-US" sz="32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№ 25 </a:t>
            </a:r>
            <a:r>
              <a:rPr lang="en-US" sz="3200" dirty="0" smtClean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ru-RU" sz="3200" dirty="0" smtClean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Братска</a:t>
            </a:r>
            <a:endParaRPr lang="en-US" sz="3200" dirty="0">
              <a:solidFill>
                <a:srgbClr val="D9D9D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7376" y="3566863"/>
            <a:ext cx="328188" cy="293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080" y="419100"/>
            <a:ext cx="18288000" cy="102412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46023" y="2911624"/>
            <a:ext cx="328188" cy="2937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3211" y="3637067"/>
            <a:ext cx="328188" cy="2937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97445" y="4128496"/>
            <a:ext cx="328188" cy="293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1415" y="5765870"/>
            <a:ext cx="328188" cy="2937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2755" y="5323937"/>
            <a:ext cx="328188" cy="293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60960"/>
            <a:ext cx="18288000" cy="102260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32532" y="3548162"/>
            <a:ext cx="328188" cy="293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0960"/>
            <a:ext cx="18288000" cy="102260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7030" y="5558608"/>
            <a:ext cx="328188" cy="2937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45353" y="1867907"/>
            <a:ext cx="7572281" cy="67770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84024" y="1867907"/>
            <a:ext cx="5133610" cy="57065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0" y="4185470"/>
            <a:ext cx="4279877" cy="570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0960"/>
            <a:ext cx="18288000" cy="102260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93036" y="3734698"/>
            <a:ext cx="328188" cy="293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0960"/>
            <a:ext cx="18288000" cy="102260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9263" y="3900508"/>
            <a:ext cx="328188" cy="293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1951" y="4558587"/>
            <a:ext cx="12584097" cy="382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>
                <a:solidFill>
                  <a:srgbClr val="E8D06D"/>
                </a:solidFill>
                <a:latin typeface="Eczar ExtraBold Bold"/>
              </a:rPr>
              <a:t>«ЦЕЛЬ ВОСПИТАНИЯ — НАУЧИТЬ НАШИХ ДЕТЕЙ ОБХОДИТЬСЯ БЕЗ НАС»</a:t>
            </a:r>
          </a:p>
          <a:p>
            <a:pPr algn="ctr">
              <a:lnSpc>
                <a:spcPts val="4440"/>
              </a:lnSpc>
            </a:pPr>
            <a:endParaRPr lang="en-US" sz="3700">
              <a:solidFill>
                <a:srgbClr val="E8D06D"/>
              </a:solidFill>
              <a:latin typeface="Eczar ExtraBold Bold"/>
            </a:endParaRPr>
          </a:p>
          <a:p>
            <a:pPr algn="ctr">
              <a:lnSpc>
                <a:spcPts val="4440"/>
              </a:lnSpc>
            </a:pPr>
            <a:r>
              <a:rPr lang="en-US" sz="3700">
                <a:solidFill>
                  <a:srgbClr val="000000"/>
                </a:solidFill>
                <a:latin typeface="Eczar ExtraBold Bold"/>
              </a:rPr>
              <a:t>                                                                     </a:t>
            </a:r>
          </a:p>
          <a:p>
            <a:pPr algn="ctr">
              <a:lnSpc>
                <a:spcPts val="4440"/>
              </a:lnSpc>
            </a:pPr>
            <a:endParaRPr lang="en-US" sz="3700">
              <a:solidFill>
                <a:srgbClr val="000000"/>
              </a:solidFill>
              <a:latin typeface="Eczar ExtraBold Bold"/>
            </a:endParaRPr>
          </a:p>
          <a:p>
            <a:pPr algn="ctr">
              <a:lnSpc>
                <a:spcPts val="4440"/>
              </a:lnSpc>
            </a:pPr>
            <a:endParaRPr lang="en-US" sz="3700">
              <a:solidFill>
                <a:srgbClr val="000000"/>
              </a:solidFill>
              <a:latin typeface="Eczar ExtraBold Bold"/>
            </a:endParaRP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D9D9D9"/>
                </a:solidFill>
                <a:latin typeface="Eczar ExtraBold Bold"/>
              </a:rPr>
              <a:t>                                                           ЭРНСТ ЛЕГУВЕ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52513"/>
            <a:ext cx="16230600" cy="817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2800" dirty="0">
                <a:solidFill>
                  <a:srgbClr val="E8D06D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ctr">
              <a:lnSpc>
                <a:spcPts val="3480"/>
              </a:lnSpc>
            </a:pPr>
            <a:endParaRPr lang="en-US" sz="2800" dirty="0">
              <a:solidFill>
                <a:srgbClr val="E8D06D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ФОРМИРОВАНИЕ И РАЗВИТИЕ КУЛЬТУРНО-ГИГИЕНИЧЕСКИХ НАВЫКОВ У ДЕТЕЙ С УУО ЧЕРЕЗ ИСПОЛЬЗОВАНИЕ СОВРЕМЕННОЙ ОБРАЗОВАТЕЛЬНОЙ ТЕХНОЛОГИИ «ЛЭПБУК», САМОСТОЯТЕЛЬНОЕ ПРИМЕНЕНИЕ ПОЛУЧЕННЫХ УМЕНИЙ</a:t>
            </a:r>
          </a:p>
          <a:p>
            <a:pPr algn="ctr">
              <a:lnSpc>
                <a:spcPts val="2640"/>
              </a:lnSpc>
            </a:pPr>
            <a:endParaRPr lang="en-US" sz="2800" dirty="0">
              <a:solidFill>
                <a:srgbClr val="D9D9D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4800"/>
              </a:lnSpc>
            </a:pPr>
            <a:r>
              <a:rPr lang="en-US" sz="2800" dirty="0" err="1">
                <a:solidFill>
                  <a:srgbClr val="E8D06D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en-US" sz="2800" dirty="0">
                <a:solidFill>
                  <a:srgbClr val="E8D06D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ts val="3600"/>
              </a:lnSpc>
            </a:pPr>
            <a:endParaRPr lang="en-US" sz="2800" dirty="0">
              <a:solidFill>
                <a:srgbClr val="E8D06D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9793" lvl="1" indent="-269897" algn="just">
              <a:lnSpc>
                <a:spcPts val="3000"/>
              </a:lnSpc>
              <a:buFont typeface="Arial"/>
              <a:buChar char="•"/>
            </a:pP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формирование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представлений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о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предметах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личной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гигиены</a:t>
            </a:r>
            <a:endParaRPr lang="en-US" sz="2800" dirty="0">
              <a:solidFill>
                <a:srgbClr val="D9D9D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9793" lvl="1" indent="-269897" algn="just">
              <a:lnSpc>
                <a:spcPts val="3000"/>
              </a:lnSpc>
              <a:buFont typeface="Arial"/>
              <a:buChar char="•"/>
            </a:pP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закреплять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умения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самообслуживания</a:t>
            </a:r>
            <a:endParaRPr lang="en-US" sz="2800" dirty="0">
              <a:solidFill>
                <a:srgbClr val="D9D9D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9793" lvl="1" indent="-269897" algn="just">
              <a:lnSpc>
                <a:spcPts val="3000"/>
              </a:lnSpc>
              <a:buFont typeface="Arial"/>
              <a:buChar char="•"/>
            </a:pP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учить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пользоваться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индивидуальными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предметами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гигиены</a:t>
            </a:r>
            <a:endParaRPr lang="en-US" sz="2800" dirty="0">
              <a:solidFill>
                <a:srgbClr val="D9D9D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9793" lvl="1" indent="-269897" algn="just">
              <a:lnSpc>
                <a:spcPts val="3000"/>
              </a:lnSpc>
              <a:buFont typeface="Arial"/>
              <a:buChar char="•"/>
            </a:pP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воспитывать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аккуратность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во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внешнем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виде</a:t>
            </a:r>
            <a:endParaRPr lang="en-US" sz="2800" dirty="0">
              <a:solidFill>
                <a:srgbClr val="D9D9D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9793" lvl="1" indent="-269897" algn="just">
              <a:lnSpc>
                <a:spcPts val="3000"/>
              </a:lnSpc>
              <a:buFont typeface="Arial"/>
              <a:buChar char="•"/>
            </a:pP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учить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правилам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пользования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туалетом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правильному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мытью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рук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39793" lvl="1" indent="-269897" algn="just">
              <a:lnSpc>
                <a:spcPts val="3000"/>
              </a:lnSpc>
              <a:buFont typeface="Arial"/>
              <a:buChar char="•"/>
            </a:pP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развивать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речь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память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логическое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мышление</a:t>
            </a:r>
            <a:endParaRPr lang="en-US" sz="2800" dirty="0">
              <a:solidFill>
                <a:srgbClr val="D9D9D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9793" lvl="1" indent="-269897" algn="just">
              <a:lnSpc>
                <a:spcPts val="3000"/>
              </a:lnSpc>
              <a:buFont typeface="Arial"/>
              <a:buChar char="•"/>
            </a:pP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воспитывать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умение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активно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взаимодействовать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со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сверстниками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взрослыми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участвовать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совместной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en-US" sz="2800" dirty="0">
              <a:solidFill>
                <a:srgbClr val="D9D9D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9793" lvl="1" indent="-269897" algn="just">
              <a:lnSpc>
                <a:spcPts val="3000"/>
              </a:lnSpc>
              <a:buFont typeface="Arial"/>
              <a:buChar char="•"/>
            </a:pP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развивать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познавательную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речевую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активность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дидактические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упражнения</a:t>
            </a:r>
            <a:endParaRPr lang="en-US" sz="2800" dirty="0">
              <a:solidFill>
                <a:srgbClr val="D9D9D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9793" lvl="1" indent="-269897" algn="just">
              <a:lnSpc>
                <a:spcPts val="3000"/>
              </a:lnSpc>
              <a:buFont typeface="Arial"/>
              <a:buChar char="•"/>
            </a:pP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содействовать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лучшему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пониманию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запоминанию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изучаемого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материала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применению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полученного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опыта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новых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жизненных</a:t>
            </a:r>
            <a:r>
              <a:rPr lang="en-US" sz="2800" dirty="0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D9D9D9"/>
                </a:solidFill>
                <a:latin typeface="Times New Roman" pitchFamily="18" charset="0"/>
                <a:cs typeface="Times New Roman" pitchFamily="18" charset="0"/>
              </a:rPr>
              <a:t>ситуациях</a:t>
            </a:r>
            <a:endParaRPr lang="en-US" sz="2800" dirty="0">
              <a:solidFill>
                <a:srgbClr val="D9D9D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14142" y="8878228"/>
            <a:ext cx="328188" cy="2937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78236" y="6265110"/>
            <a:ext cx="328188" cy="293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0" b="5772"/>
          <a:stretch>
            <a:fillRect/>
          </a:stretch>
        </p:blipFill>
        <p:spPr>
          <a:xfrm>
            <a:off x="0" y="103240"/>
            <a:ext cx="18288000" cy="101837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03949" y="1483170"/>
            <a:ext cx="3356868" cy="77751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13055" y="1255935"/>
            <a:ext cx="3420194" cy="77751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76381" y="3100059"/>
            <a:ext cx="6055135" cy="45413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66836" y="5487433"/>
            <a:ext cx="1146220" cy="5129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328736" y="5430283"/>
            <a:ext cx="354975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500">
                <a:solidFill>
                  <a:srgbClr val="D9D9D9"/>
                </a:solidFill>
                <a:latin typeface="Eczar ExtraBold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51" b="4810"/>
          <a:stretch>
            <a:fillRect/>
          </a:stretch>
        </p:blipFill>
        <p:spPr>
          <a:xfrm>
            <a:off x="0" y="29931"/>
            <a:ext cx="18288000" cy="102570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22756" y="6132960"/>
            <a:ext cx="328188" cy="293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0" b="5451"/>
          <a:stretch>
            <a:fillRect/>
          </a:stretch>
        </p:blipFill>
        <p:spPr>
          <a:xfrm>
            <a:off x="0" y="66586"/>
            <a:ext cx="18288000" cy="10220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0525" y="3440876"/>
            <a:ext cx="328188" cy="293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0" b="5130"/>
          <a:stretch>
            <a:fillRect/>
          </a:stretch>
        </p:blipFill>
        <p:spPr>
          <a:xfrm>
            <a:off x="0" y="-27940"/>
            <a:ext cx="18288000" cy="102570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7449" y="3552987"/>
            <a:ext cx="328188" cy="2937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7358316" y="1197546"/>
            <a:ext cx="775489" cy="3996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4990134" y="1303434"/>
            <a:ext cx="775489" cy="226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10044833" y="1303434"/>
            <a:ext cx="775489" cy="2260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12539256" y="1284384"/>
            <a:ext cx="775489" cy="226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8331" y="3435980"/>
            <a:ext cx="328188" cy="293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480"/>
            <a:ext cx="18288000" cy="102565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5611" y="5776118"/>
            <a:ext cx="328188" cy="293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146</Words>
  <Application>Microsoft Office PowerPoint</Application>
  <PresentationFormat>Произвольный</PresentationFormat>
  <Paragraphs>25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Calibri</vt:lpstr>
      <vt:lpstr>Eczar ExtraBold Bold</vt:lpstr>
      <vt:lpstr>Eczar ExtraBold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Реализация Лэпбук-технологии как средства обучения, воспитания и развития детей с умеренной умственной отсталостью</dc:title>
  <cp:lastModifiedBy>Надежда</cp:lastModifiedBy>
  <cp:revision>7</cp:revision>
  <dcterms:created xsi:type="dcterms:W3CDTF">2006-08-16T00:00:00Z</dcterms:created>
  <dcterms:modified xsi:type="dcterms:W3CDTF">2023-03-24T14:05:39Z</dcterms:modified>
  <dc:identifier>DAFS5Tbo5Ek</dc:identifier>
</cp:coreProperties>
</file>