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71" r:id="rId5"/>
    <p:sldId id="326" r:id="rId6"/>
    <p:sldId id="269" r:id="rId7"/>
    <p:sldId id="270" r:id="rId8"/>
    <p:sldId id="311" r:id="rId9"/>
    <p:sldId id="294" r:id="rId10"/>
    <p:sldId id="312" r:id="rId11"/>
    <p:sldId id="261" r:id="rId12"/>
    <p:sldId id="309" r:id="rId13"/>
    <p:sldId id="296" r:id="rId14"/>
    <p:sldId id="313" r:id="rId15"/>
    <p:sldId id="303" r:id="rId16"/>
    <p:sldId id="273" r:id="rId17"/>
    <p:sldId id="287" r:id="rId18"/>
    <p:sldId id="289" r:id="rId19"/>
    <p:sldId id="290" r:id="rId20"/>
    <p:sldId id="288" r:id="rId21"/>
    <p:sldId id="301" r:id="rId22"/>
    <p:sldId id="305" r:id="rId23"/>
    <p:sldId id="304" r:id="rId24"/>
    <p:sldId id="307" r:id="rId25"/>
    <p:sldId id="299" r:id="rId26"/>
    <p:sldId id="325" r:id="rId27"/>
    <p:sldId id="310" r:id="rId28"/>
    <p:sldId id="298" r:id="rId29"/>
    <p:sldId id="324" r:id="rId30"/>
    <p:sldId id="302" r:id="rId31"/>
    <p:sldId id="308" r:id="rId32"/>
    <p:sldId id="297" r:id="rId33"/>
    <p:sldId id="314" r:id="rId34"/>
    <p:sldId id="300" r:id="rId35"/>
    <p:sldId id="315" r:id="rId36"/>
    <p:sldId id="316" r:id="rId37"/>
    <p:sldId id="317" r:id="rId38"/>
    <p:sldId id="318" r:id="rId39"/>
    <p:sldId id="262" r:id="rId40"/>
    <p:sldId id="291" r:id="rId41"/>
    <p:sldId id="292" r:id="rId42"/>
    <p:sldId id="319" r:id="rId43"/>
    <p:sldId id="321" r:id="rId44"/>
    <p:sldId id="322" r:id="rId45"/>
    <p:sldId id="264" r:id="rId46"/>
    <p:sldId id="265" r:id="rId47"/>
  </p:sldIdLst>
  <p:sldSz cx="12192000" cy="6858000"/>
  <p:notesSz cx="6858000" cy="9144000"/>
  <p:custDataLst>
    <p:tags r:id="rId4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93954" autoAdjust="0"/>
  </p:normalViewPr>
  <p:slideViewPr>
    <p:cSldViewPr>
      <p:cViewPr varScale="1">
        <p:scale>
          <a:sx n="81" d="100"/>
          <a:sy n="81" d="100"/>
        </p:scale>
        <p:origin x="-379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3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267001-F5EE-4B01-ADD9-95392EA1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4CC777-6BA2-40D2-9A82-AD403FA4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FA2BC8-F9FC-47B4-B94E-984652D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158127-7E67-4DC3-A9CF-380C6A5B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CFB686-854A-4D91-AAF2-24DD33CC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49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5449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853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BA0536-C2F3-45FD-BCE9-A7664FF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CB672-9A39-4592-A702-905A663D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F00B59B-B30F-4BCA-BF7C-1382101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11AE46-CD71-40A2-B051-FED4CF25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7D472E-4D2E-4B58-B26C-A5C6E9B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590CE5-E95F-4274-817F-D56AE11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79CC03-CB65-4A4C-90D3-F02B507A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4C3BF4E-7FD7-4E97-ADD2-17103BBDA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4CE1139-B009-4241-B0C4-BF93CB87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1306DD-CDF6-4C8F-8EAA-8585BA36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E83B16-91E8-4F91-A8A9-2286EF49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500BC4-2676-4C2C-A56B-8495420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BFDEE6-9163-4FA6-9C33-9D0B1D9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6CFD921-B66F-4B9F-8D0C-B14325FE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DD6FEE-737C-4DE7-A07A-B8500FB8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8FE9F1-30AE-46C1-A8C8-4B7D5FF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45E6A3-691A-440E-94B6-E416560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71DFBC-935C-41DF-9AF9-A79F2BD8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FFC04AF-1DA1-4817-ACF7-5A110AD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DFD425-2E61-4F50-9A02-6256A349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833F48-4BE3-401E-8EAC-ED423D3D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E6C580-1988-45AF-BDB1-7BCACEB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48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82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1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07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=""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 rot="16200000">
            <a:off x="10191000" y="4857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90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96AF94-0451-4B41-960A-AE014E9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2D3EF2-51A0-4DA7-88AA-E1FA156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90037A-9CFB-48E5-9E34-0A14EDE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DC742-0D31-49BB-8235-E8F2368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B7A22E-3771-4390-9794-7F14D95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951B10-84CC-412A-B18B-E5D7BF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6FA339-92AB-4D93-B605-E9C0B0E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FCBD1A-83E7-45B8-95AE-AE44F1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5DC75D-06B2-46E5-A96B-A1468A21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AE6E6F-2E09-401B-B461-D6DF21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FA403A-15C6-49C6-8CC5-8F9664A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3F06EE-74D4-48BE-B81A-5C34F61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D53AD41-416F-495E-A3FD-85E02F26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E8F414-2898-41DB-BD73-B506B16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5BF822-D25A-4089-8B09-6CDFC6C7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FA1F7A-5EC7-4EDE-B41D-E76BE82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51A2486-CBD9-47F2-85CB-E75E7074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9BFCC3-815F-46C2-8BBD-B33697B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6C052B-8DDE-4435-89D0-37FEADE5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E4CBDAB-0EC1-4397-917A-7260217B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848E488-94C4-4695-A96B-BD92D0F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89685D5-D9B9-4084-9444-3F5DFFF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CAB533-743E-4972-9281-AA80F8DE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E27A4BD-2D2A-438C-8009-8340746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593BC4F-92E4-4734-99DC-E5A245F3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2D59C2-0660-44F2-8B51-CACB66F9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289D3-E86F-47FE-BC52-53D34FA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3570AF-E207-47A8-A8FC-5D905746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AF8805-B906-4169-9117-FA140E73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E3D611-6D00-421E-BE6B-385F5C2C5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716F83-6BED-46A4-98C2-DEC0D746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8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7" r:id="rId19"/>
    <p:sldLayoutId id="2147483666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8A43419-7E9B-40A6-A3FD-5105F83F69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E99B067-EB62-402E-805F-0F0DF821BA19}"/>
              </a:ext>
            </a:extLst>
          </p:cNvPr>
          <p:cNvSpPr/>
          <p:nvPr/>
        </p:nvSpPr>
        <p:spPr>
          <a:xfrm>
            <a:off x="6096000" y="233363"/>
            <a:ext cx="5805486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23">
            <a:extLst>
              <a:ext uri="{FF2B5EF4-FFF2-40B4-BE49-F238E27FC236}">
                <a16:creationId xmlns="" xmlns:a16="http://schemas.microsoft.com/office/drawing/2014/main" id="{10315E8C-F410-4B7D-9A8E-D2CECB50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00" y="684000"/>
            <a:ext cx="5308697" cy="1325563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/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>
                <a:solidFill>
                  <a:schemeClr val="bg1"/>
                </a:solidFill>
              </a:rPr>
              <a:t/>
            </a:r>
            <a:br>
              <a:rPr lang="ru-RU" sz="6600" b="1" dirty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/>
            </a:r>
            <a:br>
              <a:rPr lang="ru-RU" sz="6600" b="1" dirty="0" smtClean="0">
                <a:solidFill>
                  <a:schemeClr val="bg1"/>
                </a:solidFill>
              </a:rPr>
            </a:br>
            <a:r>
              <a:rPr lang="ru-RU" sz="6600" b="1" dirty="0" smtClean="0">
                <a:solidFill>
                  <a:schemeClr val="bg1"/>
                </a:solidFill>
              </a:rPr>
              <a:t>Инструмент мотивации  учащихся на уроке: работа </a:t>
            </a:r>
            <a:r>
              <a:rPr lang="ru-RU" sz="6600" b="1" dirty="0">
                <a:solidFill>
                  <a:schemeClr val="bg1"/>
                </a:solidFill>
              </a:rPr>
              <a:t>с информацией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97F0EBA-D1C1-470D-8EFC-89954E19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6001" y="4824000"/>
            <a:ext cx="5535486" cy="1035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Развитие метапредметных навыков как составляющая часть современного урока</a:t>
            </a:r>
          </a:p>
        </p:txBody>
      </p:sp>
    </p:spTree>
    <p:extLst>
      <p:ext uri="{BB962C8B-B14F-4D97-AF65-F5344CB8AC3E}">
        <p14:creationId xmlns:p14="http://schemas.microsoft.com/office/powerpoint/2010/main" val="40454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39159D-B463-4DB0-80DF-48B7882F4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000" y="369000"/>
            <a:ext cx="11159999" cy="6300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Информационная грамотность </a:t>
            </a:r>
            <a:r>
              <a:rPr lang="ru-RU" dirty="0"/>
              <a:t>– это «технология» учебы.</a:t>
            </a:r>
          </a:p>
          <a:p>
            <a:r>
              <a:rPr lang="ru-RU" dirty="0"/>
              <a:t> Она складывается из умения человека: </a:t>
            </a:r>
          </a:p>
          <a:p>
            <a:pPr marL="514350" indent="-514350">
              <a:buAutoNum type="arabicParenR"/>
            </a:pPr>
            <a:r>
              <a:rPr lang="ru-RU" dirty="0"/>
              <a:t>осознать личную потребность в информации для решения той или иной проблемы; </a:t>
            </a:r>
          </a:p>
          <a:p>
            <a:pPr marL="514350" indent="-514350">
              <a:buAutoNum type="arabicParenR"/>
            </a:pPr>
            <a:r>
              <a:rPr lang="ru-RU" dirty="0"/>
              <a:t>выработать стратегию поиска, ставя значимые вопросы; </a:t>
            </a:r>
          </a:p>
          <a:p>
            <a:pPr marL="514350" indent="-514350">
              <a:buAutoNum type="arabicParenR"/>
            </a:pPr>
            <a:r>
              <a:rPr lang="ru-RU" dirty="0"/>
              <a:t>найти информацию, соответствующую данной теме; </a:t>
            </a:r>
          </a:p>
          <a:p>
            <a:pPr marL="514350" indent="-514350">
              <a:buAutoNum type="arabicParenR"/>
            </a:pPr>
            <a:r>
              <a:rPr lang="ru-RU" dirty="0"/>
              <a:t>оценить релевантность найденной информации, отсортировать, организовать, проанализировать ее; </a:t>
            </a:r>
          </a:p>
          <a:p>
            <a:pPr marL="514350" indent="-514350">
              <a:buAutoNum type="arabicParenR"/>
            </a:pPr>
            <a:r>
              <a:rPr lang="ru-RU" dirty="0"/>
              <a:t>оценить качество информации, точность, авторитетность и достоверность; </a:t>
            </a:r>
          </a:p>
          <a:p>
            <a:pPr marL="514350" indent="-514350">
              <a:buAutoNum type="arabicParenR"/>
            </a:pPr>
            <a:r>
              <a:rPr lang="ru-RU" dirty="0"/>
              <a:t>сформировать собственное отношение к этой информации; </a:t>
            </a:r>
          </a:p>
          <a:p>
            <a:pPr marL="514350" indent="-514350">
              <a:buAutoNum type="arabicParenR"/>
            </a:pPr>
            <a:r>
              <a:rPr lang="ru-RU" dirty="0"/>
              <a:t>представить аудитории или самому себе свою точку зрения, новые знания и понимание или решение проблемы; </a:t>
            </a:r>
          </a:p>
          <a:p>
            <a:pPr marL="514350" indent="-514350">
              <a:buAutoNum type="arabicParenR"/>
            </a:pPr>
            <a:r>
              <a:rPr lang="ru-RU" dirty="0"/>
              <a:t>оценить эффективность проделанной работы по следующим критериям: изученный материал, приобретенные навыки и решение поставленной задачи; </a:t>
            </a:r>
          </a:p>
          <a:p>
            <a:pPr marL="514350" indent="-514350">
              <a:buAutoNum type="arabicParenR"/>
            </a:pPr>
            <a:r>
              <a:rPr lang="ru-RU" dirty="0"/>
              <a:t>доказать, что полученные знания оказали влияние на его личные позиции и поведение; </a:t>
            </a:r>
          </a:p>
          <a:p>
            <a:pPr marL="514350" indent="-514350">
              <a:buAutoNum type="arabicParenR"/>
            </a:pPr>
            <a:r>
              <a:rPr lang="ru-RU" dirty="0"/>
              <a:t>осознать, что использование навыков информационной грамотности в процессе решения проблемы, или учебной задачи, можно распространить на все сферы жизни человека. </a:t>
            </a:r>
          </a:p>
          <a:p>
            <a:r>
              <a:rPr lang="ru-RU" dirty="0"/>
              <a:t>Это инструмент для превращения индивидов в активных членов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0299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решение 8">
            <a:extLst>
              <a:ext uri="{FF2B5EF4-FFF2-40B4-BE49-F238E27FC236}">
                <a16:creationId xmlns="" xmlns:a16="http://schemas.microsoft.com/office/drawing/2014/main" id="{36D00F69-75EB-424F-B738-86CD45442AF4}"/>
              </a:ext>
            </a:extLst>
          </p:cNvPr>
          <p:cNvSpPr/>
          <p:nvPr/>
        </p:nvSpPr>
        <p:spPr>
          <a:xfrm>
            <a:off x="5773778" y="1402314"/>
            <a:ext cx="833057" cy="865959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решение 9">
            <a:extLst>
              <a:ext uri="{FF2B5EF4-FFF2-40B4-BE49-F238E27FC236}">
                <a16:creationId xmlns="" xmlns:a16="http://schemas.microsoft.com/office/drawing/2014/main" id="{38742A83-9EA0-4A7F-AF5C-96464284D566}"/>
              </a:ext>
            </a:extLst>
          </p:cNvPr>
          <p:cNvSpPr/>
          <p:nvPr/>
        </p:nvSpPr>
        <p:spPr>
          <a:xfrm>
            <a:off x="5752056" y="2284753"/>
            <a:ext cx="899719" cy="830843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решение 10">
            <a:extLst>
              <a:ext uri="{FF2B5EF4-FFF2-40B4-BE49-F238E27FC236}">
                <a16:creationId xmlns="" xmlns:a16="http://schemas.microsoft.com/office/drawing/2014/main" id="{90A28D59-8A44-4054-A70D-613FC272D557}"/>
              </a:ext>
            </a:extLst>
          </p:cNvPr>
          <p:cNvSpPr/>
          <p:nvPr/>
        </p:nvSpPr>
        <p:spPr>
          <a:xfrm>
            <a:off x="5766217" y="3122973"/>
            <a:ext cx="885558" cy="830843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1D573D8-F176-448B-93AB-FB402132B523}"/>
              </a:ext>
            </a:extLst>
          </p:cNvPr>
          <p:cNvSpPr/>
          <p:nvPr/>
        </p:nvSpPr>
        <p:spPr>
          <a:xfrm>
            <a:off x="6765799" y="1454206"/>
            <a:ext cx="393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Поиск/извлечение конкретной информации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5D8DFA3-1653-4AC7-8144-55CA92E73217}"/>
              </a:ext>
            </a:extLst>
          </p:cNvPr>
          <p:cNvSpPr/>
          <p:nvPr/>
        </p:nvSpPr>
        <p:spPr>
          <a:xfrm>
            <a:off x="6765799" y="2345585"/>
            <a:ext cx="393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Структурирование, осмысление информации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0E74415-A06C-4609-B1BD-4F79F4D3D33D}"/>
              </a:ext>
            </a:extLst>
          </p:cNvPr>
          <p:cNvSpPr/>
          <p:nvPr/>
        </p:nvSpPr>
        <p:spPr>
          <a:xfrm>
            <a:off x="6974512" y="5685424"/>
            <a:ext cx="3917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Преобразование и предъявление информации в различных формах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3F26745-1E34-42A2-B98C-F434033FB06A}"/>
              </a:ext>
            </a:extLst>
          </p:cNvPr>
          <p:cNvSpPr txBox="1"/>
          <p:nvPr/>
        </p:nvSpPr>
        <p:spPr>
          <a:xfrm>
            <a:off x="5953292" y="1437276"/>
            <a:ext cx="497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7CD723-3E98-4F5B-83AE-5AE1D415D6E0}"/>
              </a:ext>
            </a:extLst>
          </p:cNvPr>
          <p:cNvSpPr txBox="1"/>
          <p:nvPr/>
        </p:nvSpPr>
        <p:spPr>
          <a:xfrm>
            <a:off x="5981931" y="2284675"/>
            <a:ext cx="45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28FFC-22DD-42DD-A1DD-1E9E0251233F}"/>
              </a:ext>
            </a:extLst>
          </p:cNvPr>
          <p:cNvSpPr txBox="1"/>
          <p:nvPr/>
        </p:nvSpPr>
        <p:spPr>
          <a:xfrm>
            <a:off x="5901627" y="3143067"/>
            <a:ext cx="68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="" xmlns:a16="http://schemas.microsoft.com/office/drawing/2014/main" id="{93CAE8A1-5702-4CA2-90A6-1F3DF1C5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628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1"/>
                </a:solidFill>
              </a:rPr>
              <a:t>Алгоритм работы информацией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9A8B48C-86A2-4CA0-8884-A16E6EDD1B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r="8907"/>
          <a:stretch>
            <a:fillRect/>
          </a:stretch>
        </p:blipFill>
        <p:spPr>
          <a:xfrm>
            <a:off x="275149" y="1885023"/>
            <a:ext cx="5220000" cy="4230000"/>
          </a:xfrm>
        </p:spPr>
      </p:pic>
      <p:sp>
        <p:nvSpPr>
          <p:cNvPr id="6" name="Ромб 5">
            <a:extLst>
              <a:ext uri="{FF2B5EF4-FFF2-40B4-BE49-F238E27FC236}">
                <a16:creationId xmlns="" xmlns:a16="http://schemas.microsoft.com/office/drawing/2014/main" id="{C1CF1EF5-4A89-4995-8240-D91344354ABF}"/>
              </a:ext>
            </a:extLst>
          </p:cNvPr>
          <p:cNvSpPr/>
          <p:nvPr/>
        </p:nvSpPr>
        <p:spPr>
          <a:xfrm>
            <a:off x="5792457" y="3981496"/>
            <a:ext cx="885557" cy="8458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68BE20-44B4-408E-9D24-BEFD8D0173C7}"/>
              </a:ext>
            </a:extLst>
          </p:cNvPr>
          <p:cNvSpPr txBox="1"/>
          <p:nvPr/>
        </p:nvSpPr>
        <p:spPr>
          <a:xfrm>
            <a:off x="5806215" y="4001744"/>
            <a:ext cx="809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DE9224D-2449-4E6A-889E-DB46217CAEC7}"/>
              </a:ext>
            </a:extLst>
          </p:cNvPr>
          <p:cNvSpPr txBox="1"/>
          <p:nvPr/>
        </p:nvSpPr>
        <p:spPr>
          <a:xfrm>
            <a:off x="6905133" y="4232576"/>
            <a:ext cx="427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Анализ, систематизация</a:t>
            </a:r>
            <a:r>
              <a:rPr lang="en-GB" dirty="0"/>
              <a:t>,</a:t>
            </a:r>
            <a:r>
              <a:rPr lang="ru-RU" dirty="0"/>
              <a:t> интерпретация</a:t>
            </a:r>
            <a:r>
              <a:rPr lang="en-GB" dirty="0"/>
              <a:t> </a:t>
            </a:r>
            <a:endParaRPr lang="ru-RU" dirty="0"/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77A28C7D-1CCD-4BC3-B96F-30C5837E754A}"/>
              </a:ext>
            </a:extLst>
          </p:cNvPr>
          <p:cNvSpPr/>
          <p:nvPr/>
        </p:nvSpPr>
        <p:spPr>
          <a:xfrm>
            <a:off x="5766217" y="5672996"/>
            <a:ext cx="940752" cy="839535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ADC67A6-C27B-460F-A3CC-CEE0826DDF7D}"/>
              </a:ext>
            </a:extLst>
          </p:cNvPr>
          <p:cNvSpPr txBox="1"/>
          <p:nvPr/>
        </p:nvSpPr>
        <p:spPr>
          <a:xfrm>
            <a:off x="5741620" y="4732106"/>
            <a:ext cx="859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D673AC8-751C-4D18-8C17-B46E8AD94A5E}"/>
              </a:ext>
            </a:extLst>
          </p:cNvPr>
          <p:cNvSpPr txBox="1"/>
          <p:nvPr/>
        </p:nvSpPr>
        <p:spPr>
          <a:xfrm>
            <a:off x="6765799" y="3353728"/>
            <a:ext cx="4553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Моделирование и преобразование</a:t>
            </a: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="" xmlns:a16="http://schemas.microsoft.com/office/drawing/2014/main" id="{4FB079C7-251F-4DBD-B250-F9B46030776B}"/>
              </a:ext>
            </a:extLst>
          </p:cNvPr>
          <p:cNvSpPr/>
          <p:nvPr/>
        </p:nvSpPr>
        <p:spPr>
          <a:xfrm>
            <a:off x="5792601" y="4843495"/>
            <a:ext cx="899719" cy="830843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DD2E562-2015-4058-8976-CAA0465C3A13}"/>
              </a:ext>
            </a:extLst>
          </p:cNvPr>
          <p:cNvSpPr txBox="1"/>
          <p:nvPr/>
        </p:nvSpPr>
        <p:spPr>
          <a:xfrm>
            <a:off x="7041000" y="4959000"/>
            <a:ext cx="28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Оценка достоверности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31E6F3-5CB0-4C41-A4C8-7DD1BB582678}"/>
              </a:ext>
            </a:extLst>
          </p:cNvPr>
          <p:cNvSpPr txBox="1"/>
          <p:nvPr/>
        </p:nvSpPr>
        <p:spPr>
          <a:xfrm>
            <a:off x="5830396" y="4818438"/>
            <a:ext cx="809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C93CC07-EBD6-4C7E-9B5C-A2FAD99C55A2}"/>
              </a:ext>
            </a:extLst>
          </p:cNvPr>
          <p:cNvSpPr txBox="1"/>
          <p:nvPr/>
        </p:nvSpPr>
        <p:spPr>
          <a:xfrm>
            <a:off x="5804077" y="5654117"/>
            <a:ext cx="809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104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EB8086-881B-4DD2-AAFD-83B77AA6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234000"/>
            <a:ext cx="10515600" cy="855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1. Поиск информации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97C79236-9404-4717-9AF3-BE5B09EF6555}"/>
              </a:ext>
            </a:extLst>
          </p:cNvPr>
          <p:cNvSpPr/>
          <p:nvPr/>
        </p:nvSpPr>
        <p:spPr>
          <a:xfrm>
            <a:off x="827925" y="1539000"/>
            <a:ext cx="4635000" cy="1844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«Корзина идей»</a:t>
            </a:r>
          </a:p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«Мозговой штурм»</a:t>
            </a:r>
          </a:p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«Кластер»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5DB0D68-54C0-4841-BA08-23EFC0AD8624}"/>
              </a:ext>
            </a:extLst>
          </p:cNvPr>
          <p:cNvSpPr/>
          <p:nvPr/>
        </p:nvSpPr>
        <p:spPr>
          <a:xfrm>
            <a:off x="883237" y="3716635"/>
            <a:ext cx="4635000" cy="1951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остановками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(текст должен быть новым для учащихся)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</a:b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9DD91624-5524-4F42-89DA-993DC881C98D}"/>
              </a:ext>
            </a:extLst>
          </p:cNvPr>
          <p:cNvSpPr/>
          <p:nvPr/>
        </p:nvSpPr>
        <p:spPr>
          <a:xfrm>
            <a:off x="5932350" y="1539001"/>
            <a:ext cx="4483649" cy="1844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пропусков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1E9F920C-E699-4AD7-8DD9-087261872094}"/>
              </a:ext>
            </a:extLst>
          </p:cNvPr>
          <p:cNvSpPr/>
          <p:nvPr/>
        </p:nvSpPr>
        <p:spPr>
          <a:xfrm>
            <a:off x="5932351" y="3716635"/>
            <a:ext cx="4635000" cy="184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сходств/отличий</a:t>
            </a:r>
          </a:p>
        </p:txBody>
      </p:sp>
    </p:spTree>
    <p:extLst>
      <p:ext uri="{BB962C8B-B14F-4D97-AF65-F5344CB8AC3E}">
        <p14:creationId xmlns:p14="http://schemas.microsoft.com/office/powerpoint/2010/main" val="18812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35BD10-4688-4072-9893-9AC65EA7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365125"/>
            <a:ext cx="10792800" cy="1325563"/>
          </a:xfrm>
        </p:spPr>
        <p:txBody>
          <a:bodyPr/>
          <a:lstStyle/>
          <a:p>
            <a:r>
              <a:rPr lang="ru-RU"/>
              <a:t> </a:t>
            </a:r>
            <a:r>
              <a:rPr lang="ru-RU" smtClean="0"/>
              <a:t>                    </a:t>
            </a:r>
            <a:r>
              <a:rPr lang="ru-RU" dirty="0"/>
              <a:t>Поиск информации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5E5DE76-B230-4A0C-98B0-157AE16847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1000" y="1854000"/>
            <a:ext cx="6652260" cy="45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2398342B-0990-4CC7-93EF-14F0E28B8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3162"/>
              </p:ext>
            </p:extLst>
          </p:nvPr>
        </p:nvGraphicFramePr>
        <p:xfrm>
          <a:off x="1731000" y="2479548"/>
          <a:ext cx="6525000" cy="3017520"/>
        </p:xfrm>
        <a:graphic>
          <a:graphicData uri="http://schemas.openxmlformats.org/drawingml/2006/table">
            <a:tbl>
              <a:tblPr/>
              <a:tblGrid>
                <a:gridCol w="1223612">
                  <a:extLst>
                    <a:ext uri="{9D8B030D-6E8A-4147-A177-3AD203B41FA5}">
                      <a16:colId xmlns="" xmlns:a16="http://schemas.microsoft.com/office/drawing/2014/main" val="2751144023"/>
                    </a:ext>
                  </a:extLst>
                </a:gridCol>
                <a:gridCol w="1476388">
                  <a:extLst>
                    <a:ext uri="{9D8B030D-6E8A-4147-A177-3AD203B41FA5}">
                      <a16:colId xmlns="" xmlns:a16="http://schemas.microsoft.com/office/drawing/2014/main" val="530510771"/>
                    </a:ext>
                  </a:extLst>
                </a:gridCol>
                <a:gridCol w="1305000">
                  <a:extLst>
                    <a:ext uri="{9D8B030D-6E8A-4147-A177-3AD203B41FA5}">
                      <a16:colId xmlns="" xmlns:a16="http://schemas.microsoft.com/office/drawing/2014/main" val="2074777488"/>
                    </a:ext>
                  </a:extLst>
                </a:gridCol>
                <a:gridCol w="2520000">
                  <a:extLst>
                    <a:ext uri="{9D8B030D-6E8A-4147-A177-3AD203B41FA5}">
                      <a16:colId xmlns="" xmlns:a16="http://schemas.microsoft.com/office/drawing/2014/main" val="558972657"/>
                    </a:ext>
                  </a:extLst>
                </a:gridCol>
              </a:tblGrid>
              <a:tr h="760239"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Вид транспорта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Время на дорогу</a:t>
                      </a:r>
                      <a:b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пешком от дома</a:t>
                      </a:r>
                      <a:b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до остановки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Время в пути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Время на дорогу</a:t>
                      </a:r>
                      <a:br>
                        <a:rPr lang="ru-RU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пешком от конечной остановки до дачи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4283069"/>
                  </a:ext>
                </a:extLst>
              </a:tr>
              <a:tr h="126707"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Автобус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20 минут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2 час 10 минут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5 минут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4191791"/>
                  </a:ext>
                </a:extLst>
              </a:tr>
              <a:tr h="126707"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Электричка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15 минут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 час 55 минут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20минут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8698755"/>
                  </a:ext>
                </a:extLst>
              </a:tr>
              <a:tr h="126707"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Маршрутка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15 минут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>
                          <a:solidFill>
                            <a:srgbClr val="000000"/>
                          </a:solidFill>
                          <a:effectLst/>
                        </a:rPr>
                        <a:t>1 час 40 минут</a:t>
                      </a:r>
                      <a:endParaRPr lang="ru-RU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755"/>
                        </a:spcAft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effectLst/>
                        </a:rPr>
                        <a:t>40 минут</a:t>
                      </a:r>
                      <a:endParaRPr lang="ru-RU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556120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4C125AC8-0160-4E0F-8E68-1A521B9A7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000" y="782390"/>
            <a:ext cx="7507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дома до дачи можно доехать на автобусе, на электричке или на маршрутном такси, выйдя на конечной остановке. В таблице приведено время, которое нужно затратить на каждый участок пути. Какое наименьшее время потребуется на дорогу от дома до дачи? Ответ дайте в часах.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7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53A812-830F-4DCB-8A85-52F68C36D0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000" y="864000"/>
            <a:ext cx="7245000" cy="49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A8AB82-E8BF-4402-86D9-CDE9A9A6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Маркировка текста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E5428E7-CC9C-47AA-9FEC-DA82714676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6000" y="1494000"/>
            <a:ext cx="6102396" cy="45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="" xmlns:a16="http://schemas.microsoft.com/office/drawing/2014/main" id="{08E5A2F8-ECF6-4C2D-AE0F-112AEBE2A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36550"/>
            <a:ext cx="7886700" cy="1335088"/>
          </a:xfrm>
        </p:spPr>
        <p:txBody>
          <a:bodyPr/>
          <a:lstStyle/>
          <a:p>
            <a:pPr algn="ctr">
              <a:buClr>
                <a:srgbClr val="C00000"/>
              </a:buClr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Подчёркиваем главное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403983-8795-43FB-B742-AB788031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75" y="1341438"/>
            <a:ext cx="7886700" cy="446405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dirty="0"/>
          </a:p>
          <a:p>
            <a:pPr marL="0" indent="0">
              <a:buClr>
                <a:srgbClr val="C00000"/>
              </a:buClr>
              <a:buNone/>
              <a:defRPr/>
            </a:pPr>
            <a:endParaRPr lang="ru-RU" b="1" dirty="0">
              <a:solidFill>
                <a:srgbClr val="000000"/>
              </a:solidFill>
              <a:latin typeface="-apple-system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rgbClr val="000000"/>
              </a:solidFill>
              <a:latin typeface="-apple-system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  <p:pic>
        <p:nvPicPr>
          <p:cNvPr id="8196" name="Picture 6">
            <a:extLst>
              <a:ext uri="{FF2B5EF4-FFF2-40B4-BE49-F238E27FC236}">
                <a16:creationId xmlns="" xmlns:a16="http://schemas.microsoft.com/office/drawing/2014/main" id="{06A9B82A-1F23-4205-8ABC-EC626052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214563"/>
            <a:ext cx="73914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3FBB6634-AA15-4351-AAA4-95738EA63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33376"/>
            <a:ext cx="7886700" cy="1325563"/>
          </a:xfrm>
        </p:spPr>
        <p:txBody>
          <a:bodyPr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-apple-system"/>
              </a:rPr>
              <a:t>Вопросы-навигаторы</a:t>
            </a:r>
            <a:br>
              <a:rPr lang="ru-RU" altLang="ru-RU" b="1">
                <a:solidFill>
                  <a:srgbClr val="000000"/>
                </a:solidFill>
                <a:latin typeface="-apple-system"/>
              </a:rPr>
            </a:br>
            <a:endParaRPr lang="ru-RU" altLang="ru-RU"/>
          </a:p>
        </p:txBody>
      </p:sp>
      <p:pic>
        <p:nvPicPr>
          <p:cNvPr id="10243" name="Picture 2" descr="5 приёмов чтения с маркировкой текста">
            <a:extLst>
              <a:ext uri="{FF2B5EF4-FFF2-40B4-BE49-F238E27FC236}">
                <a16:creationId xmlns="" xmlns:a16="http://schemas.microsoft.com/office/drawing/2014/main" id="{5B027C62-4B95-46F7-A1AC-3DD1F5BE82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362075"/>
            <a:ext cx="6962775" cy="4814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="" xmlns:a16="http://schemas.microsoft.com/office/drawing/2014/main" id="{8145BA97-9236-40C8-950F-19EAC59B4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-apple-system"/>
              </a:rPr>
              <a:t>Цветной текст</a:t>
            </a:r>
            <a:br>
              <a:rPr lang="ru-RU" altLang="ru-RU" b="1">
                <a:solidFill>
                  <a:srgbClr val="000000"/>
                </a:solidFill>
                <a:latin typeface="-apple-system"/>
              </a:rPr>
            </a:br>
            <a:endParaRPr lang="ru-RU" altLang="ru-RU"/>
          </a:p>
        </p:txBody>
      </p:sp>
      <p:pic>
        <p:nvPicPr>
          <p:cNvPr id="11267" name="Picture 2">
            <a:extLst>
              <a:ext uri="{FF2B5EF4-FFF2-40B4-BE49-F238E27FC236}">
                <a16:creationId xmlns="" xmlns:a16="http://schemas.microsoft.com/office/drawing/2014/main" id="{7C9CA529-BA71-479B-8A6E-5F647C24E3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825625"/>
            <a:ext cx="77470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EF6182C-7CDA-43DD-8536-C76D40EC7FA0}"/>
              </a:ext>
            </a:extLst>
          </p:cNvPr>
          <p:cNvSpPr/>
          <p:nvPr/>
        </p:nvSpPr>
        <p:spPr>
          <a:xfrm>
            <a:off x="467999" y="1764000"/>
            <a:ext cx="5561953" cy="185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Формирование ключевых компетенций и приобретение опыта решения жизненных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проблем на основе знаний и умений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69849EE-5963-4529-BDB4-2926876D2BDF}"/>
              </a:ext>
            </a:extLst>
          </p:cNvPr>
          <p:cNvSpPr/>
          <p:nvPr/>
        </p:nvSpPr>
        <p:spPr>
          <a:xfrm>
            <a:off x="6029952" y="1764001"/>
            <a:ext cx="5260292" cy="1854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Развитие навыков самостоятельной работы и умений принимать решения в нестандартной ситуации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5C94730-1176-44B3-B7BC-088B524B9082}"/>
              </a:ext>
            </a:extLst>
          </p:cNvPr>
          <p:cNvSpPr/>
          <p:nvPr/>
        </p:nvSpPr>
        <p:spPr>
          <a:xfrm>
            <a:off x="472686" y="3598656"/>
            <a:ext cx="5602418" cy="171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Формирование навыков исследовательской деятельности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AD99790-0B7C-4BA6-B8C9-5728B96C1E53}"/>
              </a:ext>
            </a:extLst>
          </p:cNvPr>
          <p:cNvSpPr/>
          <p:nvPr/>
        </p:nvSpPr>
        <p:spPr>
          <a:xfrm>
            <a:off x="6057215" y="3618794"/>
            <a:ext cx="5233029" cy="17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Развитие умений работы с информацией  (информационная грамотность)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2D4E8FC-759D-412C-BFC2-5B56266013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5205" y="3057681"/>
            <a:ext cx="520837" cy="5208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ADBA829-F885-4AA4-B2F1-3B0594A11B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61000" y="2936570"/>
            <a:ext cx="670378" cy="6703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20B888E-6FA0-4FAC-A555-4DC39C63F6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1843" y="4524435"/>
            <a:ext cx="702362" cy="702362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=""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800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1"/>
                </a:solidFill>
              </a:rPr>
              <a:t>«Новый образовательный результат»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F321583-A96B-44B3-B1A2-02925F7D2E29}"/>
              </a:ext>
            </a:extLst>
          </p:cNvPr>
          <p:cNvSpPr/>
          <p:nvPr/>
        </p:nvSpPr>
        <p:spPr>
          <a:xfrm>
            <a:off x="2496000" y="5308656"/>
            <a:ext cx="6520411" cy="1435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Формирование навыков работы в группе</a:t>
            </a:r>
          </a:p>
        </p:txBody>
      </p:sp>
      <p:pic>
        <p:nvPicPr>
          <p:cNvPr id="4" name="Рисунок 3" descr="Книги со сплошной заливкой">
            <a:extLst>
              <a:ext uri="{FF2B5EF4-FFF2-40B4-BE49-F238E27FC236}">
                <a16:creationId xmlns="" xmlns:a16="http://schemas.microsoft.com/office/drawing/2014/main" id="{9ADD29A5-EC0A-4019-B838-C7CDE87F00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61000" y="4658416"/>
            <a:ext cx="670378" cy="670378"/>
          </a:xfrm>
          <a:prstGeom prst="rect">
            <a:avLst/>
          </a:prstGeom>
        </p:spPr>
      </p:pic>
      <p:pic>
        <p:nvPicPr>
          <p:cNvPr id="14" name="Рисунок 13" descr="Чоканье со сплошной заливкой">
            <a:extLst>
              <a:ext uri="{FF2B5EF4-FFF2-40B4-BE49-F238E27FC236}">
                <a16:creationId xmlns="" xmlns:a16="http://schemas.microsoft.com/office/drawing/2014/main" id="{9A801DFA-5678-4276-B5A4-B2DB478CBB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3138" y="6083328"/>
            <a:ext cx="660591" cy="66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="" xmlns:a16="http://schemas.microsoft.com/office/drawing/2014/main" id="{22CF3CBD-1C75-4138-B285-6E2171989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7886700" cy="1263650"/>
          </a:xfrm>
        </p:spPr>
        <p:txBody>
          <a:bodyPr/>
          <a:lstStyle/>
          <a:p>
            <a:pPr algn="ctr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1B93A1-E4E9-46FB-8DE1-838F9223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489" y="4573589"/>
            <a:ext cx="7883525" cy="3203575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  <a:defRPr/>
            </a:pP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9220" name="Picture 2">
            <a:extLst>
              <a:ext uri="{FF2B5EF4-FFF2-40B4-BE49-F238E27FC236}">
                <a16:creationId xmlns="" xmlns:a16="http://schemas.microsoft.com/office/drawing/2014/main" id="{485BCD13-C1E7-49E4-AD0D-E5A62F3F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557338"/>
            <a:ext cx="7834312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6C3192-6999-4018-BEE0-BD450CC4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Извлечение информации из графических источников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71B2AE-9CB3-4DE1-83BF-1BA9DAE5F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08" y="1690688"/>
            <a:ext cx="3895725" cy="469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50A938-8A44-46D6-BE1D-67C7DE8F906A}"/>
              </a:ext>
            </a:extLst>
          </p:cNvPr>
          <p:cNvSpPr txBox="1"/>
          <p:nvPr/>
        </p:nvSpPr>
        <p:spPr>
          <a:xfrm>
            <a:off x="694452" y="2551837"/>
            <a:ext cx="66931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Задание: 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Составьте по приведенной справа схеме связный рассказ о движении воздуха в организме и запишите его.</a:t>
            </a:r>
          </a:p>
        </p:txBody>
      </p:sp>
    </p:spTree>
    <p:extLst>
      <p:ext uri="{BB962C8B-B14F-4D97-AF65-F5344CB8AC3E}">
        <p14:creationId xmlns:p14="http://schemas.microsoft.com/office/powerpoint/2010/main" val="28597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907D56-873C-4B54-AC24-A884D4DB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00"/>
            <a:ext cx="10515600" cy="1325563"/>
          </a:xfrm>
        </p:spPr>
        <p:txBody>
          <a:bodyPr/>
          <a:lstStyle/>
          <a:p>
            <a:r>
              <a:rPr lang="ru-RU" dirty="0"/>
              <a:t>2. Структурирование, осмысление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BC4C58-6CFB-463D-BCE4-B71C287BDAC0}"/>
              </a:ext>
            </a:extLst>
          </p:cNvPr>
          <p:cNvSpPr txBox="1"/>
          <p:nvPr/>
        </p:nvSpPr>
        <p:spPr>
          <a:xfrm>
            <a:off x="696000" y="1449000"/>
            <a:ext cx="9675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Задача-структурирование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(линейное, иерархическое, таблица) ориентирована на преобразование информации по структуре с целью получения новой информации об объекте изучения, раскрытия новых связей между элементами объекта.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slide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000" y="3294000"/>
            <a:ext cx="4500000" cy="3375000"/>
          </a:xfrm>
          <a:prstGeom prst="rect">
            <a:avLst/>
          </a:prstGeom>
        </p:spPr>
      </p:pic>
      <p:pic>
        <p:nvPicPr>
          <p:cNvPr id="5" name="Рисунок 4" descr="slide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6000" y="3249000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A3C846-6184-4CCF-BBE0-6B42DF227200}"/>
              </a:ext>
            </a:extLst>
          </p:cNvPr>
          <p:cNvSpPr txBox="1"/>
          <p:nvPr/>
        </p:nvSpPr>
        <p:spPr>
          <a:xfrm>
            <a:off x="785999" y="2079000"/>
            <a:ext cx="66853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Например. Задание: Расположите в правильном порядке ход ваших действий при оказании первой помощи при носовом кровотечении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: </a:t>
            </a:r>
          </a:p>
          <a:p>
            <a:pPr marL="285750" indent="-285750" algn="l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Если кровотечение не остановлено, надо вызвать врача</a:t>
            </a:r>
          </a:p>
          <a:p>
            <a:pPr marL="285750" indent="-285750" algn="l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Голову направить вперед</a:t>
            </a:r>
          </a:p>
          <a:p>
            <a:pPr marL="285750" indent="-285750" algn="l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Положить на область переносицы полиэтиленовый мешочек со льдом</a:t>
            </a:r>
            <a:endParaRPr lang="ru-RU" dirty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marL="285750" indent="-285750" algn="l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Вложить в носовые ходы вату, пропитанную пероксидом водорода</a:t>
            </a:r>
            <a:endParaRPr lang="ru-RU" dirty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 marL="285750" indent="-285750" algn="l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Сжимают нос выше, заставляя дышать ртом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FC8A5E2-3C2B-4C5A-B735-7E57DE4E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31" y="2386495"/>
            <a:ext cx="3543568" cy="29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A2315F-BA76-4461-B714-E82B1C8EAE96}"/>
              </a:ext>
            </a:extLst>
          </p:cNvPr>
          <p:cNvSpPr txBox="1"/>
          <p:nvPr/>
        </p:nvSpPr>
        <p:spPr>
          <a:xfrm>
            <a:off x="785999" y="729000"/>
            <a:ext cx="9540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линейного структурирования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упорядочиванием информации по горизонтали, с раскрытием некоторой закономерности.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6598268-CCD4-4CD8-81E5-76E67FFB12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00" y="2124000"/>
            <a:ext cx="6782586" cy="2115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1082724-E8B4-4021-BDE0-EB8D6ABADD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000" y="4734000"/>
            <a:ext cx="10251099" cy="135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E7EB8B-66B9-4EB2-B3EA-46C88E244178}"/>
              </a:ext>
            </a:extLst>
          </p:cNvPr>
          <p:cNvSpPr txBox="1"/>
          <p:nvPr/>
        </p:nvSpPr>
        <p:spPr>
          <a:xfrm flipH="1">
            <a:off x="606000" y="909000"/>
            <a:ext cx="9810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задачи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иерархического структурирования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установление отношений соподчинения между элементами структуры.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32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D5D58E-510D-4B91-AE2B-0A525882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000" y="504000"/>
            <a:ext cx="11385000" cy="945001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 приём обработки информации путем составления схемы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DF2EDE1-7476-4C27-A3D2-2541AC1AC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0" y="2124000"/>
            <a:ext cx="7582028" cy="40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Интеллект- карты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78" y="639000"/>
            <a:ext cx="5819821" cy="5212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629000"/>
            <a:ext cx="5377941" cy="47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115848-77D4-46D0-8C0A-6564F5FE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ru-RU" dirty="0"/>
              <a:t>Моделирование и преобразование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F2F10A-C629-4631-9DBE-9D0A5879B261}"/>
              </a:ext>
            </a:extLst>
          </p:cNvPr>
          <p:cNvSpPr txBox="1"/>
          <p:nvPr/>
        </p:nvSpPr>
        <p:spPr>
          <a:xfrm>
            <a:off x="651000" y="1899000"/>
            <a:ext cx="1070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Задача-модель 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(знаково-символическая, образная) подразумевает применение приема моделирования для дальнейшего получения информации об изучаемом объекте.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471000" y="3834000"/>
            <a:ext cx="2250000" cy="18900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Предметная модель</a:t>
            </a:r>
            <a:endParaRPr lang="ru-RU" dirty="0"/>
          </a:p>
        </p:txBody>
      </p:sp>
      <p:sp>
        <p:nvSpPr>
          <p:cNvPr id="8" name="Капля 7"/>
          <p:cNvSpPr/>
          <p:nvPr/>
        </p:nvSpPr>
        <p:spPr>
          <a:xfrm>
            <a:off x="3081000" y="3789000"/>
            <a:ext cx="2070000" cy="1980000"/>
          </a:xfrm>
          <a:prstGeom prst="teardrop">
            <a:avLst>
              <a:gd name="adj" fmla="val 104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Графическая схема</a:t>
            </a: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5601000" y="3834000"/>
            <a:ext cx="2025000" cy="1935000"/>
          </a:xfrm>
          <a:prstGeom prst="teardrop">
            <a:avLst>
              <a:gd name="adj" fmla="val 92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>
            <a:off x="8256000" y="3879000"/>
            <a:ext cx="1935000" cy="19350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Чертёж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6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966E6A-2F28-4BA1-BEEF-345D5AC5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GB" dirty="0" smtClean="0"/>
              <a:t> </a:t>
            </a:r>
            <a:r>
              <a:rPr lang="ru-RU" dirty="0"/>
              <a:t>Моделирование и преобразование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400316-EBAD-4F11-A7FE-ECCACAC82B3A}"/>
              </a:ext>
            </a:extLst>
          </p:cNvPr>
          <p:cNvSpPr txBox="1"/>
          <p:nvPr/>
        </p:nvSpPr>
        <p:spPr>
          <a:xfrm>
            <a:off x="2146697" y="1893361"/>
            <a:ext cx="66936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Расшифруй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слово, используя ключ к разгадке.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☺,  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☺,  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☺, 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2 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☼,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3  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☼,  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☺.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00" y="414000"/>
            <a:ext cx="10515600" cy="1659875"/>
          </a:xfrm>
        </p:spPr>
        <p:txBody>
          <a:bodyPr/>
          <a:lstStyle/>
          <a:p>
            <a:r>
              <a:rPr lang="ru-RU" dirty="0" smtClean="0"/>
              <a:t>Методы мнемотехники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00" y="1089000"/>
            <a:ext cx="5040000" cy="454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0" y="1719000"/>
            <a:ext cx="5485821" cy="40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BC62F0-325A-49FE-B5D9-80CDBA928E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46" y="1269000"/>
            <a:ext cx="11485854" cy="5369134"/>
          </a:xfr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5DFF6E7-5B5E-4BF0-A392-4385EB2ADE3A}"/>
              </a:ext>
            </a:extLst>
          </p:cNvPr>
          <p:cNvSpPr/>
          <p:nvPr/>
        </p:nvSpPr>
        <p:spPr>
          <a:xfrm>
            <a:off x="1" y="2598659"/>
            <a:ext cx="3047998" cy="830342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18AF694-A128-4034-ADE0-EA71FE624A98}"/>
              </a:ext>
            </a:extLst>
          </p:cNvPr>
          <p:cNvSpPr/>
          <p:nvPr/>
        </p:nvSpPr>
        <p:spPr>
          <a:xfrm>
            <a:off x="4206000" y="4463022"/>
            <a:ext cx="3329999" cy="810978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EA1A5DA-65F6-4FE2-BAA7-E4B49C2C74A2}"/>
              </a:ext>
            </a:extLst>
          </p:cNvPr>
          <p:cNvSpPr/>
          <p:nvPr/>
        </p:nvSpPr>
        <p:spPr>
          <a:xfrm>
            <a:off x="6462454" y="2598659"/>
            <a:ext cx="2862967" cy="830341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7C7F972-7817-4527-B037-2DEFD7E8EAEA}"/>
              </a:ext>
            </a:extLst>
          </p:cNvPr>
          <p:cNvSpPr/>
          <p:nvPr/>
        </p:nvSpPr>
        <p:spPr>
          <a:xfrm>
            <a:off x="8751000" y="5834924"/>
            <a:ext cx="3459600" cy="1023076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BBCB96C-9248-414C-8781-07306F8CDA03}"/>
              </a:ext>
            </a:extLst>
          </p:cNvPr>
          <p:cNvSpPr/>
          <p:nvPr/>
        </p:nvSpPr>
        <p:spPr>
          <a:xfrm>
            <a:off x="348775" y="2765418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Ценностная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88A5D5F-3890-4BE2-A0A7-7FB89E8D2377}"/>
              </a:ext>
            </a:extLst>
          </p:cNvPr>
          <p:cNvSpPr/>
          <p:nvPr/>
        </p:nvSpPr>
        <p:spPr>
          <a:xfrm>
            <a:off x="4394722" y="4621720"/>
            <a:ext cx="332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9379296-3F0A-4A17-AA10-0D4E44223D46}"/>
              </a:ext>
            </a:extLst>
          </p:cNvPr>
          <p:cNvSpPr/>
          <p:nvPr/>
        </p:nvSpPr>
        <p:spPr>
          <a:xfrm>
            <a:off x="6444776" y="2765418"/>
            <a:ext cx="284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885D8FE-3629-4E3D-B10B-9936D1B5FC93}"/>
              </a:ext>
            </a:extLst>
          </p:cNvPr>
          <p:cNvSpPr/>
          <p:nvPr/>
        </p:nvSpPr>
        <p:spPr>
          <a:xfrm>
            <a:off x="8874943" y="6081750"/>
            <a:ext cx="3211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</a:p>
        </p:txBody>
      </p:sp>
      <p:sp>
        <p:nvSpPr>
          <p:cNvPr id="22" name="Заголовок 17">
            <a:extLst>
              <a:ext uri="{FF2B5EF4-FFF2-40B4-BE49-F238E27FC236}">
                <a16:creationId xmlns="" xmlns:a16="http://schemas.microsoft.com/office/drawing/2014/main" id="{9FDFACBC-6419-482D-9A46-A3B99D740E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accent1"/>
                </a:solidFill>
              </a:rPr>
              <a:t>Развитие ключевых компетенций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1F85DB5-4029-454E-807C-FB6AA36A39DC}"/>
              </a:ext>
            </a:extLst>
          </p:cNvPr>
          <p:cNvSpPr/>
          <p:nvPr/>
        </p:nvSpPr>
        <p:spPr>
          <a:xfrm>
            <a:off x="36279" y="5588097"/>
            <a:ext cx="3029399" cy="1016873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</a:t>
            </a:r>
          </a:p>
        </p:txBody>
      </p:sp>
    </p:spTree>
    <p:extLst>
      <p:ext uri="{BB962C8B-B14F-4D97-AF65-F5344CB8AC3E}">
        <p14:creationId xmlns:p14="http://schemas.microsoft.com/office/powerpoint/2010/main" val="10566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524032-69D5-49BF-8EE1-51C75DEB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Интерпретация информации 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332D33-F831-4FB9-932C-AFEC0B97337D}"/>
              </a:ext>
            </a:extLst>
          </p:cNvPr>
          <p:cNvSpPr txBox="1"/>
          <p:nvPr/>
        </p:nvSpPr>
        <p:spPr>
          <a:xfrm>
            <a:off x="1326000" y="1899000"/>
            <a:ext cx="103874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(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текстовой, графической, символьной информации) ориентирована на использование приема интерпретации, т.е. на распознавание объекта изучения среди других объектов (раскрытие значений), либо на рассмотрение объекта в плане разных понятий (раскрытие смысла) в ходе «развертывания» информации об изучаемом объекте, связях и отношениях его с другими объектами, когда обнаруживаются новые связи и отношения.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8E48D2-8003-47AE-A05A-997EA01F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Интерпретация информации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3C0B9F-8CCE-4118-9F72-430BAB18548F}"/>
              </a:ext>
            </a:extLst>
          </p:cNvPr>
          <p:cNvSpPr txBox="1"/>
          <p:nvPr/>
        </p:nvSpPr>
        <p:spPr>
          <a:xfrm>
            <a:off x="818250" y="2079000"/>
            <a:ext cx="8009999" cy="333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Примеры заданий:</a:t>
            </a:r>
          </a:p>
          <a:p>
            <a:endParaRPr lang="ru-RU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/>
              <a:t>Придумать название или сочинить вступление к тексту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/>
              <a:t>Объяснить порядок действий в простой инструкции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/>
              <a:t>Восстановить названия осей на графике или столбиков в таблице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/>
              <a:t>Дать характеристику герою повествования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/>
              <a:t>Объяснить назначение карты или рисунка </a:t>
            </a:r>
          </a:p>
        </p:txBody>
      </p:sp>
    </p:spTree>
    <p:extLst>
      <p:ext uri="{BB962C8B-B14F-4D97-AF65-F5344CB8AC3E}">
        <p14:creationId xmlns:p14="http://schemas.microsoft.com/office/powerpoint/2010/main" val="5051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0E28F4D-2703-442B-B71F-0E2807A1FD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1000" y="999000"/>
            <a:ext cx="6652260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3A06A0-4ECB-491B-8CBA-CF34F1BA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279000"/>
            <a:ext cx="10515600" cy="1325563"/>
          </a:xfrm>
        </p:spPr>
        <p:txBody>
          <a:bodyPr/>
          <a:lstStyle/>
          <a:p>
            <a:r>
              <a:rPr lang="ru-RU" dirty="0"/>
              <a:t>4. Систематизация и анализ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51FEFB-4866-4A53-A1DB-7A21936A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0" y="2346246"/>
            <a:ext cx="6931624" cy="42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C2E726-B050-4A07-AB0C-637D63B88647}"/>
              </a:ext>
            </a:extLst>
          </p:cNvPr>
          <p:cNvSpPr txBox="1"/>
          <p:nvPr/>
        </p:nvSpPr>
        <p:spPr>
          <a:xfrm>
            <a:off x="914550" y="1542850"/>
            <a:ext cx="364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696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B0EC9-B290-4447-9B3F-08050A79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819000"/>
            <a:ext cx="10515600" cy="159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причинно-следственных связей, построение логических цепей рассуждений, выдвижение гипотез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A7F3FD-694B-443B-8016-D6D053F8A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00" y="2790825"/>
            <a:ext cx="5314950" cy="4067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EB1FB5E-847D-4F39-BF87-EFBB33CFDB25}"/>
              </a:ext>
            </a:extLst>
          </p:cNvPr>
          <p:cNvSpPr txBox="1"/>
          <p:nvPr/>
        </p:nvSpPr>
        <p:spPr>
          <a:xfrm>
            <a:off x="741000" y="3843273"/>
            <a:ext cx="459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Задание 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Рассмотрите рисунок и сформулируйте предложение И.П. Павлова своими словами (если….., то…., так как……) В чем причина возможных результатов?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8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951A7F-F88A-4D35-B7E5-479A83F3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</a:t>
            </a:r>
            <a:r>
              <a:rPr lang="ru-RU" dirty="0"/>
              <a:t> Оценка достоверности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F98E3B3A-C92C-4820-BE24-360989BF2DC8}"/>
              </a:ext>
            </a:extLst>
          </p:cNvPr>
          <p:cNvSpPr/>
          <p:nvPr/>
        </p:nvSpPr>
        <p:spPr>
          <a:xfrm>
            <a:off x="696719" y="2338762"/>
            <a:ext cx="3510000" cy="175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Лови ошибку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FB825F35-A2F1-42DC-92DC-BFCE4D4020C7}"/>
              </a:ext>
            </a:extLst>
          </p:cNvPr>
          <p:cNvSpPr/>
          <p:nvPr/>
        </p:nvSpPr>
        <p:spPr>
          <a:xfrm>
            <a:off x="6276000" y="3699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06BA7A93-BC9A-4E6F-9659-ADDA49024FBA}"/>
              </a:ext>
            </a:extLst>
          </p:cNvPr>
          <p:cNvSpPr/>
          <p:nvPr/>
        </p:nvSpPr>
        <p:spPr>
          <a:xfrm>
            <a:off x="4431000" y="2412561"/>
            <a:ext cx="3330000" cy="16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Найди ошибочное высказывание/несоответствие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A7F04B4D-934E-409A-8086-1B8E8B8F2FA6}"/>
              </a:ext>
            </a:extLst>
          </p:cNvPr>
          <p:cNvSpPr/>
          <p:nvPr/>
        </p:nvSpPr>
        <p:spPr>
          <a:xfrm>
            <a:off x="8003581" y="2496262"/>
            <a:ext cx="3060000" cy="14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Субъективная/объективная информация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257C96F6-C140-4F36-B704-48CDABC4E97C}"/>
              </a:ext>
            </a:extLst>
          </p:cNvPr>
          <p:cNvCxnSpPr>
            <a:cxnSpLocks/>
          </p:cNvCxnSpPr>
          <p:nvPr/>
        </p:nvCxnSpPr>
        <p:spPr>
          <a:xfrm>
            <a:off x="2406000" y="4093762"/>
            <a:ext cx="0" cy="68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76E5AEDC-80EB-4826-AEF2-58F13FC9CB0B}"/>
              </a:ext>
            </a:extLst>
          </p:cNvPr>
          <p:cNvCxnSpPr>
            <a:stCxn id="7" idx="4"/>
          </p:cNvCxnSpPr>
          <p:nvPr/>
        </p:nvCxnSpPr>
        <p:spPr>
          <a:xfrm>
            <a:off x="6096000" y="4032561"/>
            <a:ext cx="0" cy="746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B2957D16-BC1A-43A8-B3FA-77241C53DE2C}"/>
              </a:ext>
            </a:extLst>
          </p:cNvPr>
          <p:cNvCxnSpPr>
            <a:stCxn id="8" idx="4"/>
          </p:cNvCxnSpPr>
          <p:nvPr/>
        </p:nvCxnSpPr>
        <p:spPr>
          <a:xfrm flipH="1">
            <a:off x="9516000" y="3936262"/>
            <a:ext cx="17581" cy="84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2904BB4-A3E9-4991-B184-62F5758D392A}"/>
              </a:ext>
            </a:extLst>
          </p:cNvPr>
          <p:cNvSpPr txBox="1"/>
          <p:nvPr/>
        </p:nvSpPr>
        <p:spPr>
          <a:xfrm>
            <a:off x="838200" y="5274000"/>
            <a:ext cx="3187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Учитель намеренно делает ошибку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368508C-8BDB-4B7E-93CB-35B3DE74D326}"/>
              </a:ext>
            </a:extLst>
          </p:cNvPr>
          <p:cNvSpPr txBox="1"/>
          <p:nvPr/>
        </p:nvSpPr>
        <p:spPr>
          <a:xfrm>
            <a:off x="4431000" y="5274000"/>
            <a:ext cx="332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Среди высказываний есть верные и неверные, требуется найти подтверждения с тексте, справочнике, словаре и т.д.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FFE8B8B-3FED-4AF9-8D72-BF5CAFAE3C85}"/>
              </a:ext>
            </a:extLst>
          </p:cNvPr>
          <p:cNvSpPr txBox="1"/>
          <p:nvPr/>
        </p:nvSpPr>
        <p:spPr>
          <a:xfrm>
            <a:off x="8526000" y="5274000"/>
            <a:ext cx="25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Дать оценку информации на основе критериев отбора</a:t>
            </a:r>
          </a:p>
        </p:txBody>
      </p:sp>
    </p:spTree>
    <p:extLst>
      <p:ext uri="{BB962C8B-B14F-4D97-AF65-F5344CB8AC3E}">
        <p14:creationId xmlns:p14="http://schemas.microsoft.com/office/powerpoint/2010/main" val="30626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5DAD7A-3D7C-4828-B53F-F8DE3534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</a:t>
            </a:r>
            <a:r>
              <a:rPr lang="ru-RU" dirty="0"/>
              <a:t> Оценка достоверности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B9BDE3-9407-4E5B-B4E9-C6E2EB5CFF31}"/>
              </a:ext>
            </a:extLst>
          </p:cNvPr>
          <p:cNvSpPr txBox="1"/>
          <p:nvPr/>
        </p:nvSpPr>
        <p:spPr>
          <a:xfrm>
            <a:off x="838200" y="1720840"/>
            <a:ext cx="9945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 rtl="0"/>
            <a:r>
              <a:rPr lang="ru-RU" sz="2400" b="1" i="0" dirty="0">
                <a:solidFill>
                  <a:srgbClr val="0B539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rtl="0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- редактор стенной газеты поликлиники. Вам необходимо подготовить краткую заметку о бородавках и методах их лечения на основе материалов, отобранных из разных источников.</a:t>
            </a:r>
          </a:p>
          <a:p>
            <a:pPr algn="l" rtl="0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Нетрадиционные методы лечения.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 rtl="0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Народные поверья.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.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Лечение в древности.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l" rtl="0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Специализированный центр "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Альтермед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 помощью дохлой кошки.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Медицинский центр.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7) Definition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für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Warze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926880-3DF1-4744-84E0-DC1CE6C9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достоверности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27993DA-CF25-470C-AE69-4667C874A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5861"/>
              </p:ext>
            </p:extLst>
          </p:nvPr>
        </p:nvGraphicFramePr>
        <p:xfrm>
          <a:off x="747008" y="3548033"/>
          <a:ext cx="10515601" cy="1957965"/>
        </p:xfrm>
        <a:graphic>
          <a:graphicData uri="http://schemas.openxmlformats.org/drawingml/2006/table">
            <a:tbl>
              <a:tblPr/>
              <a:tblGrid>
                <a:gridCol w="1029241">
                  <a:extLst>
                    <a:ext uri="{9D8B030D-6E8A-4147-A177-3AD203B41FA5}">
                      <a16:colId xmlns="" xmlns:a16="http://schemas.microsoft.com/office/drawing/2014/main" val="2324338963"/>
                    </a:ext>
                  </a:extLst>
                </a:gridCol>
                <a:gridCol w="1705233">
                  <a:extLst>
                    <a:ext uri="{9D8B030D-6E8A-4147-A177-3AD203B41FA5}">
                      <a16:colId xmlns="" xmlns:a16="http://schemas.microsoft.com/office/drawing/2014/main" val="2644479"/>
                    </a:ext>
                  </a:extLst>
                </a:gridCol>
                <a:gridCol w="1493282">
                  <a:extLst>
                    <a:ext uri="{9D8B030D-6E8A-4147-A177-3AD203B41FA5}">
                      <a16:colId xmlns="" xmlns:a16="http://schemas.microsoft.com/office/drawing/2014/main" val="3461483773"/>
                    </a:ext>
                  </a:extLst>
                </a:gridCol>
                <a:gridCol w="985888">
                  <a:extLst>
                    <a:ext uri="{9D8B030D-6E8A-4147-A177-3AD203B41FA5}">
                      <a16:colId xmlns="" xmlns:a16="http://schemas.microsoft.com/office/drawing/2014/main" val="2108477767"/>
                    </a:ext>
                  </a:extLst>
                </a:gridCol>
                <a:gridCol w="1297390">
                  <a:extLst>
                    <a:ext uri="{9D8B030D-6E8A-4147-A177-3AD203B41FA5}">
                      <a16:colId xmlns="" xmlns:a16="http://schemas.microsoft.com/office/drawing/2014/main" val="1292484800"/>
                    </a:ext>
                  </a:extLst>
                </a:gridCol>
                <a:gridCol w="1114342">
                  <a:extLst>
                    <a:ext uri="{9D8B030D-6E8A-4147-A177-3AD203B41FA5}">
                      <a16:colId xmlns="" xmlns:a16="http://schemas.microsoft.com/office/drawing/2014/main" val="707859505"/>
                    </a:ext>
                  </a:extLst>
                </a:gridCol>
                <a:gridCol w="1170541">
                  <a:extLst>
                    <a:ext uri="{9D8B030D-6E8A-4147-A177-3AD203B41FA5}">
                      <a16:colId xmlns="" xmlns:a16="http://schemas.microsoft.com/office/drawing/2014/main" val="410898591"/>
                    </a:ext>
                  </a:extLst>
                </a:gridCol>
                <a:gridCol w="1719684">
                  <a:extLst>
                    <a:ext uri="{9D8B030D-6E8A-4147-A177-3AD203B41FA5}">
                      <a16:colId xmlns="" xmlns:a16="http://schemas.microsoft.com/office/drawing/2014/main" val="2407763330"/>
                    </a:ext>
                  </a:extLst>
                </a:gridCol>
              </a:tblGrid>
              <a:tr h="32461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источника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Объективность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Достоверность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Полнота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Актуальность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Полезность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Понятность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Определённость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9607502"/>
                  </a:ext>
                </a:extLst>
              </a:tr>
              <a:tr h="2297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8990766"/>
                  </a:ext>
                </a:extLst>
              </a:tr>
              <a:tr h="2297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3943105"/>
                  </a:ext>
                </a:extLst>
              </a:tr>
              <a:tr h="2297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9832484"/>
                  </a:ext>
                </a:extLst>
              </a:tr>
              <a:tr h="2297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2648715"/>
                  </a:ext>
                </a:extLst>
              </a:tr>
              <a:tr h="2297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7198073"/>
                  </a:ext>
                </a:extLst>
              </a:tr>
              <a:tr h="2297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3474420"/>
                  </a:ext>
                </a:extLst>
              </a:tr>
              <a:tr h="2297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88" marR="9988" marT="9988" marB="9988">
                    <a:lnL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347045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24265CF7-C184-4463-A0A5-54FCDE823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967083"/>
            <a:ext cx="10515602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источники информации с позиции представленных критериев, заполнив таблицу: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09D03B-9500-4FAE-813B-6C23C024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достоверности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A5A3B15-6A5E-44EF-ADE7-AE9DB5F9DD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91" y="2275355"/>
            <a:ext cx="11895418" cy="37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65700DF-C020-4475-A195-AAB8F5D3EBCD}"/>
              </a:ext>
            </a:extLst>
          </p:cNvPr>
          <p:cNvSpPr/>
          <p:nvPr/>
        </p:nvSpPr>
        <p:spPr>
          <a:xfrm>
            <a:off x="-14400" y="-19800"/>
            <a:ext cx="1461000" cy="687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C3F872B-93FD-494E-8019-646DC54C255D}"/>
              </a:ext>
            </a:extLst>
          </p:cNvPr>
          <p:cNvSpPr/>
          <p:nvPr/>
        </p:nvSpPr>
        <p:spPr>
          <a:xfrm>
            <a:off x="1960848" y="1535445"/>
            <a:ext cx="5025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Учащиеся недостаточно владеют навыками и умениями осуществлять поиск необходимой информации, анализировать и обобщать неупорядоченную информацию.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9AD2CE76-E3DB-4BFE-9962-A0D60434F46C}"/>
              </a:ext>
            </a:extLst>
          </p:cNvPr>
          <p:cNvSpPr/>
          <p:nvPr/>
        </p:nvSpPr>
        <p:spPr>
          <a:xfrm>
            <a:off x="1960848" y="2725874"/>
            <a:ext cx="4709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Учащиеся не владеют достаточным умением использовать приобретенные знания и умения в практической деятельности.</a:t>
            </a:r>
            <a:endParaRPr lang="en-GB" dirty="0"/>
          </a:p>
          <a:p>
            <a:endParaRPr lang="en-GB" dirty="0"/>
          </a:p>
          <a:p>
            <a:endParaRPr lang="ru-RU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9D19921-8937-49B1-A24A-B1A8A6BEBE81}"/>
              </a:ext>
            </a:extLst>
          </p:cNvPr>
          <p:cNvSpPr/>
          <p:nvPr/>
        </p:nvSpPr>
        <p:spPr>
          <a:xfrm>
            <a:off x="7531795" y="3419100"/>
            <a:ext cx="46199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Учащиеся не владеют достаточным умением осуществлять поиск информации, представленной в различных знаковых системах (текст, схема, таблица, диаграмма).</a:t>
            </a:r>
            <a:endParaRPr lang="en-GB" dirty="0"/>
          </a:p>
          <a:p>
            <a:endParaRPr lang="ru-RU" dirty="0"/>
          </a:p>
          <a:p>
            <a:r>
              <a:rPr lang="ru-RU" dirty="0"/>
              <a:t>4. Учащиеся не владеют достаточным умением извлекать из неадаптированных оригинальных текстов (философских, научно-популярных, публицистических, художественных) знания по заданным темам.</a:t>
            </a:r>
          </a:p>
        </p:txBody>
      </p:sp>
      <p:sp>
        <p:nvSpPr>
          <p:cNvPr id="52" name="Заголовок 51">
            <a:extLst>
              <a:ext uri="{FF2B5EF4-FFF2-40B4-BE49-F238E27FC236}">
                <a16:creationId xmlns="" xmlns:a16="http://schemas.microsoft.com/office/drawing/2014/main" id="{862AE188-DBE6-43ED-9B17-6C4457E0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000" y="83779"/>
            <a:ext cx="9794903" cy="6902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/>
            </a:r>
            <a:br>
              <a:rPr lang="ru-RU" sz="6000" dirty="0"/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возникающие при работе с информацией</a:t>
            </a:r>
            <a:endParaRPr lang="ru-RU" sz="6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B1555A-24F0-4C76-A7FD-D6F99BD5E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0" y="4120121"/>
            <a:ext cx="3976534" cy="2654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562DEE-22A2-4F74-9D19-A582AB32E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90" y="965440"/>
            <a:ext cx="2250324" cy="23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B84BB02-2213-4173-94BD-EDD863066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6000" y="1044000"/>
            <a:ext cx="7426325" cy="4905000"/>
          </a:xfrm>
        </p:spPr>
        <p:txBody>
          <a:bodyPr/>
          <a:lstStyle/>
          <a:p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 тонем в информации и задыхаемся от нехватки знаний.</a:t>
            </a:r>
            <a:b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Джон </a:t>
            </a:r>
            <a:r>
              <a:rPr kumimoji="0" lang="ru-RU" alt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Нейзбитт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82" y="3384000"/>
            <a:ext cx="4388217" cy="31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C181C4-0BD3-4BBD-B5BB-6A1916DC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Причины трудностей при работе с текстом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42A7017-7E6D-441D-A737-CFA1C73CF6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r="7846"/>
          <a:stretch>
            <a:fillRect/>
          </a:stretch>
        </p:blipFill>
        <p:spPr>
          <a:xfrm>
            <a:off x="6907650" y="2484000"/>
            <a:ext cx="4858350" cy="3937805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FE5EAC-07F4-461A-B940-0F994D1CE3AB}"/>
              </a:ext>
            </a:extLst>
          </p:cNvPr>
          <p:cNvSpPr txBox="1"/>
          <p:nvPr/>
        </p:nvSpPr>
        <p:spPr>
          <a:xfrm>
            <a:off x="426000" y="1409263"/>
            <a:ext cx="8009391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/>
                </a:solidFill>
              </a:rPr>
              <a:t>Учащиеся не умеют понять прочитанное, т.к. плохо читают!</a:t>
            </a:r>
          </a:p>
          <a:p>
            <a:pPr marL="285750" indent="-285750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/>
                </a:solidFill>
              </a:rPr>
              <a:t>Не умеют осмысливать прочитанное.</a:t>
            </a:r>
          </a:p>
          <a:p>
            <a:pPr marL="285750" indent="-285750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/>
                </a:solidFill>
              </a:rPr>
              <a:t>Нет внутренней мотивации к чтению текста.</a:t>
            </a:r>
          </a:p>
          <a:p>
            <a:pPr marL="285750" indent="-285750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/>
                </a:solidFill>
              </a:rPr>
              <a:t>Нет желания обдумывать и анализировать прочитанное.</a:t>
            </a:r>
          </a:p>
          <a:p>
            <a:pPr marL="285750" indent="-285750">
              <a:lnSpc>
                <a:spcPct val="20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2"/>
                </a:solidFill>
              </a:rPr>
              <a:t>Не могут грамотно работать 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21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A8C24A-C317-4F69-B959-8F78D85B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00" y="415260"/>
            <a:ext cx="11475000" cy="1034999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Актуальные приёмы работы с текстовой информацией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300BE1F3-D018-4FF2-9F89-F22D341D3DAA}"/>
              </a:ext>
            </a:extLst>
          </p:cNvPr>
          <p:cNvSpPr/>
          <p:nvPr/>
        </p:nvSpPr>
        <p:spPr>
          <a:xfrm>
            <a:off x="689242" y="1884750"/>
            <a:ext cx="2395501" cy="1059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«Хочу поделиться»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A0F9C34-CA0F-4D4B-95E4-AB713AD69974}"/>
              </a:ext>
            </a:extLst>
          </p:cNvPr>
          <p:cNvSpPr/>
          <p:nvPr/>
        </p:nvSpPr>
        <p:spPr>
          <a:xfrm>
            <a:off x="665610" y="3518335"/>
            <a:ext cx="2442767" cy="1034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Оживить историю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D543C281-B633-443B-B738-2A92DBB036F5}"/>
              </a:ext>
            </a:extLst>
          </p:cNvPr>
          <p:cNvSpPr/>
          <p:nvPr/>
        </p:nvSpPr>
        <p:spPr>
          <a:xfrm>
            <a:off x="3700499" y="1781846"/>
            <a:ext cx="2395501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Маркировка текста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5066511C-2114-4E2C-A530-2181817448C3}"/>
              </a:ext>
            </a:extLst>
          </p:cNvPr>
          <p:cNvSpPr/>
          <p:nvPr/>
        </p:nvSpPr>
        <p:spPr>
          <a:xfrm>
            <a:off x="3749886" y="3193433"/>
            <a:ext cx="2395501" cy="1034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Кто что понял?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1C44E5F3-1B30-45D2-9C3F-83B5D7B927FA}"/>
              </a:ext>
            </a:extLst>
          </p:cNvPr>
          <p:cNvSpPr/>
          <p:nvPr/>
        </p:nvSpPr>
        <p:spPr>
          <a:xfrm>
            <a:off x="6958689" y="1909162"/>
            <a:ext cx="2403338" cy="103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“Письменная дискуссия”.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9D9EFB47-FB4B-4BEB-8955-185EDDFB1226}"/>
              </a:ext>
            </a:extLst>
          </p:cNvPr>
          <p:cNvSpPr/>
          <p:nvPr/>
        </p:nvSpPr>
        <p:spPr>
          <a:xfrm>
            <a:off x="6966526" y="3351012"/>
            <a:ext cx="2395501" cy="112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“Кладезь мудрости”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82CC9424-8E80-4708-9C54-2798BDC45E99}"/>
              </a:ext>
            </a:extLst>
          </p:cNvPr>
          <p:cNvSpPr/>
          <p:nvPr/>
        </p:nvSpPr>
        <p:spPr>
          <a:xfrm>
            <a:off x="665610" y="5184654"/>
            <a:ext cx="2442767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«Лаборатория загадок»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FD66F744-08A2-4D5C-B59B-15ADDE3C95FD}"/>
              </a:ext>
            </a:extLst>
          </p:cNvPr>
          <p:cNvSpPr/>
          <p:nvPr/>
        </p:nvSpPr>
        <p:spPr>
          <a:xfrm>
            <a:off x="3721611" y="4741209"/>
            <a:ext cx="2395501" cy="112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Сюжетная игра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20D0367D-6A40-4387-A0F4-0703B7E509F0}"/>
              </a:ext>
            </a:extLst>
          </p:cNvPr>
          <p:cNvSpPr/>
          <p:nvPr/>
        </p:nvSpPr>
        <p:spPr>
          <a:xfrm>
            <a:off x="6958689" y="5191719"/>
            <a:ext cx="2395501" cy="112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«Перевёрнутое мастерство»</a:t>
            </a:r>
          </a:p>
        </p:txBody>
      </p:sp>
    </p:spTree>
    <p:extLst>
      <p:ext uri="{BB962C8B-B14F-4D97-AF65-F5344CB8AC3E}">
        <p14:creationId xmlns:p14="http://schemas.microsoft.com/office/powerpoint/2010/main" val="12746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AD08DE-8210-4374-B9F0-224DFF54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12" y="279000"/>
            <a:ext cx="10440000" cy="1141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Актуальные приёмы работы с текстовой информацией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E5CCB83-8F3F-49E6-B6E9-F9547FA6AF58}"/>
              </a:ext>
            </a:extLst>
          </p:cNvPr>
          <p:cNvSpPr/>
          <p:nvPr/>
        </p:nvSpPr>
        <p:spPr>
          <a:xfrm>
            <a:off x="871087" y="1690516"/>
            <a:ext cx="2442767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«Лаборатория загадок»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F16CA444-B64A-4E36-81E7-6CA9EE0DB504}"/>
              </a:ext>
            </a:extLst>
          </p:cNvPr>
          <p:cNvCxnSpPr>
            <a:stCxn id="4" idx="2"/>
          </p:cNvCxnSpPr>
          <p:nvPr/>
        </p:nvCxnSpPr>
        <p:spPr>
          <a:xfrm flipH="1">
            <a:off x="2092470" y="2770516"/>
            <a:ext cx="1" cy="81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3D9BF9-BAD7-4B0F-98A9-F2DCE4E2AA78}"/>
              </a:ext>
            </a:extLst>
          </p:cNvPr>
          <p:cNvSpPr txBox="1"/>
          <p:nvPr/>
        </p:nvSpPr>
        <p:spPr>
          <a:xfrm>
            <a:off x="426000" y="3736323"/>
            <a:ext cx="3715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Урок в формате погружения в тему, с целью расследования загадок прошлого, например убийство Цезаря. Школьники получают «журнал расследования», и начинают искать «улики». </a:t>
            </a:r>
          </a:p>
          <a:p>
            <a:pPr algn="ctr"/>
            <a:r>
              <a:rPr lang="ru-RU" dirty="0" err="1"/>
              <a:t>Т.о</a:t>
            </a:r>
            <a:r>
              <a:rPr lang="ru-RU" dirty="0"/>
              <a:t>. они учатся критически оценивать информацию, использовать разные источники её получения.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0DB1B52-3F14-47C3-B0D4-B9E1A8F9FF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r="3716"/>
          <a:stretch>
            <a:fillRect/>
          </a:stretch>
        </p:blipFill>
        <p:spPr>
          <a:xfrm>
            <a:off x="5691188" y="2079625"/>
            <a:ext cx="5219700" cy="4229100"/>
          </a:xfrm>
        </p:spPr>
      </p:pic>
    </p:spTree>
    <p:extLst>
      <p:ext uri="{BB962C8B-B14F-4D97-AF65-F5344CB8AC3E}">
        <p14:creationId xmlns:p14="http://schemas.microsoft.com/office/powerpoint/2010/main" val="19378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AD08DE-8210-4374-B9F0-224DFF54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12" y="279000"/>
            <a:ext cx="10440000" cy="1141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Актуальные приёмы работы с текстовой информацией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E5CCB83-8F3F-49E6-B6E9-F9547FA6AF58}"/>
              </a:ext>
            </a:extLst>
          </p:cNvPr>
          <p:cNvSpPr/>
          <p:nvPr/>
        </p:nvSpPr>
        <p:spPr>
          <a:xfrm>
            <a:off x="871087" y="1690516"/>
            <a:ext cx="2442767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Сюжетная игра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F16CA444-B64A-4E36-81E7-6CA9EE0DB504}"/>
              </a:ext>
            </a:extLst>
          </p:cNvPr>
          <p:cNvCxnSpPr>
            <a:stCxn id="4" idx="2"/>
          </p:cNvCxnSpPr>
          <p:nvPr/>
        </p:nvCxnSpPr>
        <p:spPr>
          <a:xfrm flipH="1">
            <a:off x="2092470" y="2770516"/>
            <a:ext cx="1" cy="81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3D9BF9-BAD7-4B0F-98A9-F2DCE4E2AA78}"/>
              </a:ext>
            </a:extLst>
          </p:cNvPr>
          <p:cNvSpPr txBox="1"/>
          <p:nvPr/>
        </p:nvSpPr>
        <p:spPr>
          <a:xfrm>
            <a:off x="471000" y="3921852"/>
            <a:ext cx="371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Взять за основу контент, интересный детям, например, видеоигра, популярный фильм.</a:t>
            </a:r>
          </a:p>
          <a:p>
            <a:pPr algn="ctr"/>
            <a:r>
              <a:rPr lang="ru-RU" dirty="0"/>
              <a:t>Пример, «Выживание в зомби-апокалипсисе» на уроке ОБЖ.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0AD202B-2DE4-43FC-BE8C-13CFF10E2C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r="9855"/>
          <a:stretch>
            <a:fillRect/>
          </a:stretch>
        </p:blipFill>
        <p:spPr>
          <a:xfrm>
            <a:off x="5961000" y="2034000"/>
            <a:ext cx="5220000" cy="4230000"/>
          </a:xfrm>
        </p:spPr>
      </p:pic>
    </p:spTree>
    <p:extLst>
      <p:ext uri="{BB962C8B-B14F-4D97-AF65-F5344CB8AC3E}">
        <p14:creationId xmlns:p14="http://schemas.microsoft.com/office/powerpoint/2010/main" val="38375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AD08DE-8210-4374-B9F0-224DFF54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12" y="279000"/>
            <a:ext cx="10440000" cy="11415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Актуальные приёмы работы с текстовой информацией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E5CCB83-8F3F-49E6-B6E9-F9547FA6AF58}"/>
              </a:ext>
            </a:extLst>
          </p:cNvPr>
          <p:cNvSpPr/>
          <p:nvPr/>
        </p:nvSpPr>
        <p:spPr>
          <a:xfrm>
            <a:off x="871087" y="1690516"/>
            <a:ext cx="2442767" cy="108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«Перевёрнутое мастерство»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F16CA444-B64A-4E36-81E7-6CA9EE0DB504}"/>
              </a:ext>
            </a:extLst>
          </p:cNvPr>
          <p:cNvCxnSpPr>
            <a:stCxn id="4" idx="2"/>
          </p:cNvCxnSpPr>
          <p:nvPr/>
        </p:nvCxnSpPr>
        <p:spPr>
          <a:xfrm flipH="1">
            <a:off x="2092470" y="2770516"/>
            <a:ext cx="1" cy="81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3D9BF9-BAD7-4B0F-98A9-F2DCE4E2AA78}"/>
              </a:ext>
            </a:extLst>
          </p:cNvPr>
          <p:cNvSpPr txBox="1"/>
          <p:nvPr/>
        </p:nvSpPr>
        <p:spPr>
          <a:xfrm>
            <a:off x="471000" y="4014185"/>
            <a:ext cx="3959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Такая модель включает в себя элемент перевёрнутого обучения( англ. – </a:t>
            </a:r>
            <a:r>
              <a:rPr lang="en-GB" dirty="0"/>
              <a:t>flipped learning)</a:t>
            </a:r>
            <a:r>
              <a:rPr lang="ru-RU" dirty="0"/>
              <a:t>, когда ученики самостоятельно осваивают теорию, а на уроках вместе с учителем применяют на практике и обсуждают.</a:t>
            </a:r>
          </a:p>
          <a:p>
            <a:pPr algn="ctr"/>
            <a:r>
              <a:rPr lang="ru-RU" dirty="0"/>
              <a:t>Особенность такой модели в том, что каждый учится в своём темпе.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37DFFB-FD06-49A3-AEEF-291067D80C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2" r="17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7">
            <a:extLst>
              <a:ext uri="{FF2B5EF4-FFF2-40B4-BE49-F238E27FC236}">
                <a16:creationId xmlns=""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Чему учить?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5496D36E-AA89-4A03-8F79-B777CDFB4B70}"/>
              </a:ext>
            </a:extLst>
          </p:cNvPr>
          <p:cNvSpPr/>
          <p:nvPr/>
        </p:nvSpPr>
        <p:spPr>
          <a:xfrm>
            <a:off x="1416000" y="1914206"/>
            <a:ext cx="2783400" cy="27297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Информационная грамотность</a:t>
            </a:r>
            <a:endParaRPr lang="ru-RU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59142D68-21CB-4371-BDE0-85AF700B61F6}"/>
              </a:ext>
            </a:extLst>
          </p:cNvPr>
          <p:cNvSpPr/>
          <p:nvPr/>
        </p:nvSpPr>
        <p:spPr>
          <a:xfrm>
            <a:off x="4656000" y="1895156"/>
            <a:ext cx="2745000" cy="26588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работы с информацией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8E2F829-B33E-4B85-BCF8-101F14EA1CFC}"/>
              </a:ext>
            </a:extLst>
          </p:cNvPr>
          <p:cNvSpPr/>
          <p:nvPr/>
        </p:nvSpPr>
        <p:spPr>
          <a:xfrm>
            <a:off x="8031000" y="1899000"/>
            <a:ext cx="2745000" cy="27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Активный и самостоятельный  член общества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1081748-0063-4E05-A6BF-5FCAA6BA4C09}"/>
              </a:ext>
            </a:extLst>
          </p:cNvPr>
          <p:cNvSpPr/>
          <p:nvPr/>
        </p:nvSpPr>
        <p:spPr>
          <a:xfrm>
            <a:off x="3832842" y="2664000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20DE24B7-DD08-44CA-A32F-E719FEC42D57}"/>
              </a:ext>
            </a:extLst>
          </p:cNvPr>
          <p:cNvSpPr/>
          <p:nvPr/>
        </p:nvSpPr>
        <p:spPr>
          <a:xfrm>
            <a:off x="7072845" y="2664000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5DF37821-3231-4541-90C5-2414FA906685}"/>
              </a:ext>
            </a:extLst>
          </p:cNvPr>
          <p:cNvSpPr/>
          <p:nvPr/>
        </p:nvSpPr>
        <p:spPr>
          <a:xfrm rot="5400000">
            <a:off x="4160073" y="2934927"/>
            <a:ext cx="665931" cy="57407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="" xmlns:a16="http://schemas.microsoft.com/office/drawing/2014/main" id="{912405FF-58BB-4DB7-83A5-A63462D662A3}"/>
              </a:ext>
            </a:extLst>
          </p:cNvPr>
          <p:cNvSpPr/>
          <p:nvPr/>
        </p:nvSpPr>
        <p:spPr>
          <a:xfrm rot="5400000">
            <a:off x="7445073" y="2934927"/>
            <a:ext cx="665931" cy="57407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85" y="1809000"/>
            <a:ext cx="3268615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60873" y="1307167"/>
            <a:ext cx="5485127" cy="31568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СПАСИБО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7CEDB1A-D556-4A5A-8B96-BB668A1604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314000"/>
            <a:ext cx="5220000" cy="423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0" y="0"/>
            <a:ext cx="1048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3FBFE64-54E7-49F9-BCBE-64442A709E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 b="2072"/>
          <a:stretch>
            <a:fillRect/>
          </a:stretch>
        </p:blipFill>
        <p:spPr>
          <a:xfrm>
            <a:off x="1956000" y="422825"/>
            <a:ext cx="9990137" cy="5931175"/>
          </a:xfrm>
        </p:spPr>
      </p:pic>
    </p:spTree>
    <p:extLst>
      <p:ext uri="{BB962C8B-B14F-4D97-AF65-F5344CB8AC3E}">
        <p14:creationId xmlns:p14="http://schemas.microsoft.com/office/powerpoint/2010/main" val="9156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2BEC54F-5EAC-4F20-ACA6-0ED386A709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r="20129"/>
          <a:stretch>
            <a:fillRect/>
          </a:stretch>
        </p:blipFill>
        <p:spPr>
          <a:xfrm>
            <a:off x="381000" y="85725"/>
            <a:ext cx="3666000" cy="4092046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A9C5B-1F51-4CC1-96C7-1DE8F85172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6000" y="189000"/>
            <a:ext cx="4765049" cy="33482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3BD36-3BD9-4943-B8C1-E7919A793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75" y="3069000"/>
            <a:ext cx="4765049" cy="36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2867883"/>
            <a:ext cx="5445000" cy="37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D030DD-403D-44BE-AE8F-D8EFC0F0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Чему учить?</a:t>
            </a: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="" xmlns:a16="http://schemas.microsoft.com/office/drawing/2014/main" id="{0BA22CDC-2C81-42D3-BFE3-2F18AF521662}"/>
              </a:ext>
            </a:extLst>
          </p:cNvPr>
          <p:cNvSpPr/>
          <p:nvPr/>
        </p:nvSpPr>
        <p:spPr>
          <a:xfrm>
            <a:off x="838200" y="2754000"/>
            <a:ext cx="4447800" cy="216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грамотность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EDBDD999-82F3-48E3-A4C9-467DD7C06AFE}"/>
              </a:ext>
            </a:extLst>
          </p:cNvPr>
          <p:cNvSpPr/>
          <p:nvPr/>
        </p:nvSpPr>
        <p:spPr>
          <a:xfrm>
            <a:off x="6508200" y="2754000"/>
            <a:ext cx="4447800" cy="2160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Алгоритм работы с информацией</a:t>
            </a:r>
          </a:p>
        </p:txBody>
      </p:sp>
    </p:spTree>
    <p:extLst>
      <p:ext uri="{BB962C8B-B14F-4D97-AF65-F5344CB8AC3E}">
        <p14:creationId xmlns:p14="http://schemas.microsoft.com/office/powerpoint/2010/main" val="29815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99EB77-01A6-42DA-94B5-17278A5082DE}"/>
              </a:ext>
            </a:extLst>
          </p:cNvPr>
          <p:cNvSpPr txBox="1"/>
          <p:nvPr/>
        </p:nvSpPr>
        <p:spPr>
          <a:xfrm>
            <a:off x="966000" y="1899000"/>
            <a:ext cx="10260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компетентность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способность и умение самостоятельно искать, анализировать, отбирать, обрабатывать и передавать необходимую информацию при помощи устных и  письменных коммуникативных информационных технологий.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6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1096</Words>
  <Application>Microsoft Office PowerPoint</Application>
  <PresentationFormat>Произвольный</PresentationFormat>
  <Paragraphs>247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   Инструмент мотивации  учащихся на уроке: работа с информацией</vt:lpstr>
      <vt:lpstr>«Новый образовательный результат»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Чему учить?</vt:lpstr>
      <vt:lpstr>Презентация PowerPoint</vt:lpstr>
      <vt:lpstr>Презентация PowerPoint</vt:lpstr>
      <vt:lpstr>Алгоритм работы информацией</vt:lpstr>
      <vt:lpstr>                 1. Поиск информации</vt:lpstr>
      <vt:lpstr>                     Поиск информации</vt:lpstr>
      <vt:lpstr>Презентация PowerPoint</vt:lpstr>
      <vt:lpstr>Презентация PowerPoint</vt:lpstr>
      <vt:lpstr>Маркировка текста</vt:lpstr>
      <vt:lpstr>Подчёркиваем главное </vt:lpstr>
      <vt:lpstr>Вопросы-навигаторы </vt:lpstr>
      <vt:lpstr>Цветной текст </vt:lpstr>
      <vt:lpstr>Инсерт</vt:lpstr>
      <vt:lpstr>Извлечение информации из графических источников</vt:lpstr>
      <vt:lpstr>2. Структурирование, осмысление</vt:lpstr>
      <vt:lpstr>Презентация PowerPoint</vt:lpstr>
      <vt:lpstr>Презентация PowerPoint</vt:lpstr>
      <vt:lpstr> «Фишбоун»  -  приём обработки информации путем составления схемы</vt:lpstr>
      <vt:lpstr>Интеллект- карты</vt:lpstr>
      <vt:lpstr>3. Моделирование и преобразование</vt:lpstr>
      <vt:lpstr>     Моделирование и преобразование</vt:lpstr>
      <vt:lpstr>Методы мнемотехники</vt:lpstr>
      <vt:lpstr>4. Интерпретация информации - </vt:lpstr>
      <vt:lpstr>Интерпретация информации</vt:lpstr>
      <vt:lpstr>Презентация PowerPoint</vt:lpstr>
      <vt:lpstr>4. Систематизация и анализ</vt:lpstr>
      <vt:lpstr>Установление причинно-следственных связей, построение логических цепей рассуждений, выдвижение гипотез</vt:lpstr>
      <vt:lpstr>5. Оценка достоверности</vt:lpstr>
      <vt:lpstr>5. Оценка достоверности</vt:lpstr>
      <vt:lpstr>Оценка достоверности</vt:lpstr>
      <vt:lpstr>Оценка достоверности</vt:lpstr>
      <vt:lpstr> Проблемы, возникающие при работе с информацией</vt:lpstr>
      <vt:lpstr>Причины трудностей при работе с текстом</vt:lpstr>
      <vt:lpstr> Актуальные приёмы работы с текстовой информацией </vt:lpstr>
      <vt:lpstr>Актуальные приёмы работы с текстовой информацией</vt:lpstr>
      <vt:lpstr>Актуальные приёмы работы с текстовой информацией</vt:lpstr>
      <vt:lpstr>Актуальные приёмы работы с текстовой информацией</vt:lpstr>
      <vt:lpstr>Чему учить?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Каминская Римма Дмитриевна</cp:lastModifiedBy>
  <cp:revision>94</cp:revision>
  <dcterms:created xsi:type="dcterms:W3CDTF">2020-07-14T14:01:38Z</dcterms:created>
  <dcterms:modified xsi:type="dcterms:W3CDTF">2023-02-21T05:20:48Z</dcterms:modified>
</cp:coreProperties>
</file>