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57" r:id="rId3"/>
    <p:sldId id="259" r:id="rId4"/>
    <p:sldId id="261" r:id="rId5"/>
    <p:sldId id="264" r:id="rId6"/>
    <p:sldId id="265"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20A1CAB-882F-433E-875A-9C15A19ADF0D}" type="datetimeFigureOut">
              <a:rPr lang="ru-RU" smtClean="0"/>
              <a:t>20.03.2023</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CDB258-6BBB-40DC-BE22-1AA570A820C6}"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49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0A1CAB-882F-433E-875A-9C15A19ADF0D}" type="datetimeFigureOut">
              <a:rPr lang="ru-RU" smtClean="0"/>
              <a:t>20.03.2023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427083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0A1CAB-882F-433E-875A-9C15A19ADF0D}" type="datetimeFigureOut">
              <a:rPr lang="ru-RU" smtClean="0"/>
              <a:t>20.03.2023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289577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0A1CAB-882F-433E-875A-9C15A19ADF0D}" type="datetimeFigureOut">
              <a:rPr lang="ru-RU" smtClean="0"/>
              <a:t>20.03.2023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259930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0A1CAB-882F-433E-875A-9C15A19ADF0D}" type="datetimeFigureOut">
              <a:rPr lang="ru-RU" smtClean="0"/>
              <a:t>20.03.2023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DB258-6BBB-40DC-BE22-1AA570A820C6}"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70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20A1CAB-882F-433E-875A-9C15A19ADF0D}" type="datetimeFigureOut">
              <a:rPr lang="ru-RU" smtClean="0"/>
              <a:t>20.03.2023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119333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20A1CAB-882F-433E-875A-9C15A19ADF0D}" type="datetimeFigureOut">
              <a:rPr lang="ru-RU" smtClean="0"/>
              <a:t>20.03.2023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342849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20A1CAB-882F-433E-875A-9C15A19ADF0D}" type="datetimeFigureOut">
              <a:rPr lang="ru-RU" smtClean="0"/>
              <a:t>20.03.2023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313652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A1CAB-882F-433E-875A-9C15A19ADF0D}" type="datetimeFigureOut">
              <a:rPr lang="ru-RU" smtClean="0"/>
              <a:t>20.03.2023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384773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20A1CAB-882F-433E-875A-9C15A19ADF0D}" type="datetimeFigureOut">
              <a:rPr lang="ru-RU" smtClean="0"/>
              <a:t>20.03.2023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349494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20A1CAB-882F-433E-875A-9C15A19ADF0D}" type="datetimeFigureOut">
              <a:rPr lang="ru-RU" smtClean="0"/>
              <a:t>20.03.2023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CDB258-6BBB-40DC-BE22-1AA570A820C6}" type="slidenum">
              <a:rPr lang="ru-RU" smtClean="0"/>
              <a:t>‹#›</a:t>
            </a:fld>
            <a:endParaRPr lang="ru-RU"/>
          </a:p>
        </p:txBody>
      </p:sp>
    </p:spTree>
    <p:extLst>
      <p:ext uri="{BB962C8B-B14F-4D97-AF65-F5344CB8AC3E}">
        <p14:creationId xmlns:p14="http://schemas.microsoft.com/office/powerpoint/2010/main" val="145371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20A1CAB-882F-433E-875A-9C15A19ADF0D}" type="datetimeFigureOut">
              <a:rPr lang="ru-RU" smtClean="0"/>
              <a:t>20.03.2023</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0CDB258-6BBB-40DC-BE22-1AA570A820C6}" type="slidenum">
              <a:rPr lang="ru-RU" smtClean="0"/>
              <a:t>‹#›</a:t>
            </a:fld>
            <a:endParaRPr lang="ru-RU"/>
          </a:p>
        </p:txBody>
      </p:sp>
    </p:spTree>
    <p:extLst>
      <p:ext uri="{BB962C8B-B14F-4D97-AF65-F5344CB8AC3E}">
        <p14:creationId xmlns:p14="http://schemas.microsoft.com/office/powerpoint/2010/main" val="46320934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5257D7-1DD2-4518-B2C9-FA96F04734ED}"/>
              </a:ext>
            </a:extLst>
          </p:cNvPr>
          <p:cNvSpPr>
            <a:spLocks noGrp="1"/>
          </p:cNvSpPr>
          <p:nvPr>
            <p:ph type="ctrTitle"/>
          </p:nvPr>
        </p:nvSpPr>
        <p:spPr/>
        <p:txBody>
          <a:bodyPr>
            <a:normAutofit/>
          </a:bodyPr>
          <a:lstStyle/>
          <a:p>
            <a:r>
              <a:rPr lang="ru-RU" sz="4400" dirty="0">
                <a:latin typeface="Times New Roman" pitchFamily="18" charset="0"/>
                <a:cs typeface="Times New Roman" pitchFamily="18" charset="0"/>
              </a:rPr>
              <a:t>Красота Башкирского народного костюма</a:t>
            </a:r>
          </a:p>
        </p:txBody>
      </p:sp>
      <p:sp>
        <p:nvSpPr>
          <p:cNvPr id="3" name="Подзаголовок 2">
            <a:extLst>
              <a:ext uri="{FF2B5EF4-FFF2-40B4-BE49-F238E27FC236}">
                <a16:creationId xmlns="" xmlns:a16="http://schemas.microsoft.com/office/drawing/2014/main" id="{386912C4-7B5D-45B7-90AF-1FD997C93292}"/>
              </a:ext>
            </a:extLst>
          </p:cNvPr>
          <p:cNvSpPr>
            <a:spLocks noGrp="1"/>
          </p:cNvSpPr>
          <p:nvPr>
            <p:ph type="subTitle" idx="1"/>
          </p:nvPr>
        </p:nvSpPr>
        <p:spPr/>
        <p:txBody>
          <a:bodyPr>
            <a:normAutofit/>
          </a:bodyPr>
          <a:lstStyle/>
          <a:p>
            <a:r>
              <a:rPr lang="ru-RU" sz="2000" dirty="0">
                <a:latin typeface="Times New Roman" pitchFamily="18" charset="0"/>
                <a:cs typeface="Times New Roman" pitchFamily="18" charset="0"/>
              </a:rPr>
              <a:t>Подготовила ученица танцевальной группы «Родничок» </a:t>
            </a:r>
          </a:p>
          <a:p>
            <a:r>
              <a:rPr lang="ru-RU" sz="2000" dirty="0">
                <a:latin typeface="Times New Roman" pitchFamily="18" charset="0"/>
                <a:cs typeface="Times New Roman" pitchFamily="18" charset="0"/>
              </a:rPr>
              <a:t>ГУ РК «Детский дом №2» </a:t>
            </a:r>
            <a:r>
              <a:rPr lang="ru-RU" sz="2000" dirty="0" err="1">
                <a:latin typeface="Times New Roman" pitchFamily="18" charset="0"/>
                <a:cs typeface="Times New Roman" pitchFamily="18" charset="0"/>
              </a:rPr>
              <a:t>г.Ухты</a:t>
            </a:r>
            <a:endParaRPr lang="ru-RU" sz="200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Кошелева </a:t>
            </a:r>
            <a:r>
              <a:rPr lang="ru-RU" sz="2000" dirty="0">
                <a:latin typeface="Times New Roman" pitchFamily="18" charset="0"/>
                <a:cs typeface="Times New Roman" pitchFamily="18" charset="0"/>
              </a:rPr>
              <a:t>Дарья</a:t>
            </a:r>
          </a:p>
        </p:txBody>
      </p:sp>
    </p:spTree>
    <p:extLst>
      <p:ext uri="{BB962C8B-B14F-4D97-AF65-F5344CB8AC3E}">
        <p14:creationId xmlns:p14="http://schemas.microsoft.com/office/powerpoint/2010/main" val="144717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A4ED38-E679-4A09-8D36-22D92BF76934}"/>
              </a:ext>
            </a:extLst>
          </p:cNvPr>
          <p:cNvSpPr>
            <a:spLocks noGrp="1"/>
          </p:cNvSpPr>
          <p:nvPr>
            <p:ph type="title"/>
          </p:nvPr>
        </p:nvSpPr>
        <p:spPr>
          <a:xfrm>
            <a:off x="774988" y="165717"/>
            <a:ext cx="9875520" cy="1356360"/>
          </a:xfrm>
        </p:spPr>
        <p:txBody>
          <a:bodyPr/>
          <a:lstStyle/>
          <a:p>
            <a:r>
              <a:rPr lang="ru-RU" b="1" dirty="0">
                <a:latin typeface="Times New Roman" panose="02020603050405020304" pitchFamily="18" charset="0"/>
                <a:cs typeface="Times New Roman" panose="02020603050405020304" pitchFamily="18" charset="0"/>
              </a:rPr>
              <a:t>История башкирского костюма</a:t>
            </a:r>
          </a:p>
        </p:txBody>
      </p:sp>
      <p:sp>
        <p:nvSpPr>
          <p:cNvPr id="3" name="Объект 2">
            <a:extLst>
              <a:ext uri="{FF2B5EF4-FFF2-40B4-BE49-F238E27FC236}">
                <a16:creationId xmlns="" xmlns:a16="http://schemas.microsoft.com/office/drawing/2014/main" id="{AD1A4949-E83F-4B7A-A672-7D95B45CFE31}"/>
              </a:ext>
            </a:extLst>
          </p:cNvPr>
          <p:cNvSpPr>
            <a:spLocks noGrp="1"/>
          </p:cNvSpPr>
          <p:nvPr>
            <p:ph idx="1"/>
          </p:nvPr>
        </p:nvSpPr>
        <p:spPr>
          <a:xfrm>
            <a:off x="774988" y="1186771"/>
            <a:ext cx="10790094" cy="3880773"/>
          </a:xfrm>
        </p:spPr>
        <p:txBody>
          <a:bodyPr>
            <a:normAutofit/>
          </a:bodyPr>
          <a:lstStyle/>
          <a:p>
            <a:pPr algn="just"/>
            <a:r>
              <a:rPr lang="ru-RU" b="0" i="0" dirty="0">
                <a:solidFill>
                  <a:srgbClr val="000000"/>
                </a:solidFill>
                <a:effectLst/>
                <a:latin typeface="Times New Roman" panose="02020603050405020304" pitchFamily="18" charset="0"/>
                <a:cs typeface="Times New Roman" panose="02020603050405020304" pitchFamily="18" charset="0"/>
              </a:rPr>
              <a:t>Национальный костюм башкир складывался в течение веков. Единого костюма не было и не могло быть, потому что каждое башкирское племя имело свои отличия. Основными материалами при изготовлении одежды были домашней выделки сукно, ткани из растительных волокон, кожа, овчины, меха, дикорастущие крапива и конопля. Большим спросом пользовались шёлк, бархат, кустарные и фабричные ткани. В прошлом каждая женщина в той или иной мере обладала мастерством, искусством изготовления одежды. Искусство безымянных мастеров передавалось из поколения в поколение.</a:t>
            </a:r>
            <a:endParaRPr lang="ru-RU" dirty="0">
              <a:latin typeface="Times New Roman" panose="02020603050405020304" pitchFamily="18" charset="0"/>
              <a:cs typeface="Times New Roman" panose="02020603050405020304" pitchFamily="18" charset="0"/>
            </a:endParaRPr>
          </a:p>
        </p:txBody>
      </p:sp>
      <p:pic>
        <p:nvPicPr>
          <p:cNvPr id="1026" name="Picture 2" descr="национальный костюм башкир">
            <a:extLst>
              <a:ext uri="{FF2B5EF4-FFF2-40B4-BE49-F238E27FC236}">
                <a16:creationId xmlns="" xmlns:a16="http://schemas.microsoft.com/office/drawing/2014/main" id="{9178F897-E844-4EF0-A237-B00911BB4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717" y="3868353"/>
            <a:ext cx="4092356" cy="26730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буряты и башкиры национальные костюмы">
            <a:extLst>
              <a:ext uri="{FF2B5EF4-FFF2-40B4-BE49-F238E27FC236}">
                <a16:creationId xmlns="" xmlns:a16="http://schemas.microsoft.com/office/drawing/2014/main" id="{44AC6F29-DF8E-465B-A812-23EE62F33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859" y="3834246"/>
            <a:ext cx="3353982" cy="270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40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4A7F4F-312D-452F-9979-06AFEAEEA6D9}"/>
              </a:ext>
            </a:extLst>
          </p:cNvPr>
          <p:cNvSpPr>
            <a:spLocks noGrp="1"/>
          </p:cNvSpPr>
          <p:nvPr>
            <p:ph type="title"/>
          </p:nvPr>
        </p:nvSpPr>
        <p:spPr>
          <a:xfrm>
            <a:off x="759246" y="350867"/>
            <a:ext cx="8432843" cy="1356360"/>
          </a:xfrm>
        </p:spPr>
        <p:txBody>
          <a:bodyPr/>
          <a:lstStyle/>
          <a:p>
            <a:r>
              <a:rPr lang="ru-RU" b="1" dirty="0">
                <a:latin typeface="Times New Roman" pitchFamily="18" charset="0"/>
                <a:cs typeface="Times New Roman" pitchFamily="18" charset="0"/>
              </a:rPr>
              <a:t>Народный женский костюм</a:t>
            </a:r>
          </a:p>
        </p:txBody>
      </p:sp>
      <p:sp>
        <p:nvSpPr>
          <p:cNvPr id="3" name="Объект 2">
            <a:extLst>
              <a:ext uri="{FF2B5EF4-FFF2-40B4-BE49-F238E27FC236}">
                <a16:creationId xmlns="" xmlns:a16="http://schemas.microsoft.com/office/drawing/2014/main" id="{BA3CF3FC-0A8A-4168-80F8-0C73854F797A}"/>
              </a:ext>
            </a:extLst>
          </p:cNvPr>
          <p:cNvSpPr>
            <a:spLocks noGrp="1"/>
          </p:cNvSpPr>
          <p:nvPr>
            <p:ph idx="1"/>
          </p:nvPr>
        </p:nvSpPr>
        <p:spPr>
          <a:xfrm>
            <a:off x="759246" y="1392382"/>
            <a:ext cx="8166545" cy="4249882"/>
          </a:xfrm>
        </p:spPr>
        <p:txBody>
          <a:bodyPr>
            <a:normAutofit fontScale="32500" lnSpcReduction="20000"/>
          </a:bodyPr>
          <a:lstStyle/>
          <a:p>
            <a:pPr algn="l" fontAlgn="base">
              <a:lnSpc>
                <a:spcPct val="120000"/>
              </a:lnSpc>
            </a:pPr>
            <a:r>
              <a:rPr lang="ru-RU" sz="4300" b="0" i="0" dirty="0">
                <a:solidFill>
                  <a:srgbClr val="000000"/>
                </a:solidFill>
                <a:effectLst/>
                <a:latin typeface="Times New Roman" panose="02020603050405020304" pitchFamily="18" charset="0"/>
                <a:cs typeface="Times New Roman" panose="02020603050405020304" pitchFamily="18" charset="0"/>
              </a:rPr>
              <a:t>Традиционный наряд башкирской девушки до сих пор продолжает медленную модификацию. Для женщин важно всегда быть на высоте, приковывать к себе заинтересованные взгляды, и женский костюм Башкирии прекрасно справляется с исполнением этого желания.</a:t>
            </a:r>
          </a:p>
          <a:p>
            <a:pPr algn="l" fontAlgn="base">
              <a:lnSpc>
                <a:spcPct val="120000"/>
              </a:lnSpc>
              <a:buFont typeface="Arial" panose="020B0604020202020204" pitchFamily="34" charset="0"/>
              <a:buChar char="•"/>
            </a:pPr>
            <a:r>
              <a:rPr lang="ru-RU" sz="4300" b="0" i="0" dirty="0">
                <a:solidFill>
                  <a:srgbClr val="000000"/>
                </a:solidFill>
                <a:effectLst/>
                <a:latin typeface="Times New Roman" panose="02020603050405020304" pitchFamily="18" charset="0"/>
                <a:cs typeface="Times New Roman" panose="02020603050405020304" pitchFamily="18" charset="0"/>
              </a:rPr>
              <a:t>Ни одна девушка не могла представить себя без национального платья под названием </a:t>
            </a:r>
            <a:r>
              <a:rPr lang="ru-RU" sz="4300" b="0" i="0" dirty="0" err="1">
                <a:solidFill>
                  <a:srgbClr val="000000"/>
                </a:solidFill>
                <a:effectLst/>
                <a:latin typeface="Times New Roman" panose="02020603050405020304" pitchFamily="18" charset="0"/>
                <a:cs typeface="Times New Roman" panose="02020603050405020304" pitchFamily="18" charset="0"/>
              </a:rPr>
              <a:t>кулдэк</a:t>
            </a:r>
            <a:r>
              <a:rPr lang="ru-RU" sz="4300" b="0" i="0" dirty="0">
                <a:solidFill>
                  <a:srgbClr val="000000"/>
                </a:solidFill>
                <a:effectLst/>
                <a:latin typeface="Times New Roman" panose="02020603050405020304" pitchFamily="18" charset="0"/>
                <a:cs typeface="Times New Roman" panose="02020603050405020304" pitchFamily="18" charset="0"/>
              </a:rPr>
              <a:t>. Платье украшалось с помощью вышивки. Изначально </a:t>
            </a:r>
            <a:r>
              <a:rPr lang="ru-RU" sz="4300" b="0" i="0" dirty="0" err="1">
                <a:solidFill>
                  <a:srgbClr val="000000"/>
                </a:solidFill>
                <a:effectLst/>
                <a:latin typeface="Times New Roman" panose="02020603050405020304" pitchFamily="18" charset="0"/>
                <a:cs typeface="Times New Roman" panose="02020603050405020304" pitchFamily="18" charset="0"/>
              </a:rPr>
              <a:t>кулдэк</a:t>
            </a:r>
            <a:r>
              <a:rPr lang="ru-RU" sz="4300" b="0" i="0" dirty="0">
                <a:solidFill>
                  <a:srgbClr val="000000"/>
                </a:solidFill>
                <a:effectLst/>
                <a:latin typeface="Times New Roman" panose="02020603050405020304" pitchFamily="18" charset="0"/>
                <a:cs typeface="Times New Roman" panose="02020603050405020304" pitchFamily="18" charset="0"/>
              </a:rPr>
              <a:t> характеризовался широкими вырезами, отложным воротничком и бечевкой в районе грудной клетки, но двадцатый век привнес в привычный вид платья изменение. Одеяние обзавелось отворотом и </a:t>
            </a:r>
            <a:r>
              <a:rPr lang="ru-RU" sz="4300" b="0" i="0" dirty="0" err="1">
                <a:solidFill>
                  <a:srgbClr val="000000"/>
                </a:solidFill>
                <a:effectLst/>
                <a:latin typeface="Times New Roman" panose="02020603050405020304" pitchFamily="18" charset="0"/>
                <a:cs typeface="Times New Roman" panose="02020603050405020304" pitchFamily="18" charset="0"/>
              </a:rPr>
              <a:t>защипами</a:t>
            </a:r>
            <a:r>
              <a:rPr lang="ru-RU" sz="4300" b="0" i="0" dirty="0">
                <a:solidFill>
                  <a:srgbClr val="000000"/>
                </a:solidFill>
                <a:effectLst/>
                <a:latin typeface="Times New Roman" panose="02020603050405020304" pitchFamily="18" charset="0"/>
                <a:cs typeface="Times New Roman" panose="02020603050405020304" pitchFamily="18" charset="0"/>
              </a:rPr>
              <a:t> на груди.</a:t>
            </a:r>
          </a:p>
          <a:p>
            <a:pPr algn="l" fontAlgn="base">
              <a:lnSpc>
                <a:spcPct val="120000"/>
              </a:lnSpc>
              <a:buFont typeface="Arial" panose="020B0604020202020204" pitchFamily="34" charset="0"/>
              <a:buChar char="•"/>
            </a:pPr>
            <a:r>
              <a:rPr lang="ru-RU" sz="4300" b="0" i="0" dirty="0">
                <a:solidFill>
                  <a:srgbClr val="000000"/>
                </a:solidFill>
                <a:effectLst/>
                <a:latin typeface="Times New Roman" panose="02020603050405020304" pitchFamily="18" charset="0"/>
                <a:cs typeface="Times New Roman" panose="02020603050405020304" pitchFamily="18" charset="0"/>
              </a:rPr>
              <a:t>Поверх платья находился нагрудник. Считалось, что это изделие защищает от злых духов.</a:t>
            </a:r>
          </a:p>
          <a:p>
            <a:pPr algn="l" fontAlgn="base">
              <a:lnSpc>
                <a:spcPct val="120000"/>
              </a:lnSpc>
              <a:buFont typeface="Arial" panose="020B0604020202020204" pitchFamily="34" charset="0"/>
              <a:buChar char="•"/>
            </a:pPr>
            <a:r>
              <a:rPr lang="ru-RU" sz="4300" b="0" i="0" dirty="0">
                <a:solidFill>
                  <a:srgbClr val="000000"/>
                </a:solidFill>
                <a:effectLst/>
                <a:latin typeface="Times New Roman" panose="02020603050405020304" pitchFamily="18" charset="0"/>
                <a:cs typeface="Times New Roman" panose="02020603050405020304" pitchFamily="18" charset="0"/>
              </a:rPr>
              <a:t>Богатые башкирки могли себе позволить надеть еще и камзол. Этот атрибут выражал положение человека на социальной лестнице. Камзол украшали большим количеством серебряных монет.</a:t>
            </a:r>
          </a:p>
          <a:p>
            <a:pPr algn="l" fontAlgn="base">
              <a:lnSpc>
                <a:spcPct val="120000"/>
              </a:lnSpc>
              <a:buFont typeface="Arial" panose="020B0604020202020204" pitchFamily="34" charset="0"/>
              <a:buChar char="•"/>
            </a:pPr>
            <a:r>
              <a:rPr lang="ru-RU" sz="4300" b="0" i="0" dirty="0">
                <a:solidFill>
                  <a:srgbClr val="000000"/>
                </a:solidFill>
                <a:effectLst/>
                <a:latin typeface="Times New Roman" panose="02020603050405020304" pitchFamily="18" charset="0"/>
                <a:cs typeface="Times New Roman" panose="02020603050405020304" pitchFamily="18" charset="0"/>
              </a:rPr>
              <a:t>Под </a:t>
            </a:r>
            <a:r>
              <a:rPr lang="ru-RU" sz="4300" b="0" i="0" dirty="0" err="1">
                <a:solidFill>
                  <a:srgbClr val="000000"/>
                </a:solidFill>
                <a:effectLst/>
                <a:latin typeface="Times New Roman" panose="02020603050405020304" pitchFamily="18" charset="0"/>
                <a:cs typeface="Times New Roman" panose="02020603050405020304" pitchFamily="18" charset="0"/>
              </a:rPr>
              <a:t>кулдэком</a:t>
            </a:r>
            <a:r>
              <a:rPr lang="ru-RU" sz="4300" b="0" i="0" dirty="0">
                <a:solidFill>
                  <a:srgbClr val="000000"/>
                </a:solidFill>
                <a:effectLst/>
                <a:latin typeface="Times New Roman" panose="02020603050405020304" pitchFamily="18" charset="0"/>
                <a:cs typeface="Times New Roman" panose="02020603050405020304" pitchFamily="18" charset="0"/>
              </a:rPr>
              <a:t> девушки носили </a:t>
            </a:r>
            <a:r>
              <a:rPr lang="ru-RU" sz="4300" b="0" i="0" dirty="0" err="1">
                <a:solidFill>
                  <a:srgbClr val="000000"/>
                </a:solidFill>
                <a:effectLst/>
                <a:latin typeface="Times New Roman" panose="02020603050405020304" pitchFamily="18" charset="0"/>
                <a:cs typeface="Times New Roman" panose="02020603050405020304" pitchFamily="18" charset="0"/>
              </a:rPr>
              <a:t>ыштан</a:t>
            </a:r>
            <a:r>
              <a:rPr lang="ru-RU" sz="4300" b="0" i="0" dirty="0">
                <a:solidFill>
                  <a:srgbClr val="000000"/>
                </a:solidFill>
                <a:effectLst/>
                <a:latin typeface="Times New Roman" panose="02020603050405020304" pitchFamily="18" charset="0"/>
                <a:cs typeface="Times New Roman" panose="02020603050405020304" pitchFamily="18" charset="0"/>
              </a:rPr>
              <a:t> – удобные штаны.</a:t>
            </a:r>
          </a:p>
          <a:p>
            <a:pPr algn="l" fontAlgn="base">
              <a:lnSpc>
                <a:spcPct val="120000"/>
              </a:lnSpc>
              <a:buFont typeface="Arial" panose="020B0604020202020204" pitchFamily="34" charset="0"/>
              <a:buChar char="•"/>
            </a:pPr>
            <a:r>
              <a:rPr lang="ru-RU" sz="4300" b="0" i="0" dirty="0" err="1">
                <a:solidFill>
                  <a:srgbClr val="000000"/>
                </a:solidFill>
                <a:effectLst/>
                <a:latin typeface="Times New Roman" panose="02020603050405020304" pitchFamily="18" charset="0"/>
                <a:cs typeface="Times New Roman" panose="02020603050405020304" pitchFamily="18" charset="0"/>
              </a:rPr>
              <a:t>Алъяпкыс</a:t>
            </a:r>
            <a:r>
              <a:rPr lang="ru-RU" sz="4300" b="0" i="0" dirty="0">
                <a:solidFill>
                  <a:srgbClr val="000000"/>
                </a:solidFill>
                <a:effectLst/>
                <a:latin typeface="Times New Roman" panose="02020603050405020304" pitchFamily="18" charset="0"/>
                <a:cs typeface="Times New Roman" panose="02020603050405020304" pitchFamily="18" charset="0"/>
              </a:rPr>
              <a:t> (передник) башкирки используют в двух случаях – либо занимаясь домашними делами, либо отправляясь на торжественное событие. Передник, предназначенный для праздников, выглядит намного наряднее</a:t>
            </a:r>
            <a:r>
              <a:rPr lang="ru-RU" sz="4300" b="0" i="0" dirty="0" smtClean="0">
                <a:solidFill>
                  <a:srgbClr val="000000"/>
                </a:solidFill>
                <a:effectLst/>
                <a:latin typeface="Times New Roman" panose="02020603050405020304" pitchFamily="18" charset="0"/>
                <a:cs typeface="Times New Roman" panose="02020603050405020304" pitchFamily="18" charset="0"/>
              </a:rPr>
              <a:t>.</a:t>
            </a:r>
            <a:endParaRPr lang="ru-RU" dirty="0"/>
          </a:p>
        </p:txBody>
      </p:sp>
      <p:pic>
        <p:nvPicPr>
          <p:cNvPr id="2050" name="Picture 2">
            <a:extLst>
              <a:ext uri="{FF2B5EF4-FFF2-40B4-BE49-F238E27FC236}">
                <a16:creationId xmlns="" xmlns:a16="http://schemas.microsoft.com/office/drawing/2014/main" id="{75C5E93E-AF8F-469C-8E80-EC02821AA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495" y="596717"/>
            <a:ext cx="2030027" cy="2876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76CDE0BA-538A-43C4-89E6-BBC484960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95" y="3553287"/>
            <a:ext cx="2030027"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38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4B6581A-0B98-4583-B785-DA2B120E2D6E}"/>
              </a:ext>
            </a:extLst>
          </p:cNvPr>
          <p:cNvSpPr>
            <a:spLocks noGrp="1"/>
          </p:cNvSpPr>
          <p:nvPr>
            <p:ph type="title"/>
          </p:nvPr>
        </p:nvSpPr>
        <p:spPr>
          <a:xfrm>
            <a:off x="437637" y="390617"/>
            <a:ext cx="8596668" cy="835364"/>
          </a:xfrm>
        </p:spPr>
        <p:txBody>
          <a:bodyPr/>
          <a:lstStyle/>
          <a:p>
            <a:r>
              <a:rPr lang="ru-RU" b="1" dirty="0">
                <a:latin typeface="Times New Roman" pitchFamily="18" charset="0"/>
                <a:cs typeface="Times New Roman" pitchFamily="18" charset="0"/>
              </a:rPr>
              <a:t>Народный мужской костюм</a:t>
            </a:r>
          </a:p>
        </p:txBody>
      </p:sp>
      <p:sp>
        <p:nvSpPr>
          <p:cNvPr id="3" name="Объект 2">
            <a:extLst>
              <a:ext uri="{FF2B5EF4-FFF2-40B4-BE49-F238E27FC236}">
                <a16:creationId xmlns="" xmlns:a16="http://schemas.microsoft.com/office/drawing/2014/main" id="{760FFEC3-78EE-4A8D-B2C4-2E78DF9815D0}"/>
              </a:ext>
            </a:extLst>
          </p:cNvPr>
          <p:cNvSpPr>
            <a:spLocks noGrp="1"/>
          </p:cNvSpPr>
          <p:nvPr>
            <p:ph idx="1"/>
          </p:nvPr>
        </p:nvSpPr>
        <p:spPr>
          <a:xfrm>
            <a:off x="437637" y="1225981"/>
            <a:ext cx="8596668" cy="3880773"/>
          </a:xfrm>
        </p:spPr>
        <p:txBody>
          <a:bodyPr>
            <a:normAutofit fontScale="25000" lnSpcReduction="20000"/>
          </a:bodyPr>
          <a:lstStyle/>
          <a:p>
            <a:pPr marL="45720" indent="0" fontAlgn="base">
              <a:lnSpc>
                <a:spcPct val="120000"/>
              </a:lnSpc>
              <a:buNone/>
            </a:pPr>
            <a:r>
              <a:rPr lang="ru-RU" sz="6000" b="0" i="0" dirty="0">
                <a:solidFill>
                  <a:srgbClr val="000000"/>
                </a:solidFill>
                <a:effectLst/>
                <a:latin typeface="Times New Roman" panose="02020603050405020304" pitchFamily="18" charset="0"/>
                <a:cs typeface="Times New Roman" panose="02020603050405020304" pitchFamily="18" charset="0"/>
              </a:rPr>
              <a:t>Башкирские мужчины были не столь привередливы по части своего одеяния, так что мужской национальный костюм чуть менее разнообразен, но не менее великолепен. Взглянув на башкира, вы бы увидели свободную рубашку, штаны и халат, что заменялся камзолом. Это будничный вариант традиционного наряда.</a:t>
            </a:r>
          </a:p>
          <a:p>
            <a:pPr marL="45720" indent="0" fontAlgn="base">
              <a:lnSpc>
                <a:spcPct val="120000"/>
              </a:lnSpc>
              <a:buNone/>
            </a:pPr>
            <a:r>
              <a:rPr lang="ru-RU" sz="6000" dirty="0">
                <a:solidFill>
                  <a:srgbClr val="000000"/>
                </a:solidFill>
                <a:latin typeface="Times New Roman" panose="02020603050405020304" pitchFamily="18" charset="0"/>
                <a:cs typeface="Times New Roman" panose="02020603050405020304" pitchFamily="18" charset="0"/>
              </a:rPr>
              <a:t> Существует два типа башкирской рубашки:</a:t>
            </a:r>
          </a:p>
          <a:p>
            <a:pPr fontAlgn="base">
              <a:lnSpc>
                <a:spcPct val="120000"/>
              </a:lnSpc>
              <a:buFont typeface="Arial" panose="020B0604020202020204" pitchFamily="34" charset="0"/>
              <a:buChar char="•"/>
            </a:pPr>
            <a:r>
              <a:rPr lang="ru-RU" sz="6000" dirty="0">
                <a:solidFill>
                  <a:srgbClr val="000000"/>
                </a:solidFill>
                <a:latin typeface="Times New Roman" panose="02020603050405020304" pitchFamily="18" charset="0"/>
                <a:cs typeface="Times New Roman" panose="02020603050405020304" pitchFamily="18" charset="0"/>
              </a:rPr>
              <a:t>В южном регионе мужчины носили рубашки с косым срезом, который скреплялся с помощью шнурка. Воротника на изделии не было.</a:t>
            </a:r>
          </a:p>
          <a:p>
            <a:pPr fontAlgn="base">
              <a:lnSpc>
                <a:spcPct val="120000"/>
              </a:lnSpc>
              <a:buFont typeface="Arial" panose="020B0604020202020204" pitchFamily="34" charset="0"/>
              <a:buChar char="•"/>
            </a:pPr>
            <a:r>
              <a:rPr lang="ru-RU" sz="6000" dirty="0">
                <a:solidFill>
                  <a:srgbClr val="000000"/>
                </a:solidFill>
                <a:latin typeface="Times New Roman" panose="02020603050405020304" pitchFamily="18" charset="0"/>
                <a:cs typeface="Times New Roman" panose="02020603050405020304" pitchFamily="18" charset="0"/>
              </a:rPr>
              <a:t>Рубашки жителей северной части страны имели воротник, а срез был прямым.</a:t>
            </a:r>
          </a:p>
          <a:p>
            <a:pPr fontAlgn="base">
              <a:lnSpc>
                <a:spcPct val="120000"/>
              </a:lnSpc>
              <a:buFont typeface="Arial" panose="020B0604020202020204" pitchFamily="34" charset="0"/>
              <a:buChar char="•"/>
            </a:pPr>
            <a:r>
              <a:rPr lang="ru-RU" sz="6000" dirty="0">
                <a:solidFill>
                  <a:srgbClr val="000000"/>
                </a:solidFill>
                <a:latin typeface="Times New Roman" panose="02020603050405020304" pitchFamily="18" charset="0"/>
                <a:cs typeface="Times New Roman" panose="02020603050405020304" pitchFamily="18" charset="0"/>
              </a:rPr>
              <a:t>Верхняя одежда представляла собой чекмени – халаты из суконного материала, всегда оформленные в насыщенном зеленом цвете, являющимся символом благородства и мужественности. Помимо халата, мужчины могли похвастаться кафтаном </a:t>
            </a:r>
            <a:r>
              <a:rPr lang="ru-RU" sz="6000" dirty="0" err="1">
                <a:solidFill>
                  <a:srgbClr val="000000"/>
                </a:solidFill>
                <a:latin typeface="Times New Roman" panose="02020603050405020304" pitchFamily="18" charset="0"/>
                <a:cs typeface="Times New Roman" panose="02020603050405020304" pitchFamily="18" charset="0"/>
              </a:rPr>
              <a:t>кэзэки</a:t>
            </a:r>
            <a:r>
              <a:rPr lang="ru-RU" sz="6000" dirty="0">
                <a:solidFill>
                  <a:srgbClr val="000000"/>
                </a:solidFill>
                <a:latin typeface="Times New Roman" panose="02020603050405020304" pitchFamily="18" charset="0"/>
                <a:cs typeface="Times New Roman" panose="02020603050405020304" pitchFamily="18" charset="0"/>
              </a:rPr>
              <a:t> с высоким воротником и расклешенным фасоном.</a:t>
            </a:r>
          </a:p>
          <a:p>
            <a:pPr fontAlgn="base">
              <a:lnSpc>
                <a:spcPct val="120000"/>
              </a:lnSpc>
            </a:pPr>
            <a:r>
              <a:rPr lang="ru-RU" sz="6000" dirty="0">
                <a:solidFill>
                  <a:srgbClr val="000000"/>
                </a:solidFill>
                <a:latin typeface="Times New Roman" panose="02020603050405020304" pitchFamily="18" charset="0"/>
                <a:cs typeface="Times New Roman" panose="02020603050405020304" pitchFamily="18" charset="0"/>
              </a:rPr>
              <a:t>Качество материала давало понять, какими суммами располагает мужчина. Если халат был сделан из ткани, вытканной в домашних условиях, всем становилось ясно, что богатства башкир нажить не сумел.</a:t>
            </a:r>
          </a:p>
          <a:p>
            <a:pPr fontAlgn="base">
              <a:lnSpc>
                <a:spcPct val="120000"/>
              </a:lnSpc>
            </a:pPr>
            <a:r>
              <a:rPr lang="ru-RU" sz="6000" dirty="0">
                <a:solidFill>
                  <a:srgbClr val="000000"/>
                </a:solidFill>
                <a:latin typeface="Times New Roman" panose="02020603050405020304" pitchFamily="18" charset="0"/>
                <a:cs typeface="Times New Roman" panose="02020603050405020304" pitchFamily="18" charset="0"/>
              </a:rPr>
              <a:t>В зимнее время года башкиры ходили по улицам в тулупах и шубах из шерсти баранов.</a:t>
            </a:r>
          </a:p>
          <a:p>
            <a:pPr marL="0" indent="0">
              <a:lnSpc>
                <a:spcPct val="120000"/>
              </a:lnSpc>
              <a:buNone/>
            </a:pPr>
            <a:endParaRPr lang="ru-RU" sz="6000" b="0" i="0" dirty="0">
              <a:solidFill>
                <a:srgbClr val="000000"/>
              </a:solidFill>
              <a:effectLst/>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endParaRPr lang="ru-RU" b="0" i="0" dirty="0">
              <a:solidFill>
                <a:srgbClr val="000000"/>
              </a:solidFill>
              <a:effectLst/>
              <a:latin typeface="notoserif"/>
            </a:endParaRPr>
          </a:p>
          <a:p>
            <a:pPr marL="0" indent="0">
              <a:buNone/>
            </a:pPr>
            <a:endParaRPr lang="ru-RU" dirty="0"/>
          </a:p>
        </p:txBody>
      </p:sp>
      <p:pic>
        <p:nvPicPr>
          <p:cNvPr id="3074" name="Picture 2">
            <a:extLst>
              <a:ext uri="{FF2B5EF4-FFF2-40B4-BE49-F238E27FC236}">
                <a16:creationId xmlns="" xmlns:a16="http://schemas.microsoft.com/office/drawing/2014/main" id="{E469F8CF-365C-4261-B59C-408275FBD0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9334" y="479395"/>
            <a:ext cx="2976395" cy="25350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 xmlns:a16="http://schemas.microsoft.com/office/drawing/2014/main" id="{6F27A2A9-A2B4-46F8-8A3C-6A02DD25D5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2167" y="3103258"/>
            <a:ext cx="24257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42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502B59-42DD-49E6-9494-51BC5BB17A61}"/>
              </a:ext>
            </a:extLst>
          </p:cNvPr>
          <p:cNvSpPr>
            <a:spLocks noGrp="1"/>
          </p:cNvSpPr>
          <p:nvPr>
            <p:ph type="title"/>
          </p:nvPr>
        </p:nvSpPr>
        <p:spPr>
          <a:xfrm>
            <a:off x="690239" y="483315"/>
            <a:ext cx="4953000" cy="1356360"/>
          </a:xfrm>
        </p:spPr>
        <p:txBody>
          <a:bodyPr/>
          <a:lstStyle/>
          <a:p>
            <a:r>
              <a:rPr lang="ru-RU" b="1" dirty="0">
                <a:latin typeface="Times New Roman" pitchFamily="18" charset="0"/>
                <a:cs typeface="Times New Roman" pitchFamily="18" charset="0"/>
              </a:rPr>
              <a:t>Свадебный наряд</a:t>
            </a:r>
          </a:p>
        </p:txBody>
      </p:sp>
      <p:sp>
        <p:nvSpPr>
          <p:cNvPr id="3" name="Объект 2">
            <a:extLst>
              <a:ext uri="{FF2B5EF4-FFF2-40B4-BE49-F238E27FC236}">
                <a16:creationId xmlns="" xmlns:a16="http://schemas.microsoft.com/office/drawing/2014/main" id="{3B2B858E-92B8-482D-8F22-8E8DC2DF34AF}"/>
              </a:ext>
            </a:extLst>
          </p:cNvPr>
          <p:cNvSpPr>
            <a:spLocks noGrp="1"/>
          </p:cNvSpPr>
          <p:nvPr>
            <p:ph idx="1"/>
          </p:nvPr>
        </p:nvSpPr>
        <p:spPr>
          <a:xfrm>
            <a:off x="690239" y="1657905"/>
            <a:ext cx="8018755" cy="4494320"/>
          </a:xfrm>
        </p:spPr>
        <p:txBody>
          <a:bodyPr>
            <a:normAutofit fontScale="70000" lnSpcReduction="20000"/>
          </a:bodyPr>
          <a:lstStyle/>
          <a:p>
            <a:pPr algn="l" fontAlgn="base">
              <a:lnSpc>
                <a:spcPct val="120000"/>
              </a:lnSpc>
            </a:pPr>
            <a:r>
              <a:rPr lang="ru-RU" sz="2300" i="0" dirty="0">
                <a:solidFill>
                  <a:srgbClr val="000000"/>
                </a:solidFill>
                <a:effectLst/>
                <a:latin typeface="Times New Roman" panose="02020603050405020304" pitchFamily="18" charset="0"/>
                <a:cs typeface="Times New Roman" panose="02020603050405020304" pitchFamily="18" charset="0"/>
              </a:rPr>
              <a:t>Свадьба – основное торжество башкирского народа! Велась тщательная подготовка, и одежде уделялась основная часть этой подготовки. Дабы свадебное одеяние поразило всех гостей, семья помолвленных платила огромные деньги женщинам, лучше всех владеющих талантом вышивки.</a:t>
            </a:r>
          </a:p>
          <a:p>
            <a:pPr algn="l" fontAlgn="base">
              <a:lnSpc>
                <a:spcPct val="120000"/>
              </a:lnSpc>
              <a:buFont typeface="Arial" panose="020B0604020202020204" pitchFamily="34" charset="0"/>
              <a:buChar char="•"/>
            </a:pPr>
            <a:r>
              <a:rPr lang="ru-RU" sz="2300" i="0" dirty="0">
                <a:solidFill>
                  <a:srgbClr val="000000"/>
                </a:solidFill>
                <a:effectLst/>
                <a:latin typeface="Times New Roman" panose="02020603050405020304" pitchFamily="18" charset="0"/>
                <a:cs typeface="Times New Roman" panose="02020603050405020304" pitchFamily="18" charset="0"/>
              </a:rPr>
              <a:t>Женские платья отделывали изящными ленточками. Оборки свадебных костюмов подчеркивали индивидуальные качества невесты.</a:t>
            </a:r>
          </a:p>
          <a:p>
            <a:pPr algn="l" fontAlgn="base">
              <a:lnSpc>
                <a:spcPct val="120000"/>
              </a:lnSpc>
              <a:buFont typeface="Arial" panose="020B0604020202020204" pitchFamily="34" charset="0"/>
              <a:buChar char="•"/>
            </a:pPr>
            <a:r>
              <a:rPr lang="ru-RU" sz="2300" i="0" dirty="0">
                <a:solidFill>
                  <a:srgbClr val="000000"/>
                </a:solidFill>
                <a:effectLst/>
                <a:latin typeface="Times New Roman" panose="02020603050405020304" pitchFamily="18" charset="0"/>
                <a:cs typeface="Times New Roman" panose="02020603050405020304" pitchFamily="18" charset="0"/>
              </a:rPr>
              <a:t>Цветовая гамма отличалась особым значением. Красные оттенки символизировали тепло домашнего очага, а белый считался знаком солнца и семейного благополучия.</a:t>
            </a:r>
          </a:p>
          <a:p>
            <a:pPr algn="l" fontAlgn="base">
              <a:lnSpc>
                <a:spcPct val="120000"/>
              </a:lnSpc>
              <a:buFont typeface="Arial" panose="020B0604020202020204" pitchFamily="34" charset="0"/>
              <a:buChar char="•"/>
            </a:pPr>
            <a:r>
              <a:rPr lang="ru-RU" sz="2300" i="0" dirty="0">
                <a:solidFill>
                  <a:srgbClr val="000000"/>
                </a:solidFill>
                <a:effectLst/>
                <a:latin typeface="Times New Roman" panose="02020603050405020304" pitchFamily="18" charset="0"/>
                <a:cs typeface="Times New Roman" panose="02020603050405020304" pitchFamily="18" charset="0"/>
              </a:rPr>
              <a:t>Ножки невесты находились в белых сапогах, для изготовления которых использовалась тонкая кожа козочек.</a:t>
            </a:r>
          </a:p>
          <a:p>
            <a:pPr algn="l" fontAlgn="base">
              <a:lnSpc>
                <a:spcPct val="120000"/>
              </a:lnSpc>
              <a:buFont typeface="Arial" panose="020B0604020202020204" pitchFamily="34" charset="0"/>
              <a:buChar char="•"/>
            </a:pPr>
            <a:r>
              <a:rPr lang="ru-RU" sz="2300" i="0" dirty="0">
                <a:solidFill>
                  <a:srgbClr val="000000"/>
                </a:solidFill>
                <a:effectLst/>
                <a:latin typeface="Times New Roman" panose="02020603050405020304" pitchFamily="18" charset="0"/>
                <a:cs typeface="Times New Roman" panose="02020603050405020304" pitchFamily="18" charset="0"/>
              </a:rPr>
              <a:t>Голова башкирской девушки находилась под воздушным платком.</a:t>
            </a:r>
          </a:p>
          <a:p>
            <a:pPr algn="l" fontAlgn="base">
              <a:lnSpc>
                <a:spcPct val="120000"/>
              </a:lnSpc>
              <a:buFont typeface="Arial" panose="020B0604020202020204" pitchFamily="34" charset="0"/>
              <a:buChar char="•"/>
            </a:pPr>
            <a:r>
              <a:rPr lang="ru-RU" sz="2300" i="0" dirty="0">
                <a:solidFill>
                  <a:srgbClr val="000000"/>
                </a:solidFill>
                <a:effectLst/>
                <a:latin typeface="Times New Roman" panose="02020603050405020304" pitchFamily="18" charset="0"/>
                <a:cs typeface="Times New Roman" panose="02020603050405020304" pitchFamily="18" charset="0"/>
              </a:rPr>
              <a:t>За свадебную рубашку для жениха отвечает невеста. Башкирка сама шила изделие из красной ткани и преподносила своему будущему мужу перед самым началом свадьбы.</a:t>
            </a:r>
          </a:p>
          <a:p>
            <a:pPr algn="l" fontAlgn="base">
              <a:buFont typeface="Arial" panose="020B0604020202020204" pitchFamily="34" charset="0"/>
              <a:buChar char="•"/>
            </a:pPr>
            <a:endParaRPr lang="ru-RU" b="0" i="0" dirty="0">
              <a:solidFill>
                <a:srgbClr val="000000"/>
              </a:solidFill>
              <a:effectLst/>
              <a:latin typeface="notoserif"/>
            </a:endParaRPr>
          </a:p>
          <a:p>
            <a:endParaRPr lang="ru-RU" dirty="0"/>
          </a:p>
        </p:txBody>
      </p:sp>
      <p:pic>
        <p:nvPicPr>
          <p:cNvPr id="4098" name="Picture 2">
            <a:extLst>
              <a:ext uri="{FF2B5EF4-FFF2-40B4-BE49-F238E27FC236}">
                <a16:creationId xmlns="" xmlns:a16="http://schemas.microsoft.com/office/drawing/2014/main" id="{B228B9EC-B280-4E75-8282-355EBF8716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8104" y="883698"/>
            <a:ext cx="2979198" cy="29791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 xmlns:a16="http://schemas.microsoft.com/office/drawing/2014/main" id="{DF480AD4-12CD-44C7-81B7-71ECD3107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9844" y="4093716"/>
            <a:ext cx="3095717" cy="236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70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8DA14C8-38AF-4F01-B327-CB442B65B717}"/>
              </a:ext>
            </a:extLst>
          </p:cNvPr>
          <p:cNvSpPr>
            <a:spLocks noGrp="1"/>
          </p:cNvSpPr>
          <p:nvPr>
            <p:ph type="title"/>
          </p:nvPr>
        </p:nvSpPr>
        <p:spPr/>
        <p:txBody>
          <a:bodyPr/>
          <a:lstStyle/>
          <a:p>
            <a:r>
              <a:rPr lang="ru-RU" b="1" dirty="0">
                <a:latin typeface="Times New Roman" pitchFamily="18" charset="0"/>
                <a:cs typeface="Times New Roman" pitchFamily="18" charset="0"/>
              </a:rPr>
              <a:t>Красивые башкирские танцевальные костюмы</a:t>
            </a:r>
          </a:p>
        </p:txBody>
      </p:sp>
      <p:pic>
        <p:nvPicPr>
          <p:cNvPr id="5122" name="Picture 2">
            <a:extLst>
              <a:ext uri="{FF2B5EF4-FFF2-40B4-BE49-F238E27FC236}">
                <a16:creationId xmlns="" xmlns:a16="http://schemas.microsoft.com/office/drawing/2014/main" id="{0C1B6A19-1CD2-4186-91C6-A8D63F46DA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30" y="2056341"/>
            <a:ext cx="5720557" cy="417054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 xmlns:a16="http://schemas.microsoft.com/office/drawing/2014/main" id="{A0ADB2B8-BEED-4E39-916D-D451467A1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687" y="2056341"/>
            <a:ext cx="5617183" cy="41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7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 xmlns:a16="http://schemas.microsoft.com/office/drawing/2014/main" id="{E1036E88-81F1-4E71-BCD5-F1150334E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23" y="183980"/>
            <a:ext cx="5878777" cy="324501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 xmlns:a16="http://schemas.microsoft.com/office/drawing/2014/main" id="{5FDC7876-7911-441C-8698-C8943E788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23" y="3429000"/>
            <a:ext cx="5878777" cy="324502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 xmlns:a16="http://schemas.microsoft.com/office/drawing/2014/main" id="{C35BCDF3-6394-4348-847E-354785B272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6431"/>
            <a:ext cx="5878777" cy="332912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 xmlns:a16="http://schemas.microsoft.com/office/drawing/2014/main" id="{9AC6E8A4-ACE0-400B-8E69-13DF98B753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6549"/>
            <a:ext cx="5878777" cy="324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62520"/>
      </p:ext>
    </p:extLst>
  </p:cSld>
  <p:clrMapOvr>
    <a:masterClrMapping/>
  </p:clrMapOvr>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TM03457444[[fn=Базис]]</Template>
  <TotalTime>163</TotalTime>
  <Words>494</Words>
  <Application>Microsoft Office PowerPoint</Application>
  <PresentationFormat>Произвольный</PresentationFormat>
  <Paragraphs>30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Базис</vt:lpstr>
      <vt:lpstr>Красота Башкирского народного костюма</vt:lpstr>
      <vt:lpstr>История башкирского костюма</vt:lpstr>
      <vt:lpstr>Народный женский костюм</vt:lpstr>
      <vt:lpstr>Народный мужской костюм</vt:lpstr>
      <vt:lpstr>Свадебный наряд</vt:lpstr>
      <vt:lpstr>Красивые башкирские танцевальные костюмы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Красота русского народного костюма</dc:title>
  <dc:creator>Nail Gumerov</dc:creator>
  <cp:lastModifiedBy>Asus</cp:lastModifiedBy>
  <cp:revision>14</cp:revision>
  <dcterms:created xsi:type="dcterms:W3CDTF">2023-03-16T16:53:29Z</dcterms:created>
  <dcterms:modified xsi:type="dcterms:W3CDTF">2023-03-20T13:22:16Z</dcterms:modified>
</cp:coreProperties>
</file>