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7"/>
  </p:notesMasterIdLst>
  <p:sldIdLst>
    <p:sldId id="296" r:id="rId2"/>
    <p:sldId id="257" r:id="rId3"/>
    <p:sldId id="298" r:id="rId4"/>
    <p:sldId id="297" r:id="rId5"/>
    <p:sldId id="299" r:id="rId6"/>
    <p:sldId id="260" r:id="rId7"/>
    <p:sldId id="300" r:id="rId8"/>
    <p:sldId id="301" r:id="rId9"/>
    <p:sldId id="305" r:id="rId10"/>
    <p:sldId id="306" r:id="rId11"/>
    <p:sldId id="307" r:id="rId12"/>
    <p:sldId id="302" r:id="rId13"/>
    <p:sldId id="303" r:id="rId14"/>
    <p:sldId id="304" r:id="rId15"/>
    <p:sldId id="25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C3DF2D9-AF75-42C9-AED3-C8998E5E7350}">
  <a:tblStyle styleId="{7C3DF2D9-AF75-42C9-AED3-C8998E5E73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650" y="-6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2614cef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2614cef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2614cefeb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2614cefeb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2614cef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2614cef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15100" y="2516738"/>
            <a:ext cx="5194800" cy="9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505838"/>
            <a:ext cx="137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5100" y="3361638"/>
            <a:ext cx="5194800" cy="35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11951" y="690641"/>
            <a:ext cx="2773452" cy="267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800" y="3732965"/>
            <a:ext cx="2369371" cy="228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2895" y="2549604"/>
            <a:ext cx="2367183" cy="228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2924">
            <a:off x="-660125" y="-490950"/>
            <a:ext cx="2532450" cy="24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8568" y="-315549"/>
            <a:ext cx="2628257" cy="2531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7350" y="2108200"/>
            <a:ext cx="2070100" cy="199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5928" y="4232950"/>
            <a:ext cx="1616649" cy="15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86639">
            <a:off x="-815051" y="3427617"/>
            <a:ext cx="2092749" cy="201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346" y="-290601"/>
            <a:ext cx="1775126" cy="170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0675" y="-317200"/>
            <a:ext cx="1863999" cy="17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267" y="124775"/>
            <a:ext cx="946972" cy="91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5904" y="4127879"/>
            <a:ext cx="1275915" cy="12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92604" y="3520204"/>
            <a:ext cx="1275915" cy="122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0675" y="-317200"/>
            <a:ext cx="1863999" cy="17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267" y="124775"/>
            <a:ext cx="946972" cy="91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5904" y="4127879"/>
            <a:ext cx="1275915" cy="12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92604" y="3520204"/>
            <a:ext cx="1275915" cy="122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715100" y="18693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2" hasCustomPrompt="1"/>
          </p:nvPr>
        </p:nvSpPr>
        <p:spPr>
          <a:xfrm>
            <a:off x="1245650" y="13050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715100" y="225810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3"/>
          </p:nvPr>
        </p:nvSpPr>
        <p:spPr>
          <a:xfrm>
            <a:off x="3403800" y="18644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4" hasCustomPrompt="1"/>
          </p:nvPr>
        </p:nvSpPr>
        <p:spPr>
          <a:xfrm>
            <a:off x="3934350" y="13050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5"/>
          </p:nvPr>
        </p:nvSpPr>
        <p:spPr>
          <a:xfrm>
            <a:off x="3403800" y="22532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6"/>
          </p:nvPr>
        </p:nvSpPr>
        <p:spPr>
          <a:xfrm>
            <a:off x="715100" y="3658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7" hasCustomPrompt="1"/>
          </p:nvPr>
        </p:nvSpPr>
        <p:spPr>
          <a:xfrm>
            <a:off x="1245650" y="30944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8"/>
          </p:nvPr>
        </p:nvSpPr>
        <p:spPr>
          <a:xfrm>
            <a:off x="715100" y="404750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9"/>
          </p:nvPr>
        </p:nvSpPr>
        <p:spPr>
          <a:xfrm>
            <a:off x="3403800" y="36538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3" hasCustomPrompt="1"/>
          </p:nvPr>
        </p:nvSpPr>
        <p:spPr>
          <a:xfrm>
            <a:off x="3934350" y="30944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4"/>
          </p:nvPr>
        </p:nvSpPr>
        <p:spPr>
          <a:xfrm>
            <a:off x="3403800" y="40426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6"/>
          </p:nvPr>
        </p:nvSpPr>
        <p:spPr>
          <a:xfrm>
            <a:off x="6092500" y="18693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7" hasCustomPrompt="1"/>
          </p:nvPr>
        </p:nvSpPr>
        <p:spPr>
          <a:xfrm>
            <a:off x="6623050" y="13050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8"/>
          </p:nvPr>
        </p:nvSpPr>
        <p:spPr>
          <a:xfrm>
            <a:off x="6092500" y="225810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9"/>
          </p:nvPr>
        </p:nvSpPr>
        <p:spPr>
          <a:xfrm>
            <a:off x="6092500" y="3658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0" hasCustomPrompt="1"/>
          </p:nvPr>
        </p:nvSpPr>
        <p:spPr>
          <a:xfrm>
            <a:off x="6623050" y="309446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21"/>
          </p:nvPr>
        </p:nvSpPr>
        <p:spPr>
          <a:xfrm>
            <a:off x="6092500" y="404750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5928" y="4232950"/>
            <a:ext cx="1616649" cy="15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86639">
            <a:off x="-815051" y="3427617"/>
            <a:ext cx="2092749" cy="201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346" y="-290601"/>
            <a:ext cx="1775126" cy="170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2290050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19" name="Google Shape;11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80675" y="-317200"/>
            <a:ext cx="1863999" cy="17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267" y="124775"/>
            <a:ext cx="946972" cy="91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5904" y="4127879"/>
            <a:ext cx="1275915" cy="12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92604" y="3520204"/>
            <a:ext cx="1275915" cy="122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55928" y="4232950"/>
            <a:ext cx="1616649" cy="155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386639">
            <a:off x="-815051" y="3427617"/>
            <a:ext cx="2092749" cy="201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346" y="-290601"/>
            <a:ext cx="1775126" cy="170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3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09378" y="3507001"/>
            <a:ext cx="2325426" cy="224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93127" y="-1117698"/>
            <a:ext cx="2619576" cy="252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858898" y="3087940"/>
            <a:ext cx="3266025" cy="3148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1925" y="-1362875"/>
            <a:ext cx="3025656" cy="291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5580" y="-509702"/>
            <a:ext cx="3468446" cy="334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69375" y="3057051"/>
            <a:ext cx="3148276" cy="303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8">
            <a:alphaModFix/>
          </a:blip>
          <a:srcRect b="21758"/>
          <a:stretch/>
        </p:blipFill>
        <p:spPr>
          <a:xfrm>
            <a:off x="-421325" y="-550247"/>
            <a:ext cx="2514420" cy="189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66654">
            <a:off x="6626109" y="2978154"/>
            <a:ext cx="3335652" cy="3215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9592" y="3153662"/>
            <a:ext cx="946972" cy="912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igshot One"/>
              <a:buNone/>
              <a:defRPr sz="3500">
                <a:solidFill>
                  <a:schemeClr val="dk1"/>
                </a:solidFill>
                <a:latin typeface="Bigshot One"/>
                <a:ea typeface="Bigshot One"/>
                <a:cs typeface="Bigshot One"/>
                <a:sym typeface="Bigsho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jpe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evel.ru/article/" TargetMode="External"/><Relationship Id="rId3" Type="http://schemas.openxmlformats.org/officeDocument/2006/relationships/hyperlink" Target="https://iskusstvoed.ru/" TargetMode="External"/><Relationship Id="rId7" Type="http://schemas.openxmlformats.org/officeDocument/2006/relationships/hyperlink" Target="https://sunlight.net/wiki/tip-ozherelij-kakie-sushhestvuyut-vidy-kole.html" TargetMode="External"/><Relationship Id="rId2" Type="http://schemas.openxmlformats.org/officeDocument/2006/relationships/hyperlink" Target="https://ru.wikipedia.org/wiki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studfile.net/preview/2798470/page:13/" TargetMode="External"/><Relationship Id="rId5" Type="http://schemas.openxmlformats.org/officeDocument/2006/relationships/hyperlink" Target="https://slavtradition.com/svodki-smi/stati/8182-yuvelirnoe-iskusstvo-rusi-domongolskoj" TargetMode="External"/><Relationship Id="rId4" Type="http://schemas.openxmlformats.org/officeDocument/2006/relationships/hyperlink" Target="https://jewelery.jofo.me/1603442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7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8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491630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Художественное становление и реализация ювелирного дела в разные исторические эпохи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640" y="267494"/>
            <a:ext cx="6336704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ГИМНАЗИЯ</a:t>
            </a:r>
          </a:p>
          <a:p>
            <a:pPr algn="ctr"/>
            <a:r>
              <a:rPr lang="ru-RU" sz="11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ГОРОРОДА СЛОБОДСКОГО  КИРОВСКОЙ ОБЛАСТИ</a:t>
            </a:r>
            <a:endParaRPr lang="ru-RU" sz="11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3003798"/>
            <a:ext cx="2952328" cy="144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Выполнено </a:t>
            </a:r>
            <a:r>
              <a:rPr lang="ru-RU" sz="12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Кашкиной</a:t>
            </a:r>
            <a:r>
              <a:rPr lang="ru-RU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Юлией Денисовной, ученицей 10 а класса МКОУ гимназии г.Слободского                                           руководитель проекта: </a:t>
            </a:r>
            <a:r>
              <a:rPr lang="ru-RU" sz="12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Аботурова</a:t>
            </a:r>
            <a:r>
              <a:rPr lang="ru-RU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Н.В,                                                     учитель МХК высшей квалификационной                                                       категории МКОУ  гимназии г.Слободского</a:t>
            </a:r>
            <a:endParaRPr lang="ru-RU" sz="1200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451596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Слободской,</a:t>
            </a:r>
          </a:p>
          <a:p>
            <a:pPr algn="ctr"/>
            <a:r>
              <a:rPr lang="ru-RU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1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200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Google Shape;515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27652">
            <a:off x="600038" y="3577384"/>
            <a:ext cx="2427547" cy="234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422673">
            <a:off x="-978977" y="1487353"/>
            <a:ext cx="2583628" cy="256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850183">
            <a:off x="-2017989" y="1689793"/>
            <a:ext cx="2583628" cy="256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23330">
            <a:off x="8120890" y="302812"/>
            <a:ext cx="2583628" cy="256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изантия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5487"/>
            <a:ext cx="3312368" cy="468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Древняя рус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203667"/>
            <a:ext cx="3312367" cy="468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зрождение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95486"/>
            <a:ext cx="3309669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барокко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95486"/>
            <a:ext cx="3312368" cy="4684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1;p32"/>
          <p:cNvPicPr preferRelativeResize="0"/>
          <p:nvPr/>
        </p:nvPicPr>
        <p:blipFill rotWithShape="1">
          <a:blip r:embed="rId2">
            <a:alphaModFix/>
          </a:blip>
          <a:srcRect l="16480" r="16473"/>
          <a:stretch/>
        </p:blipFill>
        <p:spPr>
          <a:xfrm rot="5400000">
            <a:off x="255413" y="-131935"/>
            <a:ext cx="1166899" cy="1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67494"/>
            <a:ext cx="432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35696" y="267494"/>
            <a:ext cx="5112568" cy="572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619672" y="1131590"/>
            <a:ext cx="5688632" cy="2160240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827584" y="2543587"/>
            <a:ext cx="763284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5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216" y="3939902"/>
            <a:ext cx="388843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733113">
            <a:off x="6222349" y="4049673"/>
            <a:ext cx="2075141" cy="19600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907704" y="411510"/>
            <a:ext cx="3879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Выводы по проекту</a:t>
            </a:r>
            <a:endParaRPr lang="ru-RU" sz="32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03648" y="1275606"/>
            <a:ext cx="59766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Найдены первоисточники и другая литература по теме проекта, изучена необходимая мне информация.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первоисточниках найдены недостатки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Недостающая информация дополнена с помощью вторичных ресурсов, полученные знания структурированы и оформлены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Создана серия плакатов по теме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Подведены итоги и сформированы выводы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1;p32"/>
          <p:cNvPicPr preferRelativeResize="0"/>
          <p:nvPr/>
        </p:nvPicPr>
        <p:blipFill rotWithShape="1">
          <a:blip r:embed="rId2">
            <a:alphaModFix/>
          </a:blip>
          <a:srcRect l="16480" r="16473"/>
          <a:stretch/>
        </p:blipFill>
        <p:spPr>
          <a:xfrm rot="5400000">
            <a:off x="255413" y="-131935"/>
            <a:ext cx="1166899" cy="1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67494"/>
            <a:ext cx="432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907704" y="339502"/>
            <a:ext cx="5112568" cy="572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3200" b="1" noProof="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771550"/>
            <a:ext cx="4802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Серия </a:t>
            </a:r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плакатов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«История ювелирных украшений»</a:t>
            </a:r>
            <a:endParaRPr lang="ru-RU" sz="2400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барокко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347614"/>
            <a:ext cx="1800200" cy="2545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византия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851670"/>
            <a:ext cx="1872208" cy="2647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египед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7614"/>
            <a:ext cx="1800199" cy="2545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возрождение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2210566"/>
            <a:ext cx="1872208" cy="2647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Древняя русь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1779662"/>
            <a:ext cx="1872208" cy="2652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греция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728" y="2211709"/>
            <a:ext cx="1883966" cy="2664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98170"/>
            <a:ext cx="792088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Использованные ресурсы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Википедия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https://ru.wikipedia.org/wiki/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Дэвид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Беннетт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Даниела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Маскетти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Ювелирное искусство. Иллюстрированный справочник по ювелирным украшениям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АРТ-РОДНИК, издание на русском языке, 2005 г.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Искусствовед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сетевой ресурс об культуре и искусстве: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https://iskusstvoed.ru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ювелирного дела России;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Jewelery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https://jewelery.jofo.me/1603442.html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А.де. История декоративно-прикладного искусства : От древнейших времен до наших дней : С прил. ст. Ж.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Гассио-Талабо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 дизайне [Пер. с фр.]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М.: Искусство. 1982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Славянская традиция: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https://slavtradition.com/svodki-smi/stati/8182-yuvelirnoe-iskusstvo-rusi-domongolskoj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Файловый архив студентов;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Studfile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://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studfile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net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preview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/2798470/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page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:13/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Фокина JI.B. Ф74 История декоративно-прикладного искусства: учебное пособие / JI.B. Фокина. — Ростов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/Д : Феникс, 2009. — 239, [2] с.: ил., [16] л. ил. — (Высшее образование).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Ювелирная Энциклопедия;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Sunlight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://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sunlight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net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wiki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tip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ozherelij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kakie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sushhestvuyut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vidy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kole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html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Ювелирный антикварный портал;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Jevel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http://www.jevel.ru/article/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5167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endParaRPr lang="ru-RU" sz="4800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483518"/>
            <a:ext cx="216277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203598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9888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275606"/>
            <a:ext cx="7128792" cy="3268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Данная работа необходима для расширения познаний школьников в теме ювелирного искусства. </a:t>
            </a:r>
            <a:r>
              <a:rPr lang="ru-RU" sz="20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поможет получить новые знания и использовать их, например, на олимпиадах/конкурсах по искусству/МХК. </a:t>
            </a: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Кроме того продукт проекта наглядно покажет главные особенности каждого из рассмотренных периодов в формате авторских иллюстраций.</a:t>
            </a:r>
            <a:endParaRPr lang="ru-RU" sz="2000" b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0" name="Google Shape;5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684584" y="-740618"/>
            <a:ext cx="230425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07187">
            <a:off x="7800413" y="4270499"/>
            <a:ext cx="1812950" cy="17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8344" y="3658432"/>
            <a:ext cx="3744416" cy="297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339502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843558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Исследование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истории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велирного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искусства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ДПИ, и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серии плакатов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интересующей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теме</a:t>
            </a:r>
            <a:endParaRPr lang="ru-RU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419622"/>
            <a:ext cx="7632848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sz="1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 первоисточника, изучение источников информации и литературы по теме проекта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sz="1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пробелов и недостатков изученной информации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sz="1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 недостающих фактов, структурирование и оформление полученных знаний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sz="1800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серии плакатов по теме проекта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ru-RU" sz="18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Подведение итогов и формирование вывода</a:t>
            </a:r>
          </a:p>
        </p:txBody>
      </p:sp>
      <p:pic>
        <p:nvPicPr>
          <p:cNvPr id="6" name="Google Shape;51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89840">
            <a:off x="-1150320" y="-1020080"/>
            <a:ext cx="2563979" cy="245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1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1350">
            <a:off x="6873343" y="2507948"/>
            <a:ext cx="3620440" cy="371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95723">
            <a:off x="7838965" y="3185593"/>
            <a:ext cx="2092019" cy="2075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491630"/>
            <a:ext cx="65527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Миссия проекта – заинтересовать учеников темой искусства, научить понимать его. </a:t>
            </a:r>
            <a:r>
              <a:rPr lang="ru-RU" sz="2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проекта создается </a:t>
            </a:r>
            <a:r>
              <a:rPr lang="ru-RU" sz="2200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создается</a:t>
            </a:r>
            <a:r>
              <a:rPr lang="ru-RU" sz="22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серия плакатов с познавательной визуальной информацией. Продукт позволит учащимся получить новые знания и расширить свой кругозор.</a:t>
            </a:r>
            <a:endParaRPr lang="ru-RU" sz="22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8" name="Google Shape;512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8560" y="-236562"/>
            <a:ext cx="1691680" cy="177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0272" y="3435846"/>
            <a:ext cx="3001590" cy="23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8224" y="4083918"/>
            <a:ext cx="1811276" cy="17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059582"/>
            <a:ext cx="583264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b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Результатом этого проекта будет описание главных периодов существования и особенностей такого вида ДПИ как ювелирное дело.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499742"/>
            <a:ext cx="5320688" cy="96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 проекта</a:t>
            </a:r>
            <a:r>
              <a:rPr lang="ru-RU" sz="20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Серия плакатов с оригинальным оформлением</a:t>
            </a:r>
            <a:endParaRPr lang="ru-RU" sz="2000" dirty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51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89840">
            <a:off x="-1556388" y="-1217369"/>
            <a:ext cx="3962506" cy="348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3329970">
            <a:off x="6101487" y="3917826"/>
            <a:ext cx="2563979" cy="245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21490">
            <a:off x="7048682" y="3180322"/>
            <a:ext cx="3339906" cy="283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95723">
            <a:off x="-1879237" y="-2701099"/>
            <a:ext cx="3758475" cy="407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1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150232">
            <a:off x="-2183938" y="3601692"/>
            <a:ext cx="4367875" cy="3083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2411760" y="339502"/>
            <a:ext cx="4190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работы над проектом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oogle Shape;7423;p57"/>
          <p:cNvGrpSpPr/>
          <p:nvPr/>
        </p:nvGrpSpPr>
        <p:grpSpPr>
          <a:xfrm>
            <a:off x="1331640" y="1203598"/>
            <a:ext cx="7056784" cy="3240360"/>
            <a:chOff x="3530532" y="1496185"/>
            <a:chExt cx="1561911" cy="708580"/>
          </a:xfrm>
        </p:grpSpPr>
        <p:grpSp>
          <p:nvGrpSpPr>
            <p:cNvPr id="34" name="Google Shape;7424;p57"/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51" name="Google Shape;7425;p57"/>
              <p:cNvCxnSpPr>
                <a:endCxn id="41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7427;p57"/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7428;p57"/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7429;p57"/>
              <p:cNvCxnSpPr>
                <a:stCxn id="41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1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35" name="Google Shape;7430;p57"/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49" name="Google Shape;7431;p57"/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7432;p57"/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bg1">
                        <a:lumMod val="25000"/>
                      </a:schemeClr>
                    </a:solidFill>
                  </a:ln>
                </a:endParaRPr>
              </a:p>
            </p:txBody>
          </p:sp>
        </p:grpSp>
        <p:sp>
          <p:nvSpPr>
            <p:cNvPr id="36" name="Google Shape;7433;p57"/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bg1">
                      <a:lumMod val="25000"/>
                    </a:schemeClr>
                  </a:solidFill>
                </a:ln>
              </a:endParaRPr>
            </a:p>
          </p:txBody>
        </p:sp>
        <p:sp>
          <p:nvSpPr>
            <p:cNvPr id="37" name="Google Shape;7434;p57"/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bg1">
                      <a:lumMod val="25000"/>
                    </a:schemeClr>
                  </a:solidFill>
                </a:ln>
              </a:endParaRPr>
            </a:p>
          </p:txBody>
        </p:sp>
        <p:grpSp>
          <p:nvGrpSpPr>
            <p:cNvPr id="38" name="Google Shape;7435;p57"/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47" name="Google Shape;7436;p57"/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" name="Google Shape;7437;p57"/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bg1">
                        <a:lumMod val="25000"/>
                      </a:schemeClr>
                    </a:solidFill>
                  </a:ln>
                </a:endParaRPr>
              </a:p>
            </p:txBody>
          </p:sp>
        </p:grpSp>
        <p:grpSp>
          <p:nvGrpSpPr>
            <p:cNvPr id="39" name="Google Shape;7438;p57"/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45" name="Google Shape;7439;p57"/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" name="Google Shape;7440;p57"/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2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bg1">
                        <a:lumMod val="25000"/>
                      </a:schemeClr>
                    </a:solidFill>
                  </a:ln>
                </a:endParaRPr>
              </a:p>
            </p:txBody>
          </p:sp>
        </p:grpSp>
        <p:sp>
          <p:nvSpPr>
            <p:cNvPr id="40" name="Google Shape;7441;p57"/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bg1">
                      <a:lumMod val="25000"/>
                    </a:schemeClr>
                  </a:solidFill>
                </a:ln>
              </a:endParaRPr>
            </a:p>
          </p:txBody>
        </p:sp>
        <p:sp>
          <p:nvSpPr>
            <p:cNvPr id="41" name="Google Shape;7426;p57"/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>
                  <a:solidFill>
                    <a:schemeClr val="bg1">
                      <a:lumMod val="25000"/>
                    </a:schemeClr>
                  </a:solidFill>
                </a:ln>
              </a:endParaRPr>
            </a:p>
          </p:txBody>
        </p:sp>
        <p:grpSp>
          <p:nvGrpSpPr>
            <p:cNvPr id="42" name="Google Shape;7442;p57"/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43" name="Google Shape;7443;p57"/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1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4" name="Google Shape;7444;p57"/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1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bg1">
                        <a:lumMod val="25000"/>
                      </a:schemeClr>
                    </a:solidFill>
                  </a:ln>
                </a:endParaRPr>
              </a:p>
            </p:txBody>
          </p:sp>
        </p:grpSp>
      </p:grpSp>
      <p:sp>
        <p:nvSpPr>
          <p:cNvPr id="58" name="Овал 57"/>
          <p:cNvSpPr/>
          <p:nvPr/>
        </p:nvSpPr>
        <p:spPr>
          <a:xfrm>
            <a:off x="1331640" y="2427733"/>
            <a:ext cx="864095" cy="936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hlinkClick r:id="rId3" action="ppaction://hlinksldjump"/>
          </p:cNvPr>
          <p:cNvSpPr/>
          <p:nvPr/>
        </p:nvSpPr>
        <p:spPr>
          <a:xfrm>
            <a:off x="1331640" y="2427734"/>
            <a:ext cx="936104" cy="936103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Овал 81">
            <a:hlinkClick r:id="rId4" action="ppaction://hlinksldjump"/>
          </p:cNvPr>
          <p:cNvSpPr/>
          <p:nvPr/>
        </p:nvSpPr>
        <p:spPr>
          <a:xfrm>
            <a:off x="2915816" y="2427734"/>
            <a:ext cx="936103" cy="936103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>
            <a:hlinkClick r:id="rId5" action="ppaction://hlinksldjump"/>
          </p:cNvPr>
          <p:cNvSpPr/>
          <p:nvPr/>
        </p:nvSpPr>
        <p:spPr>
          <a:xfrm>
            <a:off x="4572000" y="2427734"/>
            <a:ext cx="936104" cy="936103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Овал 83">
            <a:hlinkClick r:id="rId6" action="ppaction://hlinksldjump"/>
          </p:cNvPr>
          <p:cNvSpPr/>
          <p:nvPr/>
        </p:nvSpPr>
        <p:spPr>
          <a:xfrm>
            <a:off x="6156176" y="2355726"/>
            <a:ext cx="936104" cy="936103"/>
          </a:xfrm>
          <a:prstGeom prst="ellipse">
            <a:avLst/>
          </a:prstGeom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547664" y="12035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Начальный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131840" y="40119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Основной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788024" y="12035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Итоги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44208" y="40119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Google Shape;51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19398">
            <a:off x="-1043710" y="-624926"/>
            <a:ext cx="2615915" cy="247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1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3795886"/>
            <a:ext cx="2016224" cy="172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16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68344" y="3723878"/>
            <a:ext cx="2592288" cy="1890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9502"/>
            <a:ext cx="5508184" cy="572700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Поиск и анализ литературы</a:t>
            </a:r>
            <a:endParaRPr lang="ru-RU" sz="2800" b="1" dirty="0"/>
          </a:p>
        </p:txBody>
      </p:sp>
      <p:pic>
        <p:nvPicPr>
          <p:cNvPr id="4" name="Google Shape;261;p32"/>
          <p:cNvPicPr preferRelativeResize="0"/>
          <p:nvPr/>
        </p:nvPicPr>
        <p:blipFill rotWithShape="1">
          <a:blip r:embed="rId2">
            <a:alphaModFix/>
          </a:blip>
          <a:srcRect l="16480" r="16473"/>
          <a:stretch/>
        </p:blipFill>
        <p:spPr>
          <a:xfrm rot="5400000">
            <a:off x="255413" y="-59927"/>
            <a:ext cx="1166899" cy="1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11560" y="339502"/>
            <a:ext cx="50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691680" y="987574"/>
            <a:ext cx="6408712" cy="798934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Поиск литературы по теме проекта</a:t>
            </a:r>
          </a:p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Определение первоисточника</a:t>
            </a:r>
          </a:p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Изучение информации из вторичных  источников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3435846"/>
            <a:ext cx="6948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None/>
            </a:pPr>
            <a:r>
              <a:rPr lang="ru-RU" b="1" i="1" dirty="0" smtClean="0"/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Анри де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Моран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«История декоративно-прикладного искусства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от древнейших времен до наших дней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427734"/>
            <a:ext cx="5982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Фокина Людмила Владимировна учебное пособие 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«История декоративно-прикладного искусства»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oogle Shape;51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0352" y="2283718"/>
            <a:ext cx="2243324" cy="160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1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801" y="3075806"/>
            <a:ext cx="3174398" cy="297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5112568" cy="5727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3200" b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3" name="Google Shape;261;p32"/>
          <p:cNvPicPr preferRelativeResize="0"/>
          <p:nvPr/>
        </p:nvPicPr>
        <p:blipFill rotWithShape="1">
          <a:blip r:embed="rId2">
            <a:alphaModFix/>
          </a:blip>
          <a:srcRect l="16480" r="16473"/>
          <a:stretch/>
        </p:blipFill>
        <p:spPr>
          <a:xfrm rot="5400000">
            <a:off x="255413" y="-131935"/>
            <a:ext cx="1166899" cy="1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267494"/>
            <a:ext cx="432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07504" y="1347614"/>
            <a:ext cx="2627784" cy="15121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Написание теоретической части </a:t>
            </a:r>
          </a:p>
          <a:p>
            <a:pPr marL="514350" lvl="0" indent="-514350">
              <a:buFont typeface="+mj-lt"/>
              <a:buAutoNum type="arabicParenR"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Создание серии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плакатов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на основе теории проекта в программе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paint tool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6" name="Рисунок 5" descr="001 (2)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9352"/>
          <a:stretch>
            <a:fillRect/>
          </a:stretch>
        </p:blipFill>
        <p:spPr>
          <a:xfrm>
            <a:off x="2627784" y="1203598"/>
            <a:ext cx="271345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8" name="Picture 2" descr="https://zagruzi.top/wp-content/uploads/2018/11/logo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3795886"/>
            <a:ext cx="1157428" cy="1112912"/>
          </a:xfrm>
          <a:prstGeom prst="rect">
            <a:avLst/>
          </a:prstGeom>
          <a:noFill/>
        </p:spPr>
      </p:pic>
      <p:pic>
        <p:nvPicPr>
          <p:cNvPr id="10" name="Рисунок 9" descr="египед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07843"/>
            <a:ext cx="3300931" cy="466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Google Shape;784;p55"/>
          <p:cNvSpPr/>
          <p:nvPr/>
        </p:nvSpPr>
        <p:spPr>
          <a:xfrm rot="10800000" flipH="1">
            <a:off x="5220072" y="2211710"/>
            <a:ext cx="576064" cy="288032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solidFill>
            <a:srgbClr val="C00000"/>
          </a:solidFill>
          <a:ln w="9525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гипед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5486"/>
            <a:ext cx="3312368" cy="4684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греци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5486"/>
            <a:ext cx="3312367" cy="468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atercolor Style Minitheme by Slidesgo">
  <a:themeElements>
    <a:clrScheme name="Simple Light">
      <a:dk1>
        <a:srgbClr val="01333D"/>
      </a:dk1>
      <a:lt1>
        <a:srgbClr val="F8F7F3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133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518</Words>
  <Application>Microsoft Office PowerPoint</Application>
  <PresentationFormat>Экран (16:9)</PresentationFormat>
  <Paragraphs>66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Watercolor Style Minitheme by Slidesgo</vt:lpstr>
      <vt:lpstr>Слайд 1</vt:lpstr>
      <vt:lpstr>Слайд 2</vt:lpstr>
      <vt:lpstr>Слайд 3</vt:lpstr>
      <vt:lpstr>Слайд 4</vt:lpstr>
      <vt:lpstr>Слайд 5</vt:lpstr>
      <vt:lpstr>Слайд 6</vt:lpstr>
      <vt:lpstr>Поиск и анализ литературы</vt:lpstr>
      <vt:lpstr>Основной этап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Художественное становление и реализация ювелирного дела в разные исторические эпохи</dc:title>
  <dc:creator>User</dc:creator>
  <cp:lastModifiedBy>User</cp:lastModifiedBy>
  <cp:revision>23</cp:revision>
  <dcterms:modified xsi:type="dcterms:W3CDTF">2023-02-14T21:43:23Z</dcterms:modified>
</cp:coreProperties>
</file>