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73" r:id="rId5"/>
    <p:sldId id="274" r:id="rId6"/>
    <p:sldId id="26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1" r:id="rId16"/>
    <p:sldId id="270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&#1050;&#1080;&#1088;&#1080;&#1083;&#1083;\&#1053;&#1072;&#1091;&#1095;&#1085;&#1099;&#1081;_&#1090;&#1088;&#1091;&#1076;\&#1075;&#1088;&#1072;&#1092;&#1080;&#1082;&#1080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&#1050;&#1080;&#1088;&#1080;&#1083;&#1083;\&#1053;&#1072;&#1091;&#1095;&#1085;&#1099;&#1081;_&#1090;&#1088;&#1091;&#1076;\&#1075;&#1088;&#1072;&#1092;&#1080;&#1082;&#1080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&#1050;&#1080;&#1088;&#1080;&#1083;&#1083;\&#1053;&#1072;&#1091;&#1095;&#1085;&#1099;&#1081;_&#1090;&#1088;&#1091;&#1076;\&#1075;&#1088;&#1072;&#1092;&#1080;&#1082;&#1080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&#1050;&#1080;&#1088;&#1080;&#1083;&#1083;\&#1053;&#1072;&#1091;&#1095;&#1085;&#1099;&#1081;_&#1090;&#1088;&#1091;&#1076;\&#1075;&#1088;&#1072;&#1092;&#1080;&#1082;&#108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44208487744117"/>
          <c:y val="0.34113020485551232"/>
          <c:w val="0.40293388735373531"/>
          <c:h val="0.57439511601490101"/>
        </c:manualLayout>
      </c:layout>
      <c:pieChart>
        <c:varyColors val="1"/>
        <c:ser>
          <c:idx val="0"/>
          <c:order val="0"/>
          <c:tx>
            <c:strRef>
              <c:f>Лист2!$A$9</c:f>
              <c:strCache>
                <c:ptCount val="1"/>
                <c:pt idx="0">
                  <c:v>Возможно ли получить электричество с помощью ветра и солнца?</c:v>
                </c:pt>
              </c:strCache>
            </c:strRef>
          </c:tx>
          <c:dLbls>
            <c:dLbl>
              <c:idx val="0"/>
              <c:layout>
                <c:manualLayout>
                  <c:x val="8.1415731009886833E-2"/>
                  <c:y val="-9.838424928341776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41-4673-92EE-DA2565479F50}"/>
                </c:ext>
              </c:extLst>
            </c:dLbl>
            <c:dLbl>
              <c:idx val="1"/>
              <c:layout>
                <c:manualLayout>
                  <c:x val="-5.9379817232262884E-2"/>
                  <c:y val="-2.13273724416162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41-4673-92EE-DA2565479F50}"/>
                </c:ext>
              </c:extLst>
            </c:dLbl>
            <c:dLbl>
              <c:idx val="2"/>
              <c:layout>
                <c:manualLayout>
                  <c:x val="8.647528987599731E-3"/>
                  <c:y val="-2.04756630485128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41-4673-92EE-DA2565479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Лист2!$B$2:$B$4</c:f>
              <c:numCache>
                <c:formatCode>General</c:formatCode>
                <c:ptCount val="3"/>
                <c:pt idx="0">
                  <c:v>24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041-4673-92EE-DA2565479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091793614586312"/>
          <c:y val="0.34373417254376981"/>
          <c:w val="0.23672985613660191"/>
          <c:h val="0.4516561086663832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26376811594209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181170831906884"/>
          <c:y val="0.3355809352659766"/>
          <c:w val="0.42685804899387692"/>
          <c:h val="0.6474974482356376"/>
        </c:manualLayout>
      </c:layout>
      <c:pieChart>
        <c:varyColors val="1"/>
        <c:ser>
          <c:idx val="0"/>
          <c:order val="0"/>
          <c:tx>
            <c:strRef>
              <c:f>Лист2!$A$13</c:f>
              <c:strCache>
                <c:ptCount val="1"/>
                <c:pt idx="0">
                  <c:v>Знаете ли Вы что такое пьезоэлектричество?</c:v>
                </c:pt>
              </c:strCache>
            </c:strRef>
          </c:tx>
          <c:dLbls>
            <c:dLbl>
              <c:idx val="0"/>
              <c:layout>
                <c:manualLayout>
                  <c:x val="3.8382745635056489E-2"/>
                  <c:y val="-5.19369471879598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AB-4E04-A265-FD1122FDEB79}"/>
                </c:ext>
              </c:extLst>
            </c:dLbl>
            <c:dLbl>
              <c:idx val="1"/>
              <c:layout>
                <c:manualLayout>
                  <c:x val="0.32560789683898284"/>
                  <c:y val="-0.12733057211779164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AB-4E04-A265-FD1122FDEB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Лист2!$D$2:$D$3</c:f>
              <c:numCache>
                <c:formatCode>General</c:formatCode>
                <c:ptCount val="2"/>
                <c:pt idx="0">
                  <c:v>2</c:v>
                </c:pt>
                <c:pt idx="1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AB-4E04-A265-FD1122FDE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282757046673563"/>
          <c:y val="0.38144979625294723"/>
          <c:w val="0.20050576286659821"/>
          <c:h val="0.29696026735396963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632607810074815"/>
          <c:y val="2.298850574712643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Лист2!$A$11</c:f>
              <c:strCache>
                <c:ptCount val="1"/>
                <c:pt idx="0">
                  <c:v>Возможно ли зарядить батарейку от фонарика на природе?</c:v>
                </c:pt>
              </c:strCache>
            </c:strRef>
          </c:tx>
          <c:dLbls>
            <c:dLbl>
              <c:idx val="0"/>
              <c:layout>
                <c:manualLayout>
                  <c:x val="1.5610236220472442E-3"/>
                  <c:y val="-2.41367745698454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2E-47AC-994F-96B0F927AA9A}"/>
                </c:ext>
              </c:extLst>
            </c:dLbl>
            <c:dLbl>
              <c:idx val="1"/>
              <c:layout>
                <c:manualLayout>
                  <c:x val="7.8505577427821521E-2"/>
                  <c:y val="-4.18904928550599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2E-47AC-994F-96B0F927AA9A}"/>
                </c:ext>
              </c:extLst>
            </c:dLbl>
            <c:dLbl>
              <c:idx val="2"/>
              <c:layout>
                <c:manualLayout>
                  <c:x val="-7.1958223972003493E-2"/>
                  <c:y val="-1.13531641878098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2E-47AC-994F-96B0F927A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Лист2!$C$2:$C$4</c:f>
              <c:numCache>
                <c:formatCode>General</c:formatCode>
                <c:ptCount val="3"/>
                <c:pt idx="0">
                  <c:v>2</c:v>
                </c:pt>
                <c:pt idx="1">
                  <c:v>19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42E-47AC-994F-96B0F927A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5076754894832642"/>
          <c:y val="0.36724379280176184"/>
          <c:w val="0.233515358713756"/>
          <c:h val="0.33811777838115165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40208254418618"/>
          <c:y val="9.9617242202091727E-2"/>
          <c:w val="0.78110923954362577"/>
          <c:h val="0.60313584380096452"/>
        </c:manualLayout>
      </c:layout>
      <c:lineChart>
        <c:grouping val="standard"/>
        <c:varyColors val="0"/>
        <c:ser>
          <c:idx val="1"/>
          <c:order val="0"/>
          <c:tx>
            <c:strRef>
              <c:f>'Лист1 (2)'!$B$1</c:f>
              <c:strCache>
                <c:ptCount val="1"/>
                <c:pt idx="0">
                  <c:v>Исследователь 1</c:v>
                </c:pt>
              </c:strCache>
            </c:strRef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D7-4D28-93DD-33BB7EE1225A}"/>
                </c:ext>
              </c:extLst>
            </c:dLbl>
            <c:dLbl>
              <c:idx val="1"/>
              <c:layout>
                <c:manualLayout>
                  <c:x val="-3.9576472641299182E-2"/>
                  <c:y val="-2.5035972783072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D7-4D28-93DD-33BB7EE1225A}"/>
                </c:ext>
              </c:extLst>
            </c:dLbl>
            <c:dLbl>
              <c:idx val="2"/>
              <c:layout>
                <c:manualLayout>
                  <c:x val="-2.4564707156668357E-2"/>
                  <c:y val="-5.0071945566143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D7-4D28-93DD-33BB7EE1225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 (2)'!$A$2:$A$4</c:f>
              <c:numCache>
                <c:formatCode>General</c:formatCode>
                <c:ptCount val="3"/>
                <c:pt idx="0">
                  <c:v>0</c:v>
                </c:pt>
                <c:pt idx="1">
                  <c:v>645</c:v>
                </c:pt>
                <c:pt idx="2">
                  <c:v>1125</c:v>
                </c:pt>
              </c:numCache>
            </c:numRef>
          </c:cat>
          <c:val>
            <c:numRef>
              <c:f>'Лист1 (2)'!$B$2:$B$4</c:f>
              <c:numCache>
                <c:formatCode>General</c:formatCode>
                <c:ptCount val="3"/>
                <c:pt idx="0">
                  <c:v>0</c:v>
                </c:pt>
                <c:pt idx="1">
                  <c:v>89</c:v>
                </c:pt>
                <c:pt idx="2">
                  <c:v>155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ED7-4D28-93DD-33BB7EE1225A}"/>
            </c:ext>
          </c:extLst>
        </c:ser>
        <c:ser>
          <c:idx val="2"/>
          <c:order val="1"/>
          <c:tx>
            <c:strRef>
              <c:f>'Лист1 (2)'!$C$1</c:f>
              <c:strCache>
                <c:ptCount val="1"/>
                <c:pt idx="0">
                  <c:v>Исследователь 2</c:v>
                </c:pt>
              </c:strCache>
            </c:strRef>
          </c:tx>
          <c:dLbls>
            <c:dLbl>
              <c:idx val="0"/>
              <c:layout>
                <c:manualLayout>
                  <c:x val="-3.2752942875558022E-2"/>
                  <c:y val="-3.7553959174608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D7-4D28-93DD-33BB7EE1225A}"/>
                </c:ext>
              </c:extLst>
            </c:dLbl>
            <c:dLbl>
              <c:idx val="1"/>
              <c:layout>
                <c:manualLayout>
                  <c:x val="-3.9576472641299182E-2"/>
                  <c:y val="-3.12949659788400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D7-4D28-93DD-33BB7EE1225A}"/>
                </c:ext>
              </c:extLst>
            </c:dLbl>
            <c:dLbl>
              <c:idx val="2"/>
              <c:layout>
                <c:manualLayout>
                  <c:x val="-4.2305884547595582E-2"/>
                  <c:y val="-3.12949659788400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D7-4D28-93DD-33BB7EE1225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 (2)'!$A$2:$A$4</c:f>
              <c:numCache>
                <c:formatCode>General</c:formatCode>
                <c:ptCount val="3"/>
                <c:pt idx="0">
                  <c:v>0</c:v>
                </c:pt>
                <c:pt idx="1">
                  <c:v>645</c:v>
                </c:pt>
                <c:pt idx="2">
                  <c:v>1125</c:v>
                </c:pt>
              </c:numCache>
            </c:numRef>
          </c:cat>
          <c:val>
            <c:numRef>
              <c:f>'Лист1 (2)'!$C$2:$C$4</c:f>
              <c:numCache>
                <c:formatCode>General</c:formatCode>
                <c:ptCount val="3"/>
                <c:pt idx="0">
                  <c:v>0</c:v>
                </c:pt>
                <c:pt idx="1">
                  <c:v>256</c:v>
                </c:pt>
                <c:pt idx="2">
                  <c:v>446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ED7-4D28-93DD-33BB7EE1225A}"/>
            </c:ext>
          </c:extLst>
        </c:ser>
        <c:ser>
          <c:idx val="3"/>
          <c:order val="2"/>
          <c:tx>
            <c:strRef>
              <c:f>'Лист1 (2)'!$D$1</c:f>
              <c:strCache>
                <c:ptCount val="1"/>
                <c:pt idx="0">
                  <c:v>Полный заряд аккумулятора</c:v>
                </c:pt>
              </c:strCache>
            </c:strRef>
          </c:tx>
          <c:marker>
            <c:symbol val="none"/>
          </c:marker>
          <c:cat>
            <c:numRef>
              <c:f>'Лист1 (2)'!$A$2:$A$4</c:f>
              <c:numCache>
                <c:formatCode>General</c:formatCode>
                <c:ptCount val="3"/>
                <c:pt idx="0">
                  <c:v>0</c:v>
                </c:pt>
                <c:pt idx="1">
                  <c:v>645</c:v>
                </c:pt>
                <c:pt idx="2">
                  <c:v>1125</c:v>
                </c:pt>
              </c:numCache>
            </c:numRef>
          </c:cat>
          <c:val>
            <c:numRef>
              <c:f>'Лист1 (2)'!$D$2:$D$4</c:f>
              <c:numCache>
                <c:formatCode>General</c:formatCode>
                <c:ptCount val="3"/>
                <c:pt idx="0">
                  <c:v>1200</c:v>
                </c:pt>
                <c:pt idx="1">
                  <c:v>1200</c:v>
                </c:pt>
                <c:pt idx="2">
                  <c:v>1200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9ED7-4D28-93DD-33BB7EE12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623040"/>
        <c:axId val="119633408"/>
      </c:lineChart>
      <c:catAx>
        <c:axId val="119623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Число пройденных шагов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9633408"/>
        <c:crossesAt val="0"/>
        <c:auto val="1"/>
        <c:lblAlgn val="ctr"/>
        <c:lblOffset val="100"/>
        <c:noMultiLvlLbl val="0"/>
      </c:catAx>
      <c:valAx>
        <c:axId val="119633408"/>
        <c:scaling>
          <c:orientation val="minMax"/>
          <c:max val="1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ru-RU" sz="1600" dirty="0"/>
                  <a:t>Изменение напряжения</a:t>
                </a:r>
                <a:r>
                  <a:rPr lang="ru-RU" sz="1600" baseline="0" dirty="0"/>
                  <a:t> на</a:t>
                </a:r>
                <a:r>
                  <a:rPr lang="ru-RU" sz="1600" dirty="0"/>
                  <a:t> аккумуляторе, милливольт</a:t>
                </a:r>
              </a:p>
            </c:rich>
          </c:tx>
          <c:layout>
            <c:manualLayout>
              <c:xMode val="edge"/>
              <c:yMode val="edge"/>
              <c:x val="2.7524717514124331E-2"/>
              <c:y val="0.11119076659573364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12700"/>
        </c:spPr>
        <c:crossAx val="119623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306863637951087E-2"/>
          <c:y val="0.87744460625807807"/>
          <c:w val="0.93359738423478789"/>
          <c:h val="9.2446972281859746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54401-FE76-4390-B4CA-12AF2AB4C15E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F29D5-BF8B-415C-9106-59171FE61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4B19-3217-4D33-BF92-C28AFD2DE9A2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ACF8D-9CA5-4410-80D2-D6EEBC590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E24BE-B25C-4E3D-969E-E521B99A95C1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45E-049B-4795-BA8F-C7A8A5983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30F9-738D-41BC-A0AF-65B3C6CC23C8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F4CD5-3106-433C-933D-1FB58F7DE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B6B5-783C-4C6E-B7D3-11D7202050E0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0439-5B68-42AF-A15D-33EF0D6A0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0FBF-34A7-44C5-AE74-DC8E3C44B696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1E45-6D7A-4B84-8B88-180227155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DF2B-ABF5-499B-8076-2AC7BD161644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481BB-FFA7-42AF-98EB-0AEFA355B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26686-A8EB-4B2C-A487-D00D0DE7DCFA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E8A81-B722-45D3-9AE4-9F2043C64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AFA76-3093-4DA4-94DF-14C8524EB575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FFF4-13BC-4373-B3ED-D17B65319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3484-5BB1-4FDF-A1BD-2A4DD666B4F2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77FB6-681D-4A02-98D5-F755D9860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ADEA0-9654-411C-A952-099BA82CBF67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1E5C8-D74F-42BE-8E69-3C2A8F837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ADEE6"/>
            </a:gs>
            <a:gs pos="50000">
              <a:srgbClr val="CADEE6"/>
            </a:gs>
            <a:gs pos="84000">
              <a:srgbClr val="A9CBD8"/>
            </a:gs>
            <a:gs pos="100000">
              <a:srgbClr val="E5EEF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E2FCBF-3187-4C4A-9A11-A92CB6B11982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D8948A-1082-4AAB-9834-BAF4313E1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«Шагающее» электричество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2132" y="4357695"/>
            <a:ext cx="314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Учащийся </a:t>
            </a:r>
            <a:r>
              <a:rPr lang="ru-RU" dirty="0" smtClean="0"/>
              <a:t>10 «А» </a:t>
            </a:r>
            <a:r>
              <a:rPr lang="ru-RU" dirty="0"/>
              <a:t>класса</a:t>
            </a:r>
          </a:p>
          <a:p>
            <a:pPr algn="ctr"/>
            <a:r>
              <a:rPr lang="ru-RU" dirty="0" smtClean="0"/>
              <a:t>МБОУ «СОШ №10»</a:t>
            </a:r>
            <a:endParaRPr lang="en-US" dirty="0"/>
          </a:p>
          <a:p>
            <a:pPr algn="ctr"/>
            <a:r>
              <a:rPr lang="ru-RU" dirty="0"/>
              <a:t>Казаков Кирилл</a:t>
            </a:r>
          </a:p>
          <a:p>
            <a:pPr algn="ctr"/>
            <a:r>
              <a:rPr lang="ru-RU" dirty="0"/>
              <a:t>Руководитель </a:t>
            </a:r>
          </a:p>
          <a:p>
            <a:pPr algn="ctr"/>
            <a:r>
              <a:rPr lang="ru-RU" dirty="0" smtClean="0"/>
              <a:t>Шевченко Т.А.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C00000"/>
                </a:solidFill>
                <a:latin typeface="Calibri" pitchFamily="34" charset="0"/>
              </a:rPr>
              <a:t>Шаг 2: Размещение пьезоэлементов</a:t>
            </a:r>
          </a:p>
        </p:txBody>
      </p:sp>
      <p:pic>
        <p:nvPicPr>
          <p:cNvPr id="23554" name="Picture 102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8748712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Шаг </a:t>
            </a:r>
            <a:r>
              <a:rPr lang="en-US" sz="40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: Соединение </a:t>
            </a:r>
            <a:r>
              <a:rPr lang="ru-RU" sz="4000" dirty="0" err="1">
                <a:solidFill>
                  <a:srgbClr val="C00000"/>
                </a:solidFill>
                <a:latin typeface="Calibri" pitchFamily="34" charset="0"/>
              </a:rPr>
              <a:t>пьезоэлементов</a:t>
            </a:r>
            <a:endParaRPr lang="ru-RU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6929486" cy="551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1071546"/>
            <a:ext cx="4845878" cy="264320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1928802"/>
            <a:ext cx="2000264" cy="1214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785918" y="1071546"/>
            <a:ext cx="2286016" cy="857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785918" y="3143248"/>
            <a:ext cx="2286016" cy="571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Шаг 4: Проверка работы</a:t>
            </a:r>
          </a:p>
        </p:txBody>
      </p:sp>
      <p:pic>
        <p:nvPicPr>
          <p:cNvPr id="3074" name="Picture 2" descr="C:\Documents and Settings\kazakovda\Рабочий стол\!\Foto\MOV0597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214414" y="1071546"/>
            <a:ext cx="6786610" cy="5084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Шаг 5: Усиливаем эффект сдавливания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142984"/>
            <a:ext cx="505298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928670"/>
            <a:ext cx="5000660" cy="2758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1928802"/>
            <a:ext cx="2071702" cy="1071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714348" y="928670"/>
            <a:ext cx="2857520" cy="1000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14348" y="3000372"/>
            <a:ext cx="2857520" cy="642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Шаг 6: Установка в кроссовок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4786314" cy="466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kazakovda\Рабочий стол\!\Foto\MOV05990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428736"/>
            <a:ext cx="3754927" cy="281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Шаг </a:t>
            </a:r>
            <a:r>
              <a:rPr lang="en-US" sz="4000" dirty="0">
                <a:solidFill>
                  <a:srgbClr val="C00000"/>
                </a:solidFill>
                <a:latin typeface="Calibri" pitchFamily="34" charset="0"/>
              </a:rPr>
              <a:t>7</a:t>
            </a:r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: Зарядка аккумулятора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85720" y="1214422"/>
            <a:ext cx="4071965" cy="39290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2453534" y="1988098"/>
            <a:ext cx="1546962" cy="4012670"/>
            <a:chOff x="642910" y="1643050"/>
            <a:chExt cx="1546962" cy="401267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85786" y="1643050"/>
              <a:ext cx="1214446" cy="27860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910" y="5286388"/>
              <a:ext cx="1546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Аккумулятор</a:t>
              </a:r>
            </a:p>
          </p:txBody>
        </p:sp>
        <p:cxnSp>
          <p:nvCxnSpPr>
            <p:cNvPr id="9" name="Прямая соединительная линия 8"/>
            <p:cNvCxnSpPr>
              <a:stCxn id="5" idx="2"/>
              <a:endCxn id="7" idx="0"/>
            </p:cNvCxnSpPr>
            <p:nvPr/>
          </p:nvCxnSpPr>
          <p:spPr>
            <a:xfrm rot="16200000" flipH="1">
              <a:off x="976072" y="4846069"/>
              <a:ext cx="857256" cy="233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428596" y="2285992"/>
            <a:ext cx="1723292" cy="3798356"/>
            <a:chOff x="2643174" y="1857364"/>
            <a:chExt cx="1723292" cy="379835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643174" y="1857364"/>
              <a:ext cx="1571636" cy="21431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43174" y="5286388"/>
              <a:ext cx="1723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Диодный мост</a:t>
              </a:r>
            </a:p>
          </p:txBody>
        </p:sp>
        <p:cxnSp>
          <p:nvCxnSpPr>
            <p:cNvPr id="10" name="Прямая соединительная линия 9"/>
            <p:cNvCxnSpPr>
              <a:endCxn id="6" idx="0"/>
            </p:cNvCxnSpPr>
            <p:nvPr/>
          </p:nvCxnSpPr>
          <p:spPr>
            <a:xfrm rot="16200000" flipH="1">
              <a:off x="2788245" y="4569813"/>
              <a:ext cx="1285884" cy="14726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1142984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715140" y="3071810"/>
            <a:ext cx="1000132" cy="10001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57686" y="1214422"/>
            <a:ext cx="2357454" cy="1857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357686" y="4071942"/>
            <a:ext cx="2357454" cy="1071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Опытная проверка работы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908720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Исследователи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980728"/>
            <a:ext cx="1000132" cy="209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Docs\Кирилл\Научный_труд\Foto\picture\picture\10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509120"/>
            <a:ext cx="1200158" cy="200026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795935" cy="167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D:\Docs\Кирилл\Научный_труд\Foto\picture\picture\10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869160"/>
            <a:ext cx="985844" cy="164307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75656" y="3140968"/>
          <a:ext cx="5976663" cy="1280160"/>
        </p:xfrm>
        <a:graphic>
          <a:graphicData uri="http://schemas.openxmlformats.org/drawingml/2006/table">
            <a:tbl>
              <a:tblPr/>
              <a:tblGrid>
                <a:gridCol w="1992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2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22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Calibri"/>
                          <a:cs typeface="Times New Roman"/>
                        </a:rPr>
                        <a:t>Данные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Исследователь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Исследователь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Возраст, 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Рост,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Calibri"/>
                          <a:cs typeface="Times New Roman"/>
                        </a:rPr>
                        <a:t>171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Вес, кг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/>
                          <a:ea typeface="Calibri"/>
                          <a:cs typeface="Times New Roman"/>
                        </a:rPr>
                        <a:t>28,2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Calibri"/>
                          <a:cs typeface="Times New Roman"/>
                        </a:rPr>
                        <a:t>67,7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3275856" y="5013176"/>
            <a:ext cx="64807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012160" y="537321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139952" y="4221088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?</a:t>
            </a:r>
            <a:endParaRPr lang="ru-RU" sz="8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Результаты опытов</a:t>
            </a: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251521" y="1428736"/>
          <a:ext cx="8892480" cy="524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8580" y="980728"/>
            <a:ext cx="741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График</a:t>
            </a:r>
          </a:p>
          <a:p>
            <a:pPr algn="ctr"/>
            <a:r>
              <a:rPr lang="ru-RU" dirty="0"/>
              <a:t>изменения напряжения на аккумуляторе от числа сделанных шагов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ovate.ru/files/u18927/sneakers-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3234928" cy="2000264"/>
          </a:xfrm>
          <a:prstGeom prst="rect">
            <a:avLst/>
          </a:prstGeom>
          <a:noFill/>
        </p:spPr>
      </p:pic>
      <p:pic>
        <p:nvPicPr>
          <p:cNvPr id="2057" name="Picture 9" descr="F:\Projects\!Science\x_576b4ab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857232"/>
            <a:ext cx="4929222" cy="5701290"/>
          </a:xfrm>
          <a:prstGeom prst="rect">
            <a:avLst/>
          </a:prstGeom>
          <a:noFill/>
        </p:spPr>
      </p:pic>
      <p:pic>
        <p:nvPicPr>
          <p:cNvPr id="2060" name="Picture 12" descr="F:\Projects\!Science\kurtka-so-svetodiodami_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928934"/>
            <a:ext cx="3214710" cy="2456039"/>
          </a:xfrm>
          <a:prstGeom prst="rect">
            <a:avLst/>
          </a:prstGeom>
          <a:noFill/>
        </p:spPr>
      </p:pic>
      <p:pic>
        <p:nvPicPr>
          <p:cNvPr id="2061" name="Picture 13" descr="F:\Projects\!Science\kurtka-so-svetodiodami_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357826"/>
            <a:ext cx="3214710" cy="1202301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0" y="27463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libri" pitchFamily="34" charset="0"/>
              </a:rPr>
              <a:t>Заключение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Кирилл\Научный_труд\Foto\picture\detail_13585282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1000108"/>
            <a:ext cx="3214709" cy="241185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Актуальность исследования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clutch.kz/wp-content/uploads/2012/01/%D0%B2%D0%BD%D0%B5%D1%88%D0%BD%D0%B8%D0%B5-%D0%B0%D0%BA%D0%BA%D1%83%D0%BC%D1%83%D0%BB%D1%8F%D1%82%D0%BE%D1%80%D1%8B-%D0%B4%D0%BB%D1%8F-%D0%BC%D0%BE%D0%B1%D0%B8%D0%BB%D1%8C%D0%BD%D0%BE%D0%B3%D0%B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3429000"/>
            <a:ext cx="1571636" cy="16640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785794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Актуальность:</a:t>
            </a:r>
          </a:p>
          <a:p>
            <a:pPr lvl="0" eaLnBrk="0" hangingPunct="0"/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Зарядка небольших аккумуляторных батарей, когда не доступны бытовые источники тока (розетки)</a:t>
            </a:r>
            <a:endParaRPr lang="ru-RU" sz="1050" dirty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928802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Цель:</a:t>
            </a:r>
          </a:p>
          <a:p>
            <a:pPr lvl="0" eaLnBrk="0" hangingPunct="0"/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Самостоятельно зарядить небольшие аккумуляторные батареи с помощью пьезоэлектрических элементов</a:t>
            </a:r>
            <a:endParaRPr lang="ru-RU" sz="1050" dirty="0">
              <a:latin typeface="Arial" pitchFamily="34" charset="0"/>
            </a:endParaRPr>
          </a:p>
        </p:txBody>
      </p:sp>
      <p:pic>
        <p:nvPicPr>
          <p:cNvPr id="10" name="Picture 3" descr="D:\Docs\Кирилл\Научный_труд\Foto\picture\picture\10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5286388"/>
            <a:ext cx="828712" cy="138118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58" y="3214687"/>
            <a:ext cx="58579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Задачи</a:t>
            </a:r>
            <a:r>
              <a:rPr lang="en-US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050" dirty="0"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Изучить историю возникновения электричества;</a:t>
            </a:r>
            <a:endParaRPr lang="ru-RU" sz="1050" dirty="0"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Выяснить, что такое пьезоэлектричество и возможность его применения;</a:t>
            </a:r>
            <a:endParaRPr lang="ru-RU" sz="1050" dirty="0"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Провести опрос об электричестве;</a:t>
            </a:r>
            <a:endParaRPr lang="ru-RU" sz="1050" dirty="0"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Разработать макет устройства для зарядки небольших аккумуляторов во время движения (ходьбы);</a:t>
            </a:r>
            <a:endParaRPr lang="ru-RU" sz="1050" dirty="0">
              <a:latin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Провести опыты.</a:t>
            </a:r>
            <a:endParaRPr lang="ru-RU" sz="1050" dirty="0"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5857892"/>
            <a:ext cx="67866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Гипотеза</a:t>
            </a:r>
            <a:r>
              <a:rPr lang="ru-RU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: Предположим, что электрический ток можно получить во время прогулки или отправляясь в поход.</a:t>
            </a:r>
            <a:endParaRPr lang="ru-RU" sz="24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Электричество и наша жизнь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http://bezopasnost-detej.ru/images/2013/123-6-obzh-kartinki-detya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1931313" cy="208823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908720"/>
            <a:ext cx="356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Опасность электрического тока</a:t>
            </a:r>
          </a:p>
        </p:txBody>
      </p:sp>
      <p:sp>
        <p:nvSpPr>
          <p:cNvPr id="11274" name="AutoShape 10" descr="Картинки по запросу электростан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Картинки по запросу электростан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8" name="Picture 14" descr="http://elektroas.ru/wp-content/uploads/2010/01/surgut_elektrosnab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1653363"/>
            <a:ext cx="2748237" cy="182523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652120" y="908720"/>
            <a:ext cx="3168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Выработка электроэнергии </a:t>
            </a:r>
          </a:p>
          <a:p>
            <a:pPr algn="ctr"/>
            <a:r>
              <a:rPr lang="ru-RU" dirty="0"/>
              <a:t>в настоящее время</a:t>
            </a:r>
          </a:p>
        </p:txBody>
      </p:sp>
      <p:pic>
        <p:nvPicPr>
          <p:cNvPr id="11280" name="Picture 16" descr="http://elstan.ru/upload/information_system_34/1/0/0/item_10045/information_items_12202813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3286124"/>
            <a:ext cx="2728480" cy="1717932"/>
          </a:xfrm>
          <a:prstGeom prst="rect">
            <a:avLst/>
          </a:prstGeom>
          <a:noFill/>
        </p:spPr>
      </p:pic>
      <p:pic>
        <p:nvPicPr>
          <p:cNvPr id="11282" name="Picture 18" descr="http://www.mirgeografii.ru/wp-content/uploads/2012/09/ges_plotin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4929198"/>
            <a:ext cx="2762106" cy="16368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940484" y="213285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ТЭЦ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24" y="3857628"/>
            <a:ext cx="66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АЭС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24" y="550070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ГЭС</a:t>
            </a:r>
          </a:p>
        </p:txBody>
      </p:sp>
      <p:pic>
        <p:nvPicPr>
          <p:cNvPr id="11284" name="Picture 20" descr="http://rushkolnik.ru/tw_files2/urls_3/896/d-895349/img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744416" cy="2600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 descr="C:\Documents and Settings\kazakovda\Рабочий стол\!\Foto\a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307956" cy="500066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Альтернативные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источники энергии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diletant.ru/upload/medialibrary/dea/dea386582877944e65f7857ef07c922e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2047727" cy="2520280"/>
          </a:xfrm>
          <a:prstGeom prst="rect">
            <a:avLst/>
          </a:prstGeom>
          <a:noFill/>
        </p:spPr>
      </p:pic>
      <p:pic>
        <p:nvPicPr>
          <p:cNvPr id="11270" name="Picture 6" descr="http://raznie.ru/wp-content/uploads/2014/10/Voltovyiy-stol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4460" y="4293096"/>
            <a:ext cx="2232248" cy="2299216"/>
          </a:xfrm>
          <a:prstGeom prst="rect">
            <a:avLst/>
          </a:prstGeom>
          <a:noFill/>
        </p:spPr>
      </p:pic>
      <p:pic>
        <p:nvPicPr>
          <p:cNvPr id="11272" name="Picture 8" descr="https://www.eduspb.com/public/img/formula/image001_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1" y="1340768"/>
            <a:ext cx="3134253" cy="20162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27784" y="908720"/>
            <a:ext cx="305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Электростатический заряд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3645024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Аллесандро</a:t>
            </a:r>
            <a:r>
              <a:rPr lang="ru-RU" dirty="0"/>
              <a:t> Вольта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0364" y="3645024"/>
            <a:ext cx="388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Первый химический источник тока</a:t>
            </a:r>
          </a:p>
          <a:p>
            <a:pPr algn="ctr"/>
            <a:r>
              <a:rPr lang="ru-RU" dirty="0"/>
              <a:t>«Вольтов столб», 1800 г.</a:t>
            </a:r>
          </a:p>
        </p:txBody>
      </p:sp>
      <p:sp>
        <p:nvSpPr>
          <p:cNvPr id="11274" name="AutoShape 10" descr="Картинки по запросу электростан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Картинки по запросу электростан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История электричества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0826" y="4429132"/>
            <a:ext cx="2169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Единица измерения электрического напряжения –</a:t>
            </a:r>
          </a:p>
          <a:p>
            <a:pPr algn="ctr"/>
            <a:r>
              <a:rPr lang="ru-RU" dirty="0"/>
              <a:t>Вольт</a:t>
            </a:r>
          </a:p>
        </p:txBody>
      </p:sp>
      <p:sp>
        <p:nvSpPr>
          <p:cNvPr id="13314" name="AutoShape 2" descr="Картинки по запросу одежда со светодиод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Пьезоэффект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пьезоэлементы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пьезогенераторы из пьезопищало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1428736"/>
            <a:ext cx="1428760" cy="130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3108" y="928670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Внешний вид </a:t>
            </a:r>
            <a:r>
              <a:rPr lang="ru-RU" dirty="0" err="1"/>
              <a:t>пьезоэлементов</a:t>
            </a:r>
            <a:endParaRPr lang="ru-RU" dirty="0"/>
          </a:p>
        </p:txBody>
      </p:sp>
      <p:pic>
        <p:nvPicPr>
          <p:cNvPr id="36866" name="Picture 2" descr="http://mcgrp.ru/img/2013_01/img_11100016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1428736"/>
            <a:ext cx="1285884" cy="12858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928670"/>
            <a:ext cx="189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Пьезоэлектрики</a:t>
            </a:r>
            <a:endParaRPr lang="ru-RU" dirty="0"/>
          </a:p>
        </p:txBody>
      </p:sp>
      <p:sp>
        <p:nvSpPr>
          <p:cNvPr id="36868" name="AutoShape 4" descr="https://upload.wikimedia.org/wikipedia/commons/thumb/c/c4/SchemaPiezo.gif/220px-SchemaPiezo.gif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s://upload.wikimedia.org/wikipedia/commons/thumb/c/c4/SchemaPiezo.gif/220px-SchemaPiezo.gif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1" name="Picture 7" descr="C:\Documents and Settings\kazakovda\Рабочий стол\!\Foto\220px-SchemaPiezo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57290" y="3429000"/>
            <a:ext cx="3000396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://www.chemport.ru/newsimages/120184519878f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1214446" cy="1449239"/>
          </a:xfrm>
          <a:prstGeom prst="rect">
            <a:avLst/>
          </a:prstGeom>
          <a:noFill/>
        </p:spPr>
      </p:pic>
      <p:sp>
        <p:nvSpPr>
          <p:cNvPr id="10244" name="AutoShape 4" descr="Pierrecur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Pierrecur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 descr="C:\Documents and Settings\kazakovda\Рабочий стол\!\Foto\Pierrecur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428736"/>
            <a:ext cx="1643074" cy="226900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572132" y="928670"/>
            <a:ext cx="285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Открытие </a:t>
            </a:r>
            <a:r>
              <a:rPr lang="ru-RU" dirty="0" err="1"/>
              <a:t>пьезоэффекта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72132" y="3786190"/>
            <a:ext cx="288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Пьер и Жак Кюри, 1880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5852" y="300037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Прямой </a:t>
            </a:r>
            <a:r>
              <a:rPr lang="ru-RU" dirty="0" err="1"/>
              <a:t>пьезоэффект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428625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Первое применение </a:t>
            </a:r>
            <a:r>
              <a:rPr lang="ru-RU" dirty="0" err="1"/>
              <a:t>пьезоэффекта</a:t>
            </a:r>
            <a:endParaRPr lang="ru-RU" dirty="0"/>
          </a:p>
        </p:txBody>
      </p:sp>
      <p:pic>
        <p:nvPicPr>
          <p:cNvPr id="10249" name="Picture 9" descr="воздействие ультразвука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4643446"/>
            <a:ext cx="2619350" cy="1914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Результаты анкетирования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-357222" y="714356"/>
          <a:ext cx="478634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500562" y="1000108"/>
          <a:ext cx="4381500" cy="317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428728" y="3786190"/>
          <a:ext cx="4848225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4397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Материалы и оборудование</a:t>
            </a:r>
          </a:p>
        </p:txBody>
      </p:sp>
      <p:pic>
        <p:nvPicPr>
          <p:cNvPr id="1026" name="Picture 2" descr="F:\Projects\!Science\DSC060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5715008" cy="35004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071546"/>
            <a:ext cx="12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Кроссовки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40" y="928670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/>
              <a:t>Компоненты электронного </a:t>
            </a:r>
          </a:p>
          <a:p>
            <a:pPr lvl="0" algn="ctr"/>
            <a:r>
              <a:rPr lang="ru-RU" sz="1600" dirty="0"/>
              <a:t>конструктора «Знаток»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20" y="1285860"/>
            <a:ext cx="1571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Прибор для измерения электрического напряжения</a:t>
            </a:r>
          </a:p>
          <a:p>
            <a:r>
              <a:rPr lang="ru-RU" sz="1400" dirty="0"/>
              <a:t>(вольтметр)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7818" y="5429264"/>
            <a:ext cx="171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Аккумуляторы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8082" y="4286256"/>
            <a:ext cx="111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Провода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7422" y="5429264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Пьезоэлементы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00496" y="5929330"/>
            <a:ext cx="189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/>
              <a:t>Диодные мосты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V="1">
            <a:off x="5286380" y="5072074"/>
            <a:ext cx="500066" cy="214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V="1">
            <a:off x="4250529" y="5393545"/>
            <a:ext cx="1000132" cy="214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9" idx="0"/>
          </p:cNvCxnSpPr>
          <p:nvPr/>
        </p:nvCxnSpPr>
        <p:spPr>
          <a:xfrm rot="5400000" flipH="1" flipV="1">
            <a:off x="3186809" y="5115643"/>
            <a:ext cx="428628" cy="1986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928662" y="1500174"/>
            <a:ext cx="857256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>
            <a:off x="6429388" y="4143380"/>
            <a:ext cx="928694" cy="2857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6715140" y="1785926"/>
            <a:ext cx="642942" cy="357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</p:cNvCxnSpPr>
          <p:nvPr/>
        </p:nvCxnSpPr>
        <p:spPr>
          <a:xfrm rot="5400000">
            <a:off x="4435760" y="1792561"/>
            <a:ext cx="558233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C00000"/>
                </a:solidFill>
                <a:latin typeface="Calibri" pitchFamily="34" charset="0"/>
              </a:rPr>
              <a:t>Шаг 1: Подготовка аккумуляторов</a:t>
            </a:r>
          </a:p>
        </p:txBody>
      </p:sp>
      <p:pic>
        <p:nvPicPr>
          <p:cNvPr id="19458" name="Picture 2" descr="D:\Docs\Кирилл\Научный_труд\Foto\IMG_20150411_1342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000125"/>
            <a:ext cx="695325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319</Words>
  <Application>Microsoft Office PowerPoint</Application>
  <PresentationFormat>Экран (4:3)</PresentationFormat>
  <Paragraphs>98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анкетирования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Надежда Пронская</cp:lastModifiedBy>
  <cp:revision>90</cp:revision>
  <dcterms:created xsi:type="dcterms:W3CDTF">2015-04-06T18:58:09Z</dcterms:created>
  <dcterms:modified xsi:type="dcterms:W3CDTF">2023-03-09T11:21:14Z</dcterms:modified>
</cp:coreProperties>
</file>