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337" r:id="rId2"/>
    <p:sldId id="258" r:id="rId3"/>
    <p:sldId id="336" r:id="rId4"/>
    <p:sldId id="265" r:id="rId5"/>
    <p:sldId id="287" r:id="rId6"/>
    <p:sldId id="288" r:id="rId7"/>
    <p:sldId id="289" r:id="rId8"/>
    <p:sldId id="279" r:id="rId9"/>
    <p:sldId id="280" r:id="rId10"/>
    <p:sldId id="281" r:id="rId11"/>
    <p:sldId id="282" r:id="rId12"/>
    <p:sldId id="283" r:id="rId13"/>
    <p:sldId id="339" r:id="rId14"/>
    <p:sldId id="275" r:id="rId15"/>
    <p:sldId id="284" r:id="rId16"/>
    <p:sldId id="285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338" r:id="rId25"/>
    <p:sldId id="297" r:id="rId26"/>
    <p:sldId id="302" r:id="rId27"/>
    <p:sldId id="340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50" r:id="rId52"/>
    <p:sldId id="351" r:id="rId53"/>
    <p:sldId id="322" r:id="rId54"/>
    <p:sldId id="349" r:id="rId55"/>
    <p:sldId id="323" r:id="rId56"/>
    <p:sldId id="324" r:id="rId57"/>
    <p:sldId id="325" r:id="rId58"/>
    <p:sldId id="326" r:id="rId59"/>
    <p:sldId id="352" r:id="rId60"/>
    <p:sldId id="327" r:id="rId61"/>
    <p:sldId id="328" r:id="rId62"/>
    <p:sldId id="353" r:id="rId63"/>
    <p:sldId id="330" r:id="rId64"/>
    <p:sldId id="333" r:id="rId65"/>
    <p:sldId id="332" r:id="rId66"/>
    <p:sldId id="356" r:id="rId67"/>
    <p:sldId id="357" r:id="rId68"/>
    <p:sldId id="354" r:id="rId69"/>
    <p:sldId id="335" r:id="rId70"/>
    <p:sldId id="360" r:id="rId71"/>
    <p:sldId id="359" r:id="rId7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60615"/>
    <a:srgbClr val="F9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86" autoAdjust="0"/>
  </p:normalViewPr>
  <p:slideViewPr>
    <p:cSldViewPr>
      <p:cViewPr>
        <p:scale>
          <a:sx n="50" d="100"/>
          <a:sy n="50" d="100"/>
        </p:scale>
        <p:origin x="-2034" y="-1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27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F251-E37B-4CEF-80BC-3329A5363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36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D2204-55A5-4A5E-B743-DBFB221AEB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66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F707C-A1C4-4638-B5E5-B341E33B5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361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8D80E-E9BC-4239-B5EB-5A586BB042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930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D6D44-301E-4B69-9456-A683B167C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6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798CC-0B2F-470D-9B99-0A5137BF05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70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E4F3F-FDDE-4158-BD00-A58653FAB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31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49E33-DD83-4351-9EAB-DA2459A16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07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F2AC0-9FC6-474C-BDA3-5DC886AE55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0803A-3F9B-4094-BC27-2A09C0770A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76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CF1A2-6ED0-4307-896F-8CD2673BD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024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1A9950-DDFB-41CD-BA23-0A742FD302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472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683C406F-1077-4F68-8F75-504BC2DB9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17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7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7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317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7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17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7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7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7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7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7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7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/>
      <p:bldP spid="31759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75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75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75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75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7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7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5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2"/>
          <p:cNvSpPr txBox="1">
            <a:spLocks noRot="1" noChangeArrowheads="1"/>
          </p:cNvSpPr>
          <p:nvPr/>
        </p:nvSpPr>
        <p:spPr bwMode="auto">
          <a:xfrm>
            <a:off x="427046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sz="5400" kern="0" dirty="0" smtClean="0">
                <a:solidFill>
                  <a:srgbClr val="0070C0"/>
                </a:solidFill>
              </a:rPr>
              <a:t>Do you know the story? </a:t>
            </a:r>
            <a:endParaRPr lang="ru-RU" sz="5400" kern="0" dirty="0" smtClean="0">
              <a:solidFill>
                <a:srgbClr val="0070C0"/>
              </a:solidFill>
            </a:endParaRPr>
          </a:p>
        </p:txBody>
      </p:sp>
      <p:pic>
        <p:nvPicPr>
          <p:cNvPr id="4" name="media1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834" y="1294038"/>
            <a:ext cx="8656646" cy="487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4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60350"/>
            <a:ext cx="8713788" cy="64087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Choose the correct word.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r>
              <a:rPr lang="en-US" sz="4000" b="1" dirty="0" smtClean="0">
                <a:effectLst/>
                <a:latin typeface="+mj-lt"/>
              </a:rPr>
              <a:t>5  The giant has got a magic/golden 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    </a:t>
            </a:r>
            <a:r>
              <a:rPr lang="en-US" sz="4000" b="1" dirty="0" smtClean="0">
                <a:effectLst/>
              </a:rPr>
              <a:t>The giant has got a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magic</a:t>
            </a:r>
            <a:r>
              <a:rPr lang="en-US" sz="4000" b="1" dirty="0" smtClean="0">
                <a:effectLst/>
              </a:rPr>
              <a:t> hen.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6  Jack steals/chases the 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    Jack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steals</a:t>
            </a:r>
            <a:r>
              <a:rPr lang="en-US" sz="4000" b="1" dirty="0" smtClean="0">
                <a:effectLst/>
              </a:rPr>
              <a:t> the hen.</a:t>
            </a:r>
            <a:endParaRPr lang="ru-RU" sz="4000" b="1" u="sng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u="sng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u="sng" dirty="0" smtClean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435975" cy="9366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3. The Characters</a:t>
            </a:r>
            <a:endParaRPr lang="ru-RU" dirty="0" smtClean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7777162" cy="5256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Who’s …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r>
              <a:rPr lang="en-US" sz="4000" b="1" dirty="0" smtClean="0">
                <a:effectLst/>
                <a:latin typeface="+mj-lt"/>
              </a:rPr>
              <a:t>1  kind?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Giantess</a:t>
            </a:r>
            <a:endParaRPr lang="ru-RU" sz="4000" b="1" dirty="0" smtClean="0">
              <a:solidFill>
                <a:srgbClr val="FF0000"/>
              </a:solidFill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2  scary?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   Giant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460615"/>
                </a:solidFill>
                <a:effectLst/>
                <a:latin typeface="+mj-lt"/>
              </a:rPr>
              <a:t>3 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4000" b="1" dirty="0" smtClean="0">
                <a:solidFill>
                  <a:srgbClr val="460615"/>
                </a:solidFill>
                <a:effectLst/>
                <a:latin typeface="+mj-lt"/>
              </a:rPr>
              <a:t>loving and caring?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460615"/>
                </a:solidFill>
                <a:effectLst/>
                <a:latin typeface="+mj-lt"/>
              </a:rPr>
              <a:t>   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+mj-lt"/>
              </a:rPr>
              <a:t>Mrs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 Trott</a:t>
            </a:r>
            <a:endParaRPr lang="ru-RU" sz="4000" b="1" dirty="0" smtClean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435975" cy="9366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3. The Characters</a:t>
            </a:r>
            <a:endParaRPr lang="ru-RU" dirty="0" smtClean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6840537" cy="5256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Who’s …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>
                <a:effectLst/>
                <a:latin typeface="+mj-lt"/>
              </a:rPr>
              <a:t> </a:t>
            </a:r>
            <a:r>
              <a:rPr lang="en-US" sz="4000" b="1" dirty="0">
                <a:effectLst/>
              </a:rPr>
              <a:t>4  lazy?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>
                <a:effectLst/>
              </a:rPr>
              <a:t>   </a:t>
            </a:r>
            <a:r>
              <a:rPr lang="en-US" sz="4000" b="1" dirty="0">
                <a:solidFill>
                  <a:srgbClr val="FF0000"/>
                </a:solidFill>
                <a:effectLst/>
              </a:rPr>
              <a:t>Jack</a:t>
            </a:r>
            <a:endParaRPr lang="ru-RU" sz="4000" b="1" dirty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>
                <a:effectLst/>
              </a:rPr>
              <a:t>5  not very clever?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>
                <a:solidFill>
                  <a:srgbClr val="FF0000"/>
                </a:solidFill>
                <a:effectLst/>
              </a:rPr>
              <a:t>   Jack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media2a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560" y="404664"/>
            <a:ext cx="9937104" cy="5593527"/>
          </a:xfrm>
        </p:spPr>
      </p:pic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48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82184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effectLst/>
              </a:rPr>
              <a:t>Which of these things can you see in the pictures?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Cupboard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Table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Honey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Bread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Cow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Milk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Dog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Bed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Chair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82184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effectLst/>
              </a:rPr>
              <a:t>Which of these things can you see in the pictures?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/>
              </a:rPr>
              <a:t>Cupboard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Table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/>
              </a:rPr>
              <a:t>Honey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/>
              </a:rPr>
              <a:t>Bread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/>
              </a:rPr>
              <a:t>Cow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/>
              </a:rPr>
              <a:t>Milk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Dog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solidFill>
                  <a:srgbClr val="FF0000"/>
                </a:solidFill>
                <a:effectLst/>
              </a:rPr>
              <a:t>Bed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0070C0"/>
                </a:solidFill>
                <a:effectLst/>
              </a:rPr>
              <a:t>Chair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True</a:t>
            </a:r>
            <a:r>
              <a:rPr lang="en-US" sz="2400" b="1" u="sng" dirty="0" smtClean="0">
                <a:effectLst/>
              </a:rPr>
              <a:t> or </a:t>
            </a: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False</a:t>
            </a:r>
            <a:r>
              <a:rPr lang="en-US" sz="2400" b="1" u="sng" dirty="0" smtClean="0">
                <a:effectLst/>
              </a:rPr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1  Jack is working in his bedroom.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2  Jack and his mother have got bread and honey to eat.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3  They haven’t got any money.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4  The cow’s name is Trott.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5  Jack is happy to sell the cow.</a:t>
            </a:r>
            <a:endParaRPr lang="ru-RU" sz="40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True</a:t>
            </a:r>
            <a:r>
              <a:rPr lang="en-US" sz="2400" b="1" u="sng" dirty="0" smtClean="0">
                <a:effectLst/>
              </a:rPr>
              <a:t> or </a:t>
            </a: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False</a:t>
            </a:r>
            <a:r>
              <a:rPr lang="en-US" sz="2400" b="1" u="sng" dirty="0" smtClean="0">
                <a:effectLst/>
              </a:rPr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1  Jack is working in his bedroom.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2  Jack and his mother have got bread and honey to eat.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3  They haven’t got any money.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4  The cow’s name is Trott.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5  Jack is happy to sell the cow.</a:t>
            </a:r>
            <a:endParaRPr lang="ru-RU" sz="40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True</a:t>
            </a:r>
            <a:r>
              <a:rPr lang="en-US" sz="2400" b="1" u="sng" dirty="0" smtClean="0">
                <a:effectLst/>
              </a:rPr>
              <a:t> or </a:t>
            </a: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False</a:t>
            </a:r>
            <a:r>
              <a:rPr lang="en-US" sz="2400" b="1" u="sng" dirty="0" smtClean="0">
                <a:effectLst/>
              </a:rPr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1  Jack is working in his bedroom.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2  Jack and his mother have got bread and honey to eat.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3  They haven’t got any money.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4  The cow’s name is Trott.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5  Jack is happy to sell the cow.</a:t>
            </a:r>
            <a:endParaRPr lang="ru-RU" sz="40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True</a:t>
            </a:r>
            <a:r>
              <a:rPr lang="en-US" sz="2400" b="1" u="sng" dirty="0" smtClean="0">
                <a:effectLst/>
              </a:rPr>
              <a:t> or </a:t>
            </a: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False</a:t>
            </a:r>
            <a:r>
              <a:rPr lang="en-US" sz="2400" b="1" u="sng" dirty="0" smtClean="0">
                <a:effectLst/>
              </a:rPr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1  Jack is working in his bedroom.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2  Jack and his mother have got bread and honey to eat.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3  They haven’t got any money. 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4  The cow’s name is Trott.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5  Jack is happy to sell the cow.</a:t>
            </a:r>
            <a:endParaRPr lang="ru-RU" sz="40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112568" cy="686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5400" dirty="0" smtClean="0">
                <a:solidFill>
                  <a:srgbClr val="0070C0"/>
                </a:solidFill>
              </a:rPr>
              <a:t>J</a:t>
            </a:r>
            <a:r>
              <a:rPr lang="ru-RU" sz="5400" dirty="0" err="1" smtClean="0">
                <a:solidFill>
                  <a:srgbClr val="0070C0"/>
                </a:solidFill>
              </a:rPr>
              <a:t>ack</a:t>
            </a:r>
            <a:r>
              <a:rPr lang="ru-RU" sz="5400" dirty="0" smtClean="0">
                <a:solidFill>
                  <a:srgbClr val="0070C0"/>
                </a:solidFill>
              </a:rPr>
              <a:t> and </a:t>
            </a:r>
            <a:r>
              <a:rPr lang="ru-RU" sz="5400" dirty="0" err="1" smtClean="0">
                <a:solidFill>
                  <a:srgbClr val="0070C0"/>
                </a:solidFill>
              </a:rPr>
              <a:t>the</a:t>
            </a:r>
            <a:r>
              <a:rPr lang="ru-RU" sz="5400" dirty="0" smtClean="0">
                <a:solidFill>
                  <a:srgbClr val="0070C0"/>
                </a:solidFill>
              </a:rPr>
              <a:t> </a:t>
            </a:r>
            <a:r>
              <a:rPr lang="en-US" sz="5400" dirty="0" smtClean="0">
                <a:solidFill>
                  <a:srgbClr val="0070C0"/>
                </a:solidFill>
              </a:rPr>
              <a:t>B</a:t>
            </a:r>
            <a:r>
              <a:rPr lang="ru-RU" sz="5400" dirty="0" err="1" smtClean="0">
                <a:solidFill>
                  <a:srgbClr val="0070C0"/>
                </a:solidFill>
              </a:rPr>
              <a:t>eanstalk</a:t>
            </a:r>
            <a:endParaRPr lang="ru-RU" sz="5400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True</a:t>
            </a:r>
            <a:r>
              <a:rPr lang="en-US" sz="2400" b="1" u="sng" dirty="0" smtClean="0">
                <a:effectLst/>
              </a:rPr>
              <a:t> or </a:t>
            </a: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False</a:t>
            </a:r>
            <a:r>
              <a:rPr lang="en-US" sz="2400" b="1" u="sng" dirty="0" smtClean="0">
                <a:effectLst/>
              </a:rPr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1  Jack is working in his bedroom.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2  Jack and his mother have got bread and honey to eat.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3  They haven’t got any money. 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4  The cow’s name is Trott.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5  Jack is happy to sell the cow.</a:t>
            </a:r>
            <a:endParaRPr lang="ru-RU" sz="40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1.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Trott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8713788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True</a:t>
            </a:r>
            <a:r>
              <a:rPr lang="en-US" sz="2400" b="1" u="sng" dirty="0" smtClean="0">
                <a:effectLst/>
              </a:rPr>
              <a:t> or </a:t>
            </a: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False</a:t>
            </a:r>
            <a:r>
              <a:rPr lang="en-US" sz="2400" b="1" u="sng" dirty="0" smtClean="0">
                <a:effectLst/>
              </a:rPr>
              <a:t>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1  Jack is working in his bedroom.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2  Jack and his mother have got bread and honey to eat.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3  They haven’t got any money. 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T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4  The cow’s name is Trott.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5  Jack is happy to sell the cow.  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F</a:t>
            </a:r>
            <a:endParaRPr lang="ru-RU" sz="4000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2</a:t>
            </a:r>
            <a:r>
              <a:rPr lang="en-US" dirty="0" smtClean="0"/>
              <a:t>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sells the cow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3609975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1600" b="1" u="sng" dirty="0" smtClean="0">
                <a:effectLst/>
              </a:rPr>
              <a:t>Read the words: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on the way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meet</a:t>
            </a:r>
          </a:p>
          <a:p>
            <a:pPr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>
                <a:solidFill>
                  <a:srgbClr val="0070C0"/>
                </a:solidFill>
                <a:effectLst/>
              </a:rPr>
              <a:t>old man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nod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swap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shake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special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mean</a:t>
            </a:r>
          </a:p>
          <a:p>
            <a:pPr lvl="0" eaLnBrk="1" hangingPunct="1">
              <a:lnSpc>
                <a:spcPts val="3100"/>
              </a:lnSpc>
              <a:buClr>
                <a:srgbClr val="7B6D47"/>
              </a:buClr>
              <a:buNone/>
              <a:defRPr/>
            </a:pPr>
            <a:r>
              <a:rPr lang="en-US" sz="5400" b="1" dirty="0" smtClean="0">
                <a:solidFill>
                  <a:srgbClr val="0070C0"/>
                </a:solidFill>
                <a:effectLst/>
              </a:rPr>
              <a:t>scream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16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1600" dirty="0" smtClean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4500562" y="1557338"/>
            <a:ext cx="4643437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400" kern="0" dirty="0" smtClean="0">
                <a:solidFill>
                  <a:srgbClr val="FF0000"/>
                </a:solidFill>
                <a:latin typeface="+mn-lt"/>
              </a:rPr>
              <a:t>по пути</a:t>
            </a:r>
            <a:endParaRPr lang="en-US" sz="44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400" kern="0" dirty="0" smtClean="0">
                <a:solidFill>
                  <a:srgbClr val="FF0000"/>
                </a:solidFill>
                <a:latin typeface="+mn-lt"/>
              </a:rPr>
              <a:t>встречать</a:t>
            </a:r>
            <a:endParaRPr lang="en-US" sz="44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400" kern="0" dirty="0" smtClean="0">
                <a:solidFill>
                  <a:srgbClr val="FF0000"/>
                </a:solidFill>
                <a:latin typeface="+mn-lt"/>
              </a:rPr>
              <a:t>старик</a:t>
            </a:r>
            <a:endParaRPr lang="en-US" sz="44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400" kern="0" dirty="0" smtClean="0">
                <a:solidFill>
                  <a:srgbClr val="FF0000"/>
                </a:solidFill>
                <a:latin typeface="+mn-lt"/>
              </a:rPr>
              <a:t>кивать</a:t>
            </a:r>
            <a:endParaRPr lang="en-US" sz="44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400" kern="0" dirty="0" smtClean="0">
                <a:solidFill>
                  <a:srgbClr val="FF0000"/>
                </a:solidFill>
                <a:latin typeface="+mn-lt"/>
              </a:rPr>
              <a:t>обмен</a:t>
            </a:r>
            <a:endParaRPr lang="en-US" sz="44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400" kern="0" dirty="0" smtClean="0">
                <a:solidFill>
                  <a:srgbClr val="FF0000"/>
                </a:solidFill>
                <a:latin typeface="+mn-lt"/>
              </a:rPr>
              <a:t>трясти</a:t>
            </a:r>
          </a:p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400" kern="0" dirty="0" smtClean="0">
                <a:solidFill>
                  <a:srgbClr val="FF0000"/>
                </a:solidFill>
                <a:latin typeface="+mn-lt"/>
              </a:rPr>
              <a:t>особый</a:t>
            </a:r>
            <a:endParaRPr lang="ru-RU" sz="44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600" kern="0" dirty="0" smtClean="0">
                <a:solidFill>
                  <a:srgbClr val="FF0000"/>
                </a:solidFill>
                <a:latin typeface="+mn-lt"/>
              </a:rPr>
              <a:t>значить, иметь ввиду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3600" kern="0" dirty="0" smtClean="0">
                <a:solidFill>
                  <a:srgbClr val="FF0000"/>
                </a:solidFill>
                <a:latin typeface="+mn-lt"/>
              </a:rPr>
              <a:t>кричать</a:t>
            </a:r>
            <a:endParaRPr lang="ru-RU" sz="3600" kern="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71400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2</a:t>
            </a:r>
            <a:r>
              <a:rPr lang="en-US" dirty="0" smtClean="0"/>
              <a:t>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sells the cow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69168" y="620688"/>
            <a:ext cx="8867328" cy="6336704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effectLst/>
              </a:rPr>
              <a:t>Answer the questions:</a:t>
            </a: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1) Where is Jack going? Why?</a:t>
            </a:r>
            <a:endParaRPr lang="ru-RU" sz="4400" b="1" dirty="0" smtClean="0">
              <a:solidFill>
                <a:srgbClr val="0070C0"/>
              </a:solidFill>
              <a:effectLst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en-US" sz="2300" i="1" dirty="0" smtClean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Jack walks into town to sell the cow because they haven’t got any money.</a:t>
            </a:r>
            <a:endParaRPr lang="ru-RU" sz="2300" i="1" dirty="0" smtClean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2) Whom does he meet and where?</a:t>
            </a:r>
            <a:endParaRPr lang="ru-RU" sz="4400" b="1" dirty="0" smtClean="0">
              <a:solidFill>
                <a:srgbClr val="0070C0"/>
              </a:solidFill>
              <a:effectLst/>
            </a:endParaRPr>
          </a:p>
          <a:p>
            <a:pPr marL="0" indent="0" eaLnBrk="1" hangingPunct="1">
              <a:lnSpc>
                <a:spcPts val="3000"/>
              </a:lnSpc>
              <a:buNone/>
              <a:defRPr/>
            </a:pPr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 the way into town he meets an old man.</a:t>
            </a: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2) What does the old man want?</a:t>
            </a:r>
            <a:endParaRPr lang="ru-RU" sz="44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  <a:defRPr/>
            </a:pPr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old man wants to swap the cow for beans.</a:t>
            </a: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3) Why does Jack take the beans?</a:t>
            </a:r>
            <a:endParaRPr lang="ru-RU" sz="44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  <a:defRPr/>
            </a:pPr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Jack takes the beans because they are magic.</a:t>
            </a: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4) Why is Mrs. Trott angry?</a:t>
            </a:r>
          </a:p>
          <a:p>
            <a:pPr eaLnBrk="1" hangingPunct="1">
              <a:lnSpc>
                <a:spcPts val="3000"/>
              </a:lnSpc>
              <a:buFont typeface="Wingdings" pitchFamily="2" charset="2"/>
              <a:buNone/>
              <a:defRPr/>
            </a:pPr>
            <a:r>
              <a:rPr lang="en-US" sz="3600" i="1" dirty="0" smtClean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Mrs. Trott is angry because she doesn’t want beans and they can’t buy food with them.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392488" cy="5688632"/>
          </a:xfrm>
        </p:spPr>
        <p:txBody>
          <a:bodyPr/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Silly</a:t>
            </a:r>
          </a:p>
          <a:p>
            <a:r>
              <a:rPr lang="en-US" sz="4800" b="1" dirty="0" smtClean="0">
                <a:solidFill>
                  <a:srgbClr val="0070C0"/>
                </a:solidFill>
              </a:rPr>
              <a:t>Joke </a:t>
            </a:r>
          </a:p>
          <a:p>
            <a:r>
              <a:rPr lang="en-US" sz="4800" b="1" dirty="0">
                <a:solidFill>
                  <a:srgbClr val="0070C0"/>
                </a:solidFill>
              </a:rPr>
              <a:t>E</a:t>
            </a:r>
            <a:r>
              <a:rPr lang="en-US" sz="4800" b="1" dirty="0" smtClean="0">
                <a:solidFill>
                  <a:srgbClr val="0070C0"/>
                </a:solidFill>
              </a:rPr>
              <a:t>xcited</a:t>
            </a:r>
          </a:p>
          <a:p>
            <a:r>
              <a:rPr lang="en-US" sz="4800" b="1" dirty="0" smtClean="0">
                <a:solidFill>
                  <a:srgbClr val="0070C0"/>
                </a:solidFill>
              </a:rPr>
              <a:t>Worried</a:t>
            </a:r>
          </a:p>
          <a:p>
            <a:r>
              <a:rPr lang="en-US" sz="4800" b="1" dirty="0" smtClean="0">
                <a:solidFill>
                  <a:srgbClr val="0070C0"/>
                </a:solidFill>
              </a:rPr>
              <a:t>Careful</a:t>
            </a:r>
          </a:p>
          <a:p>
            <a:r>
              <a:rPr lang="en-US" sz="4800" b="1" dirty="0" smtClean="0">
                <a:solidFill>
                  <a:srgbClr val="0070C0"/>
                </a:solidFill>
              </a:rPr>
              <a:t>Top</a:t>
            </a:r>
          </a:p>
          <a:p>
            <a:endParaRPr lang="ru-RU" dirty="0"/>
          </a:p>
        </p:txBody>
      </p:sp>
      <p:sp>
        <p:nvSpPr>
          <p:cNvPr id="5" name="Rectangle 4"/>
          <p:cNvSpPr txBox="1">
            <a:spLocks noRot="1" noChangeArrowheads="1"/>
          </p:cNvSpPr>
          <p:nvPr/>
        </p:nvSpPr>
        <p:spPr bwMode="auto">
          <a:xfrm>
            <a:off x="457200" y="44624"/>
            <a:ext cx="822960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defRPr>
            </a:lvl9pPr>
          </a:lstStyle>
          <a:p>
            <a:pPr eaLnBrk="1" hangingPunct="1">
              <a:defRPr/>
            </a:pPr>
            <a:r>
              <a:rPr lang="en-US" kern="0" smtClean="0"/>
              <a:t>3. The beanstalk</a:t>
            </a:r>
            <a:endParaRPr lang="ru-RU" kern="0" dirty="0" smtClean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3491879" y="1254547"/>
            <a:ext cx="5544617" cy="577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ts val="31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800" kern="0" dirty="0" smtClean="0">
                <a:solidFill>
                  <a:srgbClr val="FF0000"/>
                </a:solidFill>
                <a:latin typeface="+mn-lt"/>
              </a:rPr>
              <a:t>Глупый, глупо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800" kern="0" dirty="0" smtClean="0">
                <a:solidFill>
                  <a:srgbClr val="FF0000"/>
                </a:solidFill>
                <a:latin typeface="+mn-lt"/>
              </a:rPr>
              <a:t>Шутка</a:t>
            </a:r>
            <a:endParaRPr lang="ru-RU" sz="48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800" kern="0" dirty="0" smtClean="0">
                <a:solidFill>
                  <a:srgbClr val="FF0000"/>
                </a:solidFill>
                <a:latin typeface="+mn-lt"/>
              </a:rPr>
              <a:t>Взволнованный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800" kern="0" dirty="0" smtClean="0">
                <a:solidFill>
                  <a:srgbClr val="FF0000"/>
                </a:solidFill>
                <a:latin typeface="+mn-lt"/>
              </a:rPr>
              <a:t>Обеспокоенный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800" kern="0" dirty="0" smtClean="0">
                <a:solidFill>
                  <a:srgbClr val="FF0000"/>
                </a:solidFill>
                <a:latin typeface="+mn-lt"/>
              </a:rPr>
              <a:t>Осторожный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ru-RU" sz="4800" kern="0" dirty="0" smtClean="0">
                <a:solidFill>
                  <a:srgbClr val="FF0000"/>
                </a:solidFill>
                <a:latin typeface="+mn-lt"/>
              </a:rPr>
              <a:t>Вершина</a:t>
            </a:r>
            <a:endParaRPr lang="ru-RU" sz="4000" kern="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95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4624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3. The beanstalk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4704"/>
            <a:ext cx="9144000" cy="6093296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effectLst/>
              </a:rPr>
              <a:t>Fill in the correct word: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1) </a:t>
            </a:r>
            <a:r>
              <a:rPr lang="en-US" sz="4400" b="1" dirty="0" err="1" smtClean="0">
                <a:solidFill>
                  <a:srgbClr val="0070C0"/>
                </a:solidFill>
                <a:effectLst/>
              </a:rPr>
              <a:t>Mrs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 Trott is very   …   </a:t>
            </a:r>
            <a:r>
              <a:rPr lang="en-US" sz="4400" b="1" u="sng" dirty="0" smtClean="0">
                <a:solidFill>
                  <a:srgbClr val="0070C0"/>
                </a:solidFill>
                <a:effectLst/>
              </a:rPr>
              <a:t>because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 …</a:t>
            </a:r>
          </a:p>
          <a:p>
            <a:pPr eaLnBrk="1" hangingPunct="1">
              <a:lnSpc>
                <a:spcPts val="2000"/>
              </a:lnSpc>
              <a:buFont typeface="Wingdings" pitchFamily="2" charset="2"/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  <a:effectLst/>
              </a:rPr>
              <a:t>they haven’t got any money for the cow.</a:t>
            </a:r>
          </a:p>
          <a:p>
            <a:pPr eaLnBrk="1" hangingPunct="1"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2) </a:t>
            </a:r>
            <a:r>
              <a:rPr lang="en-US" sz="4400" b="1" dirty="0">
                <a:solidFill>
                  <a:srgbClr val="0070C0"/>
                </a:solidFill>
                <a:effectLst/>
              </a:rPr>
              <a:t>Jack says the beans are 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 …  </a:t>
            </a:r>
            <a:r>
              <a:rPr lang="en-US" sz="4400" b="1" u="sng" dirty="0" smtClean="0">
                <a:solidFill>
                  <a:srgbClr val="0070C0"/>
                </a:solidFill>
                <a:effectLst/>
              </a:rPr>
              <a:t>but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 …</a:t>
            </a:r>
          </a:p>
          <a:p>
            <a:pPr eaLnBrk="1" hangingPunct="1">
              <a:lnSpc>
                <a:spcPts val="2000"/>
              </a:lnSpc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  <a:effectLst/>
              </a:rPr>
              <a:t>his mother just laughs.</a:t>
            </a:r>
            <a:endParaRPr lang="en-US" sz="3200" b="1" dirty="0">
              <a:solidFill>
                <a:srgbClr val="FF0000"/>
              </a:solidFill>
              <a:effectLst/>
            </a:endParaRPr>
          </a:p>
          <a:p>
            <a:pPr eaLnBrk="1" hangingPunct="1"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3) She throws the … out of the window </a:t>
            </a:r>
            <a:r>
              <a:rPr lang="en-US" sz="4400" b="1" u="sng" dirty="0" smtClean="0">
                <a:solidFill>
                  <a:srgbClr val="0070C0"/>
                </a:solidFill>
                <a:effectLst/>
              </a:rPr>
              <a:t>because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 … </a:t>
            </a:r>
          </a:p>
          <a:p>
            <a:pPr eaLnBrk="1" hangingPunct="1">
              <a:lnSpc>
                <a:spcPts val="2000"/>
              </a:lnSpc>
              <a:buNone/>
              <a:defRPr/>
            </a:pPr>
            <a:r>
              <a:rPr lang="en-US" sz="3200" b="1" dirty="0" smtClean="0">
                <a:solidFill>
                  <a:srgbClr val="FF0000"/>
                </a:solidFill>
                <a:effectLst/>
              </a:rPr>
              <a:t>she </a:t>
            </a:r>
            <a:r>
              <a:rPr lang="en-US" sz="3200" b="1" dirty="0">
                <a:solidFill>
                  <a:srgbClr val="FF0000"/>
                </a:solidFill>
                <a:effectLst/>
              </a:rPr>
              <a:t>thinks  they can’t be magic and it </a:t>
            </a:r>
            <a:r>
              <a:rPr lang="en-US" sz="3200" b="1" dirty="0" smtClean="0">
                <a:solidFill>
                  <a:srgbClr val="FF0000"/>
                </a:solidFill>
                <a:effectLst/>
              </a:rPr>
              <a:t>is a silly idea.</a:t>
            </a:r>
            <a:endParaRPr lang="en-US" sz="3200" b="1" dirty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4) The beans land in the … 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1124744"/>
            <a:ext cx="1285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angry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16576" y="2278613"/>
            <a:ext cx="139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magic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23928" y="3429000"/>
            <a:ext cx="1324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beans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96136" y="5302949"/>
            <a:ext cx="1540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garden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3. The beanstalk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8147050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effectLst/>
              </a:rPr>
              <a:t>Fill in the correct word: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5) When Jack wakes up he sees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     a …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6) The beanstalk is  … 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7) Jack wants to … it </a:t>
            </a:r>
            <a:r>
              <a:rPr lang="en-US" sz="4400" b="1" u="sng" dirty="0" smtClean="0">
                <a:solidFill>
                  <a:srgbClr val="0070C0"/>
                </a:solidFill>
                <a:effectLst/>
              </a:rPr>
              <a:t>because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…</a:t>
            </a:r>
          </a:p>
          <a:p>
            <a:pPr eaLnBrk="1" hangingPunct="1">
              <a:lnSpc>
                <a:spcPts val="2000"/>
              </a:lnSpc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/>
              </a:rPr>
              <a:t>he is very excited.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8) </a:t>
            </a:r>
            <a:r>
              <a:rPr lang="en-US" sz="4400" b="1" dirty="0" err="1" smtClean="0">
                <a:solidFill>
                  <a:srgbClr val="0070C0"/>
                </a:solidFill>
                <a:effectLst/>
              </a:rPr>
              <a:t>Mrs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effectLst/>
              </a:rPr>
              <a:t>Trott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 is … and tells Jack to …            on the way to … 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510275" y="2350621"/>
            <a:ext cx="3781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beanstalk outside.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3142709"/>
            <a:ext cx="42819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taller than the house.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3789040"/>
            <a:ext cx="1295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climb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5014917"/>
            <a:ext cx="16706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worried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5011" y="5805264"/>
            <a:ext cx="20986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be careful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44079" y="5776447"/>
            <a:ext cx="15552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7B6D47"/>
              </a:buClr>
              <a:buSzPct val="70000"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Garamond"/>
              </a:rPr>
              <a:t>the top</a:t>
            </a:r>
            <a:endParaRPr lang="en-US" sz="3600" kern="0" dirty="0">
              <a:solidFill>
                <a:srgbClr val="FF0000"/>
              </a:solidFill>
              <a:latin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8784976" cy="5328592"/>
          </a:xfrm>
        </p:spPr>
        <p:txBody>
          <a:bodyPr/>
          <a:lstStyle/>
          <a:p>
            <a:r>
              <a:rPr lang="en-US" sz="3600" dirty="0" smtClean="0"/>
              <a:t>Through the clouds – </a:t>
            </a:r>
            <a:r>
              <a:rPr lang="ru-RU" sz="3600" dirty="0" smtClean="0"/>
              <a:t>через облака</a:t>
            </a:r>
            <a:endParaRPr lang="en-US" sz="3600" dirty="0" smtClean="0"/>
          </a:p>
          <a:p>
            <a:r>
              <a:rPr lang="en-US" sz="3600" dirty="0" smtClean="0"/>
              <a:t>Reach</a:t>
            </a:r>
            <a:r>
              <a:rPr lang="ru-RU" sz="3600" dirty="0" smtClean="0"/>
              <a:t> - достигать</a:t>
            </a:r>
            <a:endParaRPr lang="en-US" sz="3600" dirty="0" smtClean="0"/>
          </a:p>
          <a:p>
            <a:r>
              <a:rPr lang="en-US" sz="3600" dirty="0" smtClean="0"/>
              <a:t>Surprised</a:t>
            </a:r>
            <a:r>
              <a:rPr lang="ru-RU" sz="3600" dirty="0" smtClean="0"/>
              <a:t> - удивлен</a:t>
            </a:r>
            <a:endParaRPr lang="en-US" sz="3600" dirty="0" smtClean="0"/>
          </a:p>
          <a:p>
            <a:r>
              <a:rPr lang="en-US" sz="3600" dirty="0" smtClean="0"/>
              <a:t>Knock</a:t>
            </a:r>
            <a:r>
              <a:rPr lang="ru-RU" sz="3600" dirty="0" smtClean="0"/>
              <a:t> - стучать</a:t>
            </a:r>
            <a:endParaRPr lang="en-US" sz="3600" dirty="0" smtClean="0"/>
          </a:p>
          <a:p>
            <a:r>
              <a:rPr lang="en-US" sz="3600" dirty="0" smtClean="0"/>
              <a:t>Hungry</a:t>
            </a:r>
            <a:r>
              <a:rPr lang="ru-RU" sz="3600" dirty="0" smtClean="0"/>
              <a:t> - голодный </a:t>
            </a:r>
            <a:endParaRPr lang="en-US" sz="3600" dirty="0" smtClean="0"/>
          </a:p>
          <a:p>
            <a:r>
              <a:rPr lang="en-US" sz="3600" dirty="0" smtClean="0"/>
              <a:t>Scared</a:t>
            </a:r>
            <a:r>
              <a:rPr lang="ru-RU" sz="3600" dirty="0" smtClean="0"/>
              <a:t> - напуганный</a:t>
            </a:r>
            <a:endParaRPr lang="en-US" sz="3600" dirty="0" smtClean="0"/>
          </a:p>
          <a:p>
            <a:r>
              <a:rPr lang="en-US" sz="3600" dirty="0" smtClean="0"/>
              <a:t>Shake</a:t>
            </a:r>
            <a:r>
              <a:rPr lang="ru-RU" sz="3600" dirty="0" smtClean="0"/>
              <a:t> – трясти</a:t>
            </a:r>
            <a:endParaRPr lang="en-US" sz="3600" dirty="0" smtClean="0"/>
          </a:p>
          <a:p>
            <a:r>
              <a:rPr lang="en-US" sz="3600" dirty="0" smtClean="0"/>
              <a:t>Follow</a:t>
            </a:r>
            <a:r>
              <a:rPr lang="ru-RU" sz="3600" dirty="0" smtClean="0"/>
              <a:t> - следовать</a:t>
            </a:r>
            <a:endParaRPr lang="en-US" sz="3600" dirty="0" smtClean="0"/>
          </a:p>
          <a:p>
            <a:r>
              <a:rPr lang="en-US" sz="3600" dirty="0" smtClean="0"/>
              <a:t>Let </a:t>
            </a:r>
            <a:r>
              <a:rPr lang="ru-RU" sz="3600" dirty="0" smtClean="0"/>
              <a:t> - позволять</a:t>
            </a:r>
            <a:endParaRPr lang="en-US" sz="3600" dirty="0" smtClean="0"/>
          </a:p>
        </p:txBody>
      </p:sp>
      <p:sp>
        <p:nvSpPr>
          <p:cNvPr id="5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75313" y="1533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4.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climbs up the beanstalk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297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4.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climbs up the beanstalk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412875"/>
            <a:ext cx="8712968" cy="51847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effectLst/>
              </a:rPr>
              <a:t>Answer the questions:</a:t>
            </a:r>
          </a:p>
          <a:p>
            <a:pPr marL="0" indent="0" eaLnBrk="1" hangingPunct="1">
              <a:buNone/>
              <a:defRPr/>
            </a:pPr>
            <a:r>
              <a:rPr lang="ru-RU" sz="3600" b="1" dirty="0" smtClean="0">
                <a:solidFill>
                  <a:srgbClr val="0070C0"/>
                </a:solidFill>
                <a:effectLst/>
              </a:rPr>
              <a:t>1) </a:t>
            </a:r>
            <a:r>
              <a:rPr lang="en-US" sz="3600" b="1" dirty="0" smtClean="0">
                <a:solidFill>
                  <a:srgbClr val="0070C0"/>
                </a:solidFill>
                <a:effectLst/>
              </a:rPr>
              <a:t>Where is Jack in the first picture? </a:t>
            </a:r>
            <a:endParaRPr lang="ru-RU" sz="3600" b="1" dirty="0" smtClean="0">
              <a:solidFill>
                <a:srgbClr val="0070C0"/>
              </a:solidFill>
              <a:effectLst/>
            </a:endParaRPr>
          </a:p>
          <a:p>
            <a:pPr marL="0" indent="0" eaLnBrk="1" hangingPunct="1"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effectLst/>
              </a:rPr>
              <a:t>What is he doing?</a:t>
            </a:r>
            <a:endParaRPr lang="ru-RU" sz="3600" b="1" dirty="0" smtClean="0">
              <a:solidFill>
                <a:srgbClr val="0070C0"/>
              </a:solidFill>
              <a:effectLst/>
            </a:endParaRPr>
          </a:p>
          <a:p>
            <a:pPr marL="742950" indent="-742950" eaLnBrk="1" hangingPunct="1">
              <a:buFont typeface="Wingdings" pitchFamily="2" charset="2"/>
              <a:buAutoNum type="arabicParenR"/>
              <a:defRPr/>
            </a:pPr>
            <a:endParaRPr lang="en-US" sz="36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effectLst/>
              </a:rPr>
              <a:t>2) Who lives in the castle?</a:t>
            </a:r>
            <a:endParaRPr lang="ru-RU" sz="36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effectLst/>
              </a:rPr>
              <a:t>3) How does Jack feel in the first picture?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44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7504" y="3068960"/>
            <a:ext cx="8928992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Jack climbs the beanstalk through the clouds </a:t>
            </a:r>
          </a:p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and reaches the top.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359" y="4598641"/>
            <a:ext cx="8928992" cy="55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A giantess and her husband live in the castle.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894785"/>
            <a:ext cx="8928992" cy="55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Jack feels surprised and hungry.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4.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climbs up the beanstalk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124744"/>
            <a:ext cx="8784976" cy="56485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effectLst/>
              </a:rPr>
              <a:t>Answer the questions: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effectLst/>
              </a:rPr>
              <a:t>4) Who is the woman in the second picture?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effectLst/>
              </a:rPr>
              <a:t>5) How does Jack feel in the second picture?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0070C0"/>
                </a:solidFill>
                <a:effectLst/>
              </a:rPr>
              <a:t>6) Where is Jack in the second picture? What is he doing?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35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07504" y="2133576"/>
            <a:ext cx="8928992" cy="1007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The woman on the second picture is a surprised giantess.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662537"/>
            <a:ext cx="8928992" cy="55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Jack feels scared in the second picture.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5463321"/>
            <a:ext cx="8928992" cy="1007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Jack is in the kitchen in  the second picture.</a:t>
            </a:r>
          </a:p>
          <a:p>
            <a:pPr>
              <a:lnSpc>
                <a:spcPts val="3500"/>
              </a:lnSpc>
            </a:pPr>
            <a:r>
              <a:rPr lang="en-US" sz="3600" dirty="0" smtClean="0">
                <a:solidFill>
                  <a:srgbClr val="C00000"/>
                </a:solidFill>
              </a:rPr>
              <a:t>He hides in the oven behind the cake.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4427984" cy="6858000"/>
          </a:xfrm>
        </p:spPr>
        <p:txBody>
          <a:bodyPr/>
          <a:lstStyle/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background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происхождение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fairy tale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сказка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date back to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датироваться </a:t>
            </a:r>
          </a:p>
          <a:p>
            <a:pPr marL="0" indent="0">
              <a:buNone/>
            </a:pPr>
            <a:r>
              <a:rPr lang="en-US" sz="2100" dirty="0" smtClean="0">
                <a:solidFill>
                  <a:srgbClr val="303545"/>
                </a:solidFill>
                <a:effectLst/>
                <a:latin typeface="hurme_no2-webfont"/>
              </a:rPr>
              <a:t>fairy - </a:t>
            </a:r>
            <a:r>
              <a:rPr lang="ru-RU" sz="2100" dirty="0" smtClean="0">
                <a:solidFill>
                  <a:srgbClr val="303545"/>
                </a:solidFill>
                <a:effectLst/>
                <a:latin typeface="hurme_no2-webfont"/>
              </a:rPr>
              <a:t>фея</a:t>
            </a:r>
            <a:endParaRPr lang="ru-RU" sz="2100" b="0" i="0" dirty="0" smtClean="0">
              <a:solidFill>
                <a:srgbClr val="303545"/>
              </a:solidFill>
              <a:effectLst/>
              <a:latin typeface="hurme_no2-webfont"/>
            </a:endParaRP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poor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бедный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cow –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корова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market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рынок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to sell (sold, sold)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продавать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to use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использовать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clever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умный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instead of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вместо того, чтобы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handful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горсть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magic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волшебный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bean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боб, фасоль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be angry with -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сердиться на </a:t>
            </a:r>
          </a:p>
          <a:p>
            <a:pPr marL="0" indent="0">
              <a:buNone/>
            </a:pPr>
            <a:r>
              <a:rPr lang="en-US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silly – </a:t>
            </a:r>
            <a:r>
              <a:rPr lang="ru-RU" sz="2100" b="0" i="0" dirty="0" smtClean="0">
                <a:solidFill>
                  <a:srgbClr val="303545"/>
                </a:solidFill>
                <a:effectLst/>
                <a:latin typeface="hurme_no2-webfont"/>
              </a:rPr>
              <a:t>глупый</a:t>
            </a:r>
          </a:p>
          <a:p>
            <a:pPr marL="0" lvl="0" indent="0">
              <a:buNone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 throw (threw, thrown) –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бросать</a:t>
            </a:r>
          </a:p>
          <a:p>
            <a:pPr marL="0" indent="0">
              <a:buNone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out of the window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из окна </a:t>
            </a:r>
          </a:p>
          <a:p>
            <a:pPr marL="0" lvl="0" indent="0">
              <a:buNone/>
            </a:pPr>
            <a:endParaRPr kumimoji="0" lang="ru-RU" sz="2100" b="0" i="0" u="none" strike="noStrike" kern="0" cap="none" spc="0" normalizeH="0" baseline="0" noProof="0" dirty="0" smtClean="0">
              <a:ln>
                <a:noFill/>
              </a:ln>
              <a:solidFill>
                <a:srgbClr val="303545"/>
              </a:solidFill>
              <a:effectLst/>
              <a:uLnTx/>
              <a:uFillTx/>
              <a:latin typeface="hurme_no2-webfont"/>
            </a:endParaRPr>
          </a:p>
          <a:p>
            <a:pPr marL="0" indent="0">
              <a:buNone/>
            </a:pPr>
            <a:endParaRPr lang="ru-RU" sz="21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-18547"/>
            <a:ext cx="5206620" cy="700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 grow (grew, grown)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расти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huge –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огромный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beanstalk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бобовый стебель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 decide –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решать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top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вершина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 find (found, found)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находить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land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земля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castle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замок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giant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великан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hen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курица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lay golden eggs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нести золотые яйца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 steal (stole, stolen)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украсть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chase after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гнаться за,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преследовать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get back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вернуть, вернуться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 escape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сбежать, убежать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to happen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случаться </a:t>
            </a:r>
          </a:p>
          <a:p>
            <a:pPr lvl="0" eaLnBrk="0" hangingPunct="0">
              <a:spcBef>
                <a:spcPct val="20000"/>
              </a:spcBef>
              <a:buClr>
                <a:srgbClr val="7B6D47"/>
              </a:buClr>
              <a:buSzPct val="70000"/>
            </a:pP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plot - </a:t>
            </a:r>
            <a:r>
              <a:rPr kumimoji="0" lang="ru-RU" sz="2100" b="0" i="0" u="none" strike="noStrike" kern="0" cap="none" spc="0" normalizeH="0" baseline="0" noProof="0" dirty="0" smtClean="0">
                <a:ln>
                  <a:noFill/>
                </a:ln>
                <a:solidFill>
                  <a:srgbClr val="303545"/>
                </a:solidFill>
                <a:effectLst/>
                <a:uLnTx/>
                <a:uFillTx/>
                <a:latin typeface="hurme_no2-webfont"/>
              </a:rPr>
              <a:t>сюжет</a:t>
            </a:r>
            <a:endParaRPr lang="ru-RU" sz="2100" b="0" kern="0" dirty="0">
              <a:solidFill>
                <a:srgbClr val="4B25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9122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sz="3200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6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6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7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8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6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7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</a:t>
            </a:r>
            <a:endParaRPr lang="en-US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8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9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6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7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10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8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9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6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7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1. Background</a:t>
            </a:r>
            <a:endParaRPr lang="ru-RU" dirty="0" smtClean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8640762" cy="5256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Mark the sentences as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true</a:t>
            </a:r>
            <a:r>
              <a:rPr lang="en-US" sz="3200" b="1" u="sng" dirty="0" smtClean="0">
                <a:effectLst/>
                <a:latin typeface="+mj-lt"/>
              </a:rPr>
              <a:t>) or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false</a:t>
            </a:r>
            <a:r>
              <a:rPr lang="en-US" sz="3200" b="1" u="sng" dirty="0" smtClean="0">
                <a:effectLst/>
                <a:latin typeface="+mj-lt"/>
              </a:rPr>
              <a:t>).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endParaRPr lang="ru-RU" sz="24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1  The story comes from England.  ___                             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2  Jack and the beanstalk is a story about fairies.  ___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3  The story dates from 1734.    ____</a:t>
            </a:r>
            <a:endParaRPr lang="ru-RU" sz="4000" b="1" dirty="0" smtClean="0"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10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8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9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6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11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7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88913"/>
            <a:ext cx="8713788" cy="66690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u="sng" dirty="0" smtClean="0">
                <a:solidFill>
                  <a:srgbClr val="FF0000"/>
                </a:solidFill>
                <a:effectLst/>
              </a:rPr>
              <a:t>Put the events in the correct order.</a:t>
            </a:r>
            <a:endParaRPr lang="en-US" sz="2400" b="1" u="sng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  Jack follows the giantess.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10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2  He knocks on the door.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4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3  The castle is shaking. 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8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4  Jack climbs up the beanstalk.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5  The giantess runs into the kitchen.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9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6   She tells him he can’t come in.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6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7   She tells him to hide in the oven.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11</a:t>
            </a:r>
            <a:endParaRPr lang="ru-RU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8   A giantess opens the door.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 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9   He sees a castle.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3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10  Jack is very scared.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7</a:t>
            </a:r>
            <a:endParaRPr lang="en-US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11  He reaches the top.        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2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ffectLst/>
              </a:rPr>
              <a:t>12  She closes the oven door and wits for her husband. </a:t>
            </a:r>
            <a:r>
              <a:rPr lang="en-US" b="1" dirty="0" smtClean="0">
                <a:solidFill>
                  <a:srgbClr val="FF0000"/>
                </a:solidFill>
                <a:effectLst/>
              </a:rPr>
              <a:t>12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4. J</a:t>
            </a:r>
            <a:r>
              <a:rPr lang="ru-RU" dirty="0" err="1" smtClean="0"/>
              <a:t>ack</a:t>
            </a:r>
            <a:r>
              <a:rPr lang="ru-RU" dirty="0" smtClean="0"/>
              <a:t> </a:t>
            </a:r>
            <a:r>
              <a:rPr lang="en-US" dirty="0" smtClean="0"/>
              <a:t>climbs up the beanstalk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513"/>
            <a:ext cx="8147050" cy="54721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What does Jack feel at the end of the episode?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tired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alone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happy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scared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sad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angry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sorry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small</a:t>
            </a: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0"/>
            <a:ext cx="5976664" cy="6645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92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23926"/>
            <a:ext cx="6192688" cy="6834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3490" y="21521"/>
            <a:ext cx="6226862" cy="6823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3017"/>
            <a:ext cx="6408712" cy="6849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0"/>
            <a:ext cx="6048672" cy="682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11330"/>
            <a:ext cx="6408712" cy="6848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11727" y="0"/>
            <a:ext cx="6156617" cy="6833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1. Background</a:t>
            </a:r>
            <a:endParaRPr lang="ru-RU" dirty="0" smtClean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8640762" cy="5256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Mark the sentences as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true</a:t>
            </a:r>
            <a:r>
              <a:rPr lang="en-US" sz="3200" b="1" u="sng" dirty="0" smtClean="0">
                <a:effectLst/>
                <a:latin typeface="+mj-lt"/>
              </a:rPr>
              <a:t>) or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false</a:t>
            </a:r>
            <a:r>
              <a:rPr lang="en-US" sz="3200" b="1" u="sng" dirty="0" smtClean="0">
                <a:effectLst/>
                <a:latin typeface="+mj-lt"/>
              </a:rPr>
              <a:t>).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endParaRPr lang="ru-RU" sz="24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1  The story comes from England.  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en-US" sz="4000" b="1" dirty="0" smtClean="0">
                <a:effectLst/>
                <a:latin typeface="+mj-lt"/>
              </a:rPr>
              <a:t>                             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2  Jack and the beanstalk is a story about fairies.  ___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3  The story dates from 1734.    ____</a:t>
            </a:r>
            <a:endParaRPr lang="ru-RU" sz="4000" b="1" dirty="0" smtClean="0"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648" y="20717"/>
            <a:ext cx="6552728" cy="6885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3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116632"/>
            <a:ext cx="5616624" cy="6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4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74" t="5380" r="30431" b="30483"/>
          <a:stretch/>
        </p:blipFill>
        <p:spPr bwMode="auto">
          <a:xfrm>
            <a:off x="1619672" y="116632"/>
            <a:ext cx="5832648" cy="6389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698517">
            <a:off x="-194992" y="-80905"/>
            <a:ext cx="1292523" cy="140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5. The Giant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513"/>
            <a:ext cx="8147050" cy="54721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Look around – 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оглядеться</a:t>
            </a: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Smell – 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нюхать</a:t>
            </a:r>
            <a:r>
              <a:rPr lang="en-US" sz="4800" b="1" dirty="0" smtClean="0">
                <a:solidFill>
                  <a:schemeClr val="accent4"/>
                </a:solidFill>
                <a:effectLst/>
              </a:rPr>
              <a:t>/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чуять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Silly - 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глупый</a:t>
            </a: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Meat – 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мясо</a:t>
            </a: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Leave – 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покидать</a:t>
            </a:r>
            <a:r>
              <a:rPr lang="en-US" sz="4800" b="1" dirty="0" smtClean="0">
                <a:solidFill>
                  <a:schemeClr val="accent4"/>
                </a:solidFill>
                <a:effectLst/>
              </a:rPr>
              <a:t>/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оставлять</a:t>
            </a: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Bone – </a:t>
            </a:r>
            <a:r>
              <a:rPr lang="ru-RU" sz="4800" b="1" dirty="0" smtClean="0">
                <a:solidFill>
                  <a:schemeClr val="accent4"/>
                </a:solidFill>
                <a:effectLst/>
              </a:rPr>
              <a:t>кость</a:t>
            </a: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000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814100">
            <a:off x="6357542" y="2056828"/>
            <a:ext cx="2307999" cy="252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9538" y="1772816"/>
            <a:ext cx="4382814" cy="479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9041" y="1772815"/>
            <a:ext cx="4398579" cy="479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-99392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5. The Giant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48680"/>
            <a:ext cx="8147050" cy="54721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Which of these things can you see in the pictures?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44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bones                             hat          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cup                                 beanstalk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oven                               boots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hen                                 wife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table                               meat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17979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5. The Giant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513"/>
            <a:ext cx="8147050" cy="54721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Which of these things can you see in the pictures?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bones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                           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hat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           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cup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                                 beanstalk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FF0000"/>
                </a:solidFill>
                <a:effectLst/>
              </a:rPr>
              <a:t>oven                              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boots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hen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                               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wife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table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                               meat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8913"/>
            <a:ext cx="8147050" cy="64801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Correct the words in bold.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1</a:t>
            </a:r>
            <a:r>
              <a:rPr lang="en-US" sz="4000" b="1" dirty="0" smtClean="0">
                <a:solidFill>
                  <a:srgbClr val="0070C0"/>
                </a:solidFill>
                <a:effectLst/>
              </a:rPr>
              <a:t>  The giant says he can hear a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 young boy.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The giant says he can </a:t>
            </a:r>
            <a:r>
              <a:rPr lang="en-US" sz="4000" b="1" u="sng" dirty="0" smtClean="0">
                <a:solidFill>
                  <a:srgbClr val="C00000"/>
                </a:solidFill>
                <a:effectLst/>
              </a:rPr>
              <a:t>smell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 a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C00000"/>
                </a:solidFill>
                <a:effectLst/>
              </a:rPr>
              <a:t>     young boy.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2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  </a:t>
            </a:r>
            <a:r>
              <a:rPr lang="en-US" sz="4000" b="1" dirty="0" smtClean="0">
                <a:solidFill>
                  <a:srgbClr val="0070C0"/>
                </a:solidFill>
                <a:effectLst/>
              </a:rPr>
              <a:t>His wife says there aren’t any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sheep there.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His wife says there aren’t any    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C00000"/>
                </a:solidFill>
                <a:effectLst/>
              </a:rPr>
              <a:t>    </a:t>
            </a:r>
            <a:r>
              <a:rPr lang="en-US" sz="4000" b="1" u="sng" dirty="0" smtClean="0">
                <a:solidFill>
                  <a:srgbClr val="C00000"/>
                </a:solidFill>
                <a:effectLst/>
              </a:rPr>
              <a:t>boys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 there.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40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58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8913"/>
            <a:ext cx="8147050" cy="64801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Correct the words in bold.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3</a:t>
            </a:r>
            <a:r>
              <a:rPr lang="en-US" sz="4000" b="1" dirty="0" smtClean="0">
                <a:solidFill>
                  <a:srgbClr val="0070C0"/>
                </a:solidFill>
                <a:effectLst/>
              </a:rPr>
              <a:t>  The giantess brings the giant’s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dinner.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The giantess brings the giant’s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C00000"/>
                </a:solidFill>
                <a:effectLst/>
              </a:rPr>
              <a:t>    </a:t>
            </a:r>
            <a:r>
              <a:rPr lang="en-US" sz="4000" b="1" u="sng" dirty="0" smtClean="0">
                <a:solidFill>
                  <a:srgbClr val="C00000"/>
                </a:solidFill>
                <a:effectLst/>
              </a:rPr>
              <a:t>breakfast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4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  </a:t>
            </a:r>
            <a:r>
              <a:rPr lang="en-US" sz="4000" b="1" dirty="0" smtClean="0">
                <a:solidFill>
                  <a:srgbClr val="0070C0"/>
                </a:solidFill>
                <a:effectLst/>
              </a:rPr>
              <a:t>The giant is never ready to eat.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The giant is </a:t>
            </a:r>
            <a:r>
              <a:rPr lang="en-US" sz="4000" b="1" u="sng" dirty="0" smtClean="0">
                <a:solidFill>
                  <a:srgbClr val="C00000"/>
                </a:solidFill>
                <a:effectLst/>
              </a:rPr>
              <a:t>always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 ready to eat.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88913"/>
            <a:ext cx="8147050" cy="64801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effectLst/>
              </a:rPr>
              <a:t>Correct the words in bold.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5</a:t>
            </a:r>
            <a:r>
              <a:rPr lang="en-US" sz="4000" b="1" dirty="0" smtClean="0">
                <a:solidFill>
                  <a:srgbClr val="0070C0"/>
                </a:solidFill>
                <a:effectLst/>
              </a:rPr>
              <a:t>  The giant  eats a 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The giant eats a </a:t>
            </a:r>
            <a:r>
              <a:rPr lang="en-US" sz="4000" b="1" u="sng" dirty="0" smtClean="0">
                <a:solidFill>
                  <a:srgbClr val="C00000"/>
                </a:solidFill>
                <a:effectLst/>
              </a:rPr>
              <a:t>sheep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6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  </a:t>
            </a:r>
            <a:r>
              <a:rPr lang="en-US" sz="4000" b="1" dirty="0" smtClean="0">
                <a:solidFill>
                  <a:srgbClr val="0070C0"/>
                </a:solidFill>
                <a:effectLst/>
              </a:rPr>
              <a:t>The giantess brings the giant a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 little black hen.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    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The giantess brings the giant a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C00000"/>
                </a:solidFill>
                <a:effectLst/>
              </a:rPr>
              <a:t>     little </a:t>
            </a:r>
            <a:r>
              <a:rPr lang="en-US" sz="4000" b="1" u="sng" dirty="0" smtClean="0">
                <a:solidFill>
                  <a:srgbClr val="C00000"/>
                </a:solidFill>
                <a:effectLst/>
              </a:rPr>
              <a:t>brown</a:t>
            </a:r>
            <a:r>
              <a:rPr lang="en-US" sz="4000" b="1" dirty="0" smtClean="0">
                <a:solidFill>
                  <a:srgbClr val="C00000"/>
                </a:solidFill>
                <a:effectLst/>
              </a:rPr>
              <a:t> hen.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4000" b="1" dirty="0" smtClean="0">
              <a:solidFill>
                <a:srgbClr val="C0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536" y="44624"/>
            <a:ext cx="8507413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70C0"/>
                </a:solidFill>
              </a:rPr>
              <a:t>6</a:t>
            </a:r>
            <a:r>
              <a:rPr lang="en-US" dirty="0" smtClean="0">
                <a:solidFill>
                  <a:srgbClr val="0070C0"/>
                </a:solidFill>
              </a:rPr>
              <a:t>. The hen that lays golden eggs</a:t>
            </a:r>
            <a:endParaRPr lang="ru-RU" dirty="0" smtClean="0">
              <a:solidFill>
                <a:srgbClr val="0070C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602" y="981224"/>
            <a:ext cx="8424862" cy="5472112"/>
          </a:xfrm>
        </p:spPr>
        <p:txBody>
          <a:bodyPr/>
          <a:lstStyle/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Lay –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нести яйца</a:t>
            </a:r>
          </a:p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Through a hole –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через отверстие</a:t>
            </a:r>
          </a:p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Golden –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золотой</a:t>
            </a:r>
          </a:p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Meal –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прием пищи</a:t>
            </a:r>
          </a:p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Fall asleep –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уснуть</a:t>
            </a:r>
          </a:p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Get ready –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готовиться</a:t>
            </a:r>
            <a:endParaRPr lang="en-US" sz="4400" b="1" dirty="0" smtClean="0">
              <a:solidFill>
                <a:srgbClr val="FF0000"/>
              </a:solidFill>
              <a:effectLst/>
            </a:endParaRPr>
          </a:p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Hold –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держать</a:t>
            </a:r>
          </a:p>
          <a:p>
            <a:pPr algn="ctr" eaLnBrk="1" hangingPunct="1">
              <a:lnSpc>
                <a:spcPts val="45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(be) going to - </a:t>
            </a:r>
            <a:r>
              <a:rPr lang="ru-RU" sz="4400" b="1" dirty="0" smtClean="0">
                <a:solidFill>
                  <a:srgbClr val="FF0000"/>
                </a:solidFill>
                <a:effectLst/>
              </a:rPr>
              <a:t>собираться</a:t>
            </a:r>
            <a:endParaRPr lang="en-US" sz="3600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1. Background</a:t>
            </a:r>
            <a:endParaRPr lang="ru-RU" dirty="0" smtClean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8640762" cy="5256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Mark the sentences as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true</a:t>
            </a:r>
            <a:r>
              <a:rPr lang="en-US" sz="3200" b="1" u="sng" dirty="0" smtClean="0">
                <a:effectLst/>
                <a:latin typeface="+mj-lt"/>
              </a:rPr>
              <a:t>) or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false</a:t>
            </a:r>
            <a:r>
              <a:rPr lang="en-US" sz="3200" b="1" u="sng" dirty="0" smtClean="0">
                <a:effectLst/>
                <a:latin typeface="+mj-lt"/>
              </a:rPr>
              <a:t>).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endParaRPr lang="ru-RU" sz="24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1  The story comes from England.  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en-US" sz="4000" b="1" dirty="0" smtClean="0">
                <a:effectLst/>
                <a:latin typeface="+mj-lt"/>
              </a:rPr>
              <a:t>                             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2  Jack and the beanstalk is a story about fairies.  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F</a:t>
            </a:r>
            <a:endParaRPr lang="ru-RU" sz="4000" b="1" dirty="0" smtClean="0">
              <a:solidFill>
                <a:srgbClr val="FF0000"/>
              </a:solidFill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3  The story dates from 1734.    ____</a:t>
            </a:r>
            <a:endParaRPr lang="ru-RU" sz="4000" b="1" dirty="0" smtClean="0">
              <a:effectLst/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032" y="3140968"/>
            <a:ext cx="745232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kern="0" dirty="0">
                <a:solidFill>
                  <a:srgbClr val="4B2500"/>
                </a:solidFill>
                <a:latin typeface="Garamond"/>
              </a:rPr>
              <a:t>2  Jack and the beanstalk is a story about </a:t>
            </a:r>
            <a:r>
              <a:rPr lang="en-US" sz="4000" i="1" u="sng" kern="0" dirty="0" smtClean="0">
                <a:solidFill>
                  <a:srgbClr val="4B2500"/>
                </a:solidFill>
                <a:latin typeface="Garamond"/>
              </a:rPr>
              <a:t>a boy and his mother. </a:t>
            </a:r>
            <a:endParaRPr lang="ru-RU" i="1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507413" cy="777875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70C0"/>
                </a:solidFill>
              </a:rPr>
              <a:t>6</a:t>
            </a:r>
            <a:r>
              <a:rPr lang="en-US" dirty="0" smtClean="0">
                <a:solidFill>
                  <a:srgbClr val="0070C0"/>
                </a:solidFill>
              </a:rPr>
              <a:t>. The hen that lays golden eggs</a:t>
            </a:r>
            <a:endParaRPr lang="ru-RU" dirty="0" smtClean="0">
              <a:solidFill>
                <a:srgbClr val="0070C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1052513"/>
            <a:ext cx="8641655" cy="54721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Answer: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/>
              </a:rPr>
              <a:t>1) Where is Jack?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/>
              </a:rPr>
              <a:t>2) What is he doing </a:t>
            </a:r>
            <a:r>
              <a:rPr lang="en-US" sz="4000" b="1" dirty="0" smtClean="0">
                <a:solidFill>
                  <a:srgbClr val="FF0000"/>
                </a:solidFill>
                <a:effectLst/>
              </a:rPr>
              <a:t>in the first picture?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/>
              </a:rPr>
              <a:t>3) What is he holding in the second picture?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/>
              </a:rPr>
              <a:t>4) What is special about the hen?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/>
              </a:rPr>
              <a:t>5) What do you think Jack </a:t>
            </a:r>
            <a:r>
              <a:rPr lang="en-US" sz="3600" b="1" u="sng" dirty="0" smtClean="0">
                <a:solidFill>
                  <a:srgbClr val="FF0000"/>
                </a:solidFill>
                <a:effectLst/>
              </a:rPr>
              <a:t>is going to</a:t>
            </a:r>
            <a:r>
              <a:rPr lang="en-US" sz="3600" b="1" dirty="0" smtClean="0">
                <a:solidFill>
                  <a:srgbClr val="FF0000"/>
                </a:solidFill>
                <a:effectLst/>
              </a:rPr>
              <a:t> do with the hen?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8692" y="-27980"/>
            <a:ext cx="8713788" cy="6337300"/>
          </a:xfrm>
        </p:spPr>
        <p:txBody>
          <a:bodyPr/>
          <a:lstStyle/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r>
              <a:rPr lang="en-US" b="1" u="sng" dirty="0" smtClean="0">
                <a:solidFill>
                  <a:srgbClr val="FF0000"/>
                </a:solidFill>
                <a:effectLst/>
              </a:rPr>
              <a:t>Fill in the missing word:</a:t>
            </a: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1) Jack looks through a …… </a:t>
            </a: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    in the oven door.</a:t>
            </a: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2) The hen is ……….. .</a:t>
            </a: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endParaRPr lang="en-US" sz="1200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3) The eggs are ………… .</a:t>
            </a: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endParaRPr lang="en-US" sz="1200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FF0000"/>
                </a:solidFill>
                <a:effectLst/>
              </a:rPr>
              <a:t>4) The giant is ……….. after his meal.</a:t>
            </a: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lnSpc>
                <a:spcPts val="3100"/>
              </a:lnSpc>
              <a:buFont typeface="Wingdings" pitchFamily="2" charset="2"/>
              <a:buNone/>
              <a:defRPr/>
            </a:pPr>
            <a:endParaRPr lang="ru-RU" sz="2400" dirty="0" smtClean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5795392" y="188640"/>
            <a:ext cx="1512912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rgbClr val="FF0000"/>
                </a:solidFill>
              </a:rPr>
              <a:t>hole</a:t>
            </a:r>
            <a:endParaRPr lang="ru-RU" altLang="ru-RU" sz="440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4212506" y="2116553"/>
            <a:ext cx="1871662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magic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3491880" y="1251366"/>
            <a:ext cx="2087563" cy="865187"/>
          </a:xfrm>
          <a:prstGeom prst="roundRect">
            <a:avLst>
              <a:gd name="adj" fmla="val 286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rgbClr val="FF0000"/>
                </a:solidFill>
              </a:rPr>
              <a:t>golden</a:t>
            </a:r>
            <a:endParaRPr lang="ru-RU" altLang="ru-RU" sz="4400">
              <a:solidFill>
                <a:srgbClr val="FF0000"/>
              </a:solidFill>
            </a:endParaRPr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3923730" y="3073299"/>
            <a:ext cx="1871662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rgbClr val="FF0000"/>
                </a:solidFill>
              </a:rPr>
              <a:t> tired</a:t>
            </a:r>
            <a:endParaRPr lang="ru-RU" altLang="ru-RU" sz="4400">
              <a:solidFill>
                <a:srgbClr val="FF0000"/>
              </a:solidFill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179512" y="4437112"/>
            <a:ext cx="8713788" cy="288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ts val="2700"/>
              </a:lnSpc>
              <a:buFont typeface="Wingdings" pitchFamily="2" charset="2"/>
              <a:buNone/>
              <a:defRPr/>
            </a:pPr>
            <a:r>
              <a:rPr lang="en-US" sz="4400" b="1" kern="0" dirty="0" smtClean="0">
                <a:solidFill>
                  <a:srgbClr val="FF0000"/>
                </a:solidFill>
                <a:effectLst/>
              </a:rPr>
              <a:t>5) Jack gets out of the …………  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200" b="1" kern="0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lnSpc>
                <a:spcPts val="2500"/>
              </a:lnSpc>
              <a:buFont typeface="Wingdings" pitchFamily="2" charset="2"/>
              <a:buNone/>
              <a:defRPr/>
            </a:pPr>
            <a:r>
              <a:rPr lang="en-US" sz="4400" b="1" kern="0" dirty="0" smtClean="0">
                <a:solidFill>
                  <a:srgbClr val="FF0000"/>
                </a:solidFill>
                <a:effectLst/>
              </a:rPr>
              <a:t>6) Jack ………… the hen.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200" b="1" kern="0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400" b="1" kern="0" dirty="0" smtClean="0">
                <a:solidFill>
                  <a:srgbClr val="FF0000"/>
                </a:solidFill>
                <a:effectLst/>
              </a:rPr>
              <a:t>7) Jack is very ………… 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1200" b="1" kern="0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1" kern="0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b="0" kern="0" dirty="0" smtClean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940152" y="4004518"/>
            <a:ext cx="1441648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rgbClr val="FF0000"/>
                </a:solidFill>
              </a:rPr>
              <a:t>oven</a:t>
            </a:r>
            <a:endParaRPr lang="ru-RU" altLang="ru-RU" sz="440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2195736" y="4797152"/>
            <a:ext cx="1871663" cy="863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rgbClr val="FF0000"/>
                </a:solidFill>
              </a:rPr>
              <a:t> takes</a:t>
            </a:r>
            <a:endParaRPr lang="ru-RU" altLang="ru-RU" sz="440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3707781" y="5830681"/>
            <a:ext cx="1871662" cy="865188"/>
          </a:xfrm>
          <a:prstGeom prst="roundRect">
            <a:avLst>
              <a:gd name="adj" fmla="val 28616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  quiet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45" t="4965" r="33333" b="28644"/>
          <a:stretch/>
        </p:blipFill>
        <p:spPr bwMode="auto">
          <a:xfrm>
            <a:off x="-1" y="1166648"/>
            <a:ext cx="4981903" cy="5691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18" t="5218" r="30460" b="30781"/>
          <a:stretch/>
        </p:blipFill>
        <p:spPr bwMode="auto">
          <a:xfrm>
            <a:off x="4193627" y="0"/>
            <a:ext cx="4981904" cy="548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4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692696"/>
            <a:ext cx="590744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528" y="-99392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7. Jack tries to escape</a:t>
            </a:r>
            <a:endParaRPr lang="ru-RU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68544" y="908720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FF0000"/>
              </a:buClr>
              <a:buSzPct val="70000"/>
              <a:defRPr/>
            </a:pPr>
            <a:endParaRPr lang="en-US" sz="4000" kern="0" dirty="0">
              <a:solidFill>
                <a:srgbClr val="FF0000"/>
              </a:solidFill>
              <a:latin typeface="Garamond"/>
            </a:endParaRP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SzPct val="70000"/>
              <a:defRPr/>
            </a:pPr>
            <a:endParaRPr lang="en-US" sz="4000" kern="0" dirty="0">
              <a:solidFill>
                <a:srgbClr val="FF0000"/>
              </a:solidFill>
              <a:latin typeface="Garamond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65683" y="692697"/>
            <a:ext cx="392040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476673"/>
            <a:ext cx="9144000" cy="1296144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i="1" u="sng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Which of these things can you see in the pictures?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7676" y="2060848"/>
            <a:ext cx="38957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815" y="4941168"/>
            <a:ext cx="37306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3081" y="5930699"/>
            <a:ext cx="3309937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943400"/>
            <a:ext cx="2462213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018" y="5899667"/>
            <a:ext cx="3968750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493" y="4941168"/>
            <a:ext cx="16224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7. Jack tries to escape</a:t>
            </a:r>
            <a:endParaRPr lang="ru-RU" dirty="0" smtClean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8712968" cy="5472608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70C0"/>
                </a:solidFill>
              </a:rPr>
              <a:t>A loud sound –  </a:t>
            </a:r>
            <a:r>
              <a:rPr lang="ru-RU" sz="4000" b="1" dirty="0" smtClean="0">
                <a:solidFill>
                  <a:srgbClr val="0070C0"/>
                </a:solidFill>
              </a:rPr>
              <a:t>громкий звук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r>
              <a:rPr lang="en-US" sz="4000" b="1" dirty="0" smtClean="0">
                <a:solidFill>
                  <a:srgbClr val="0070C0"/>
                </a:solidFill>
              </a:rPr>
              <a:t>To run out – </a:t>
            </a:r>
            <a:r>
              <a:rPr lang="ru-RU" sz="4000" b="1" dirty="0" smtClean="0">
                <a:solidFill>
                  <a:srgbClr val="0070C0"/>
                </a:solidFill>
              </a:rPr>
              <a:t>выбежать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r>
              <a:rPr lang="en-US" sz="4000" b="1" dirty="0" smtClean="0">
                <a:solidFill>
                  <a:srgbClr val="0070C0"/>
                </a:solidFill>
              </a:rPr>
              <a:t>To chase after – </a:t>
            </a:r>
            <a:r>
              <a:rPr lang="ru-RU" sz="4000" b="1" dirty="0" smtClean="0">
                <a:solidFill>
                  <a:srgbClr val="0070C0"/>
                </a:solidFill>
              </a:rPr>
              <a:t> гнаться за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r>
              <a:rPr lang="en-US" sz="4000" b="1" dirty="0" smtClean="0">
                <a:solidFill>
                  <a:srgbClr val="0070C0"/>
                </a:solidFill>
              </a:rPr>
              <a:t>Ground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</a:rPr>
              <a:t>- </a:t>
            </a:r>
            <a:r>
              <a:rPr lang="ru-RU" sz="4000" b="1" dirty="0" smtClean="0">
                <a:solidFill>
                  <a:srgbClr val="0070C0"/>
                </a:solidFill>
              </a:rPr>
              <a:t>земля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r>
              <a:rPr lang="en-US" sz="4000" b="1" dirty="0" smtClean="0">
                <a:solidFill>
                  <a:srgbClr val="0070C0"/>
                </a:solidFill>
              </a:rPr>
              <a:t>Quickly – </a:t>
            </a:r>
            <a:r>
              <a:rPr lang="ru-RU" sz="4000" b="1" dirty="0" smtClean="0">
                <a:solidFill>
                  <a:srgbClr val="0070C0"/>
                </a:solidFill>
              </a:rPr>
              <a:t>быстро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r>
              <a:rPr lang="en-US" sz="4000" b="1" dirty="0" smtClean="0">
                <a:solidFill>
                  <a:srgbClr val="0070C0"/>
                </a:solidFill>
              </a:rPr>
              <a:t>An arm – </a:t>
            </a:r>
            <a:r>
              <a:rPr lang="ru-RU" sz="4000" b="1" dirty="0" smtClean="0">
                <a:solidFill>
                  <a:srgbClr val="0070C0"/>
                </a:solidFill>
              </a:rPr>
              <a:t>рука</a:t>
            </a:r>
            <a:endParaRPr lang="en-US" sz="4000" b="1" dirty="0" smtClean="0">
              <a:solidFill>
                <a:srgbClr val="0070C0"/>
              </a:solidFill>
            </a:endParaRPr>
          </a:p>
          <a:p>
            <a:r>
              <a:rPr lang="en-US" sz="4000" b="1" dirty="0" smtClean="0">
                <a:solidFill>
                  <a:srgbClr val="0070C0"/>
                </a:solidFill>
              </a:rPr>
              <a:t>To catch - </a:t>
            </a:r>
            <a:r>
              <a:rPr lang="ru-RU" sz="4000" b="1" dirty="0" smtClean="0">
                <a:solidFill>
                  <a:srgbClr val="0070C0"/>
                </a:solidFill>
              </a:rPr>
              <a:t>ловить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536" y="-157187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7. Jack tries to escape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44016" y="332656"/>
            <a:ext cx="8964488" cy="6525344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Complete the sentences</a:t>
            </a:r>
            <a:r>
              <a:rPr lang="ru-RU" sz="4400" b="1" dirty="0" smtClean="0">
                <a:solidFill>
                  <a:srgbClr val="0070C0"/>
                </a:solidFill>
                <a:effectLst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effectLst/>
              </a:rPr>
              <a:t>and put them in order:</a:t>
            </a:r>
            <a:endParaRPr lang="ru-RU" sz="4400" b="1" dirty="0" smtClean="0">
              <a:solidFill>
                <a:srgbClr val="0070C0"/>
              </a:solidFill>
              <a:effectLst/>
            </a:endParaRPr>
          </a:p>
          <a:p>
            <a:pPr marL="0" indent="0" eaLnBrk="1" hangingPunct="1"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1) ________ </a:t>
            </a:r>
            <a:r>
              <a:rPr lang="en-US" sz="4000" b="1" dirty="0">
                <a:solidFill>
                  <a:srgbClr val="0070C0"/>
                </a:solidFill>
                <a:effectLst/>
              </a:rPr>
              <a:t>chases __________ </a:t>
            </a:r>
            <a:r>
              <a:rPr lang="en-US" sz="4000" b="1" dirty="0" smtClean="0">
                <a:solidFill>
                  <a:srgbClr val="0070C0"/>
                </a:solidFill>
                <a:effectLst/>
              </a:rPr>
              <a:t>. </a:t>
            </a:r>
          </a:p>
          <a:p>
            <a:pPr marL="0" indent="0" eaLnBrk="1" hangingPunct="1"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2) </a:t>
            </a:r>
            <a:r>
              <a:rPr lang="en-US" sz="4000" b="1" dirty="0">
                <a:solidFill>
                  <a:srgbClr val="0070C0"/>
                </a:solidFill>
                <a:effectLst/>
              </a:rPr>
              <a:t>________ shouts at ________ .</a:t>
            </a:r>
          </a:p>
          <a:p>
            <a:pPr marL="0" indent="0" eaLnBrk="1" hangingPunct="1"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3) ________ wakes up ______.</a:t>
            </a:r>
            <a:endParaRPr lang="ru-RU" sz="40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Clr>
                <a:srgbClr val="FF0000"/>
              </a:buClr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4</a:t>
            </a:r>
            <a:r>
              <a:rPr lang="en-US" sz="4000" b="1" dirty="0">
                <a:solidFill>
                  <a:srgbClr val="0070C0"/>
                </a:solidFill>
                <a:effectLst/>
              </a:rPr>
              <a:t>) ________ makes a loud sound.</a:t>
            </a:r>
          </a:p>
          <a:p>
            <a:pPr eaLnBrk="1" hangingPunct="1">
              <a:buClr>
                <a:srgbClr val="FF0000"/>
              </a:buClr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5) </a:t>
            </a:r>
            <a:r>
              <a:rPr lang="en-US" sz="4000" b="1" dirty="0">
                <a:solidFill>
                  <a:srgbClr val="0070C0"/>
                </a:solidFill>
                <a:effectLst/>
              </a:rPr>
              <a:t>________ climbs down the beanstalk with the _________ .</a:t>
            </a:r>
            <a:endParaRPr lang="ru-RU" sz="4000" b="1" dirty="0">
              <a:solidFill>
                <a:srgbClr val="0070C0"/>
              </a:solidFill>
              <a:effectLst/>
            </a:endParaRPr>
          </a:p>
          <a:p>
            <a:pPr eaLnBrk="1" hangingPunct="1">
              <a:buClr>
                <a:srgbClr val="FF0000"/>
              </a:buClr>
              <a:buNone/>
              <a:defRPr/>
            </a:pPr>
            <a:r>
              <a:rPr lang="en-US" sz="4000" b="1" dirty="0" smtClean="0">
                <a:solidFill>
                  <a:srgbClr val="0070C0"/>
                </a:solidFill>
                <a:effectLst/>
              </a:rPr>
              <a:t>6)</a:t>
            </a:r>
            <a:r>
              <a:rPr lang="en-US" sz="2400" b="1" dirty="0">
                <a:solidFill>
                  <a:srgbClr val="0070C0"/>
                </a:solidFill>
                <a:effectLst/>
              </a:rPr>
              <a:t> </a:t>
            </a:r>
            <a:r>
              <a:rPr lang="en-US" sz="4000" b="1" dirty="0">
                <a:solidFill>
                  <a:srgbClr val="0070C0"/>
                </a:solidFill>
                <a:effectLst/>
              </a:rPr>
              <a:t>________ is very happy.</a:t>
            </a:r>
          </a:p>
          <a:p>
            <a:pPr eaLnBrk="1" hangingPunct="1">
              <a:buClr>
                <a:srgbClr val="FF0000"/>
              </a:buClr>
              <a:buNone/>
              <a:defRPr/>
            </a:pPr>
            <a:endParaRPr lang="ru-RU" sz="2400" dirty="0"/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sz="4400" b="1" dirty="0" smtClean="0">
              <a:solidFill>
                <a:srgbClr val="0070C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4932040" y="1472649"/>
            <a:ext cx="1871662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rgbClr val="FF0000"/>
                </a:solidFill>
              </a:rPr>
              <a:t>Jack</a:t>
            </a:r>
            <a:endParaRPr lang="ru-RU" altLang="ru-RU" sz="440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>
            <a:spLocks noChangeArrowheads="1"/>
          </p:cNvSpPr>
          <p:nvPr/>
        </p:nvSpPr>
        <p:spPr bwMode="auto">
          <a:xfrm>
            <a:off x="442426" y="2936731"/>
            <a:ext cx="2303462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The hen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660707" y="3801919"/>
            <a:ext cx="2303462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The hen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7" name="Скругленный прямоугольник 6"/>
          <p:cNvSpPr>
            <a:spLocks noChangeArrowheads="1"/>
          </p:cNvSpPr>
          <p:nvPr/>
        </p:nvSpPr>
        <p:spPr bwMode="auto">
          <a:xfrm>
            <a:off x="4906738" y="3028527"/>
            <a:ext cx="2376487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the giant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251520" y="1412776"/>
            <a:ext cx="2592388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The giant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5003477" y="2277964"/>
            <a:ext cx="1800225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Jack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371681" y="2277964"/>
            <a:ext cx="2592388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The giant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759871" y="4436020"/>
            <a:ext cx="1943100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>
                <a:solidFill>
                  <a:srgbClr val="FF0000"/>
                </a:solidFill>
              </a:rPr>
              <a:t>Jack</a:t>
            </a:r>
            <a:endParaRPr lang="ru-RU" altLang="ru-RU" sz="4400">
              <a:solidFill>
                <a:srgbClr val="FF0000"/>
              </a:solidFill>
            </a:endParaRPr>
          </a:p>
        </p:txBody>
      </p:sp>
      <p:sp>
        <p:nvSpPr>
          <p:cNvPr id="13" name="Скругленный прямоугольник 12"/>
          <p:cNvSpPr>
            <a:spLocks noChangeArrowheads="1"/>
          </p:cNvSpPr>
          <p:nvPr/>
        </p:nvSpPr>
        <p:spPr bwMode="auto">
          <a:xfrm>
            <a:off x="758283" y="5948189"/>
            <a:ext cx="1944688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>
                <a:solidFill>
                  <a:srgbClr val="FF0000"/>
                </a:solidFill>
              </a:rPr>
              <a:t>Jack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>
            <a:spLocks noChangeArrowheads="1"/>
          </p:cNvSpPr>
          <p:nvPr/>
        </p:nvSpPr>
        <p:spPr bwMode="auto">
          <a:xfrm>
            <a:off x="2590187" y="5229200"/>
            <a:ext cx="1261734" cy="8651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 smtClean="0">
                <a:solidFill>
                  <a:srgbClr val="FF0000"/>
                </a:solidFill>
              </a:rPr>
              <a:t>hen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5" name="Скругленный прямоугольник 14"/>
          <p:cNvSpPr>
            <a:spLocks noChangeArrowheads="1"/>
          </p:cNvSpPr>
          <p:nvPr/>
        </p:nvSpPr>
        <p:spPr bwMode="auto">
          <a:xfrm>
            <a:off x="7956376" y="1340768"/>
            <a:ext cx="1159795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 smtClean="0">
                <a:solidFill>
                  <a:srgbClr val="FF0000"/>
                </a:solidFill>
              </a:rPr>
              <a:t>5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6" name="Скругленный прямоугольник 15"/>
          <p:cNvSpPr>
            <a:spLocks noChangeArrowheads="1"/>
          </p:cNvSpPr>
          <p:nvPr/>
        </p:nvSpPr>
        <p:spPr bwMode="auto">
          <a:xfrm>
            <a:off x="7956376" y="2204864"/>
            <a:ext cx="1159795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 smtClean="0">
                <a:solidFill>
                  <a:srgbClr val="FF0000"/>
                </a:solidFill>
              </a:rPr>
              <a:t>4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7956376" y="3067869"/>
            <a:ext cx="1159795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 smtClean="0">
                <a:solidFill>
                  <a:srgbClr val="FF0000"/>
                </a:solidFill>
              </a:rPr>
              <a:t>3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8" name="Скругленный прямоугольник 17"/>
          <p:cNvSpPr>
            <a:spLocks noChangeArrowheads="1"/>
          </p:cNvSpPr>
          <p:nvPr/>
        </p:nvSpPr>
        <p:spPr bwMode="auto">
          <a:xfrm>
            <a:off x="7956375" y="3933056"/>
            <a:ext cx="1159795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 smtClean="0">
                <a:solidFill>
                  <a:srgbClr val="FF0000"/>
                </a:solidFill>
              </a:rPr>
              <a:t>2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19" name="Скругленный прямоугольник 18"/>
          <p:cNvSpPr>
            <a:spLocks noChangeArrowheads="1"/>
          </p:cNvSpPr>
          <p:nvPr/>
        </p:nvSpPr>
        <p:spPr bwMode="auto">
          <a:xfrm>
            <a:off x="7956374" y="5300117"/>
            <a:ext cx="1159795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 smtClean="0">
                <a:solidFill>
                  <a:srgbClr val="FF0000"/>
                </a:solidFill>
              </a:rPr>
              <a:t>6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  <p:sp>
        <p:nvSpPr>
          <p:cNvPr id="20" name="Скругленный прямоугольник 19"/>
          <p:cNvSpPr>
            <a:spLocks noChangeArrowheads="1"/>
          </p:cNvSpPr>
          <p:nvPr/>
        </p:nvSpPr>
        <p:spPr bwMode="auto">
          <a:xfrm>
            <a:off x="7956373" y="6020197"/>
            <a:ext cx="1159795" cy="865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4400" dirty="0" smtClean="0">
                <a:solidFill>
                  <a:srgbClr val="FF0000"/>
                </a:solidFill>
              </a:rPr>
              <a:t>1</a:t>
            </a:r>
            <a:endParaRPr lang="ru-RU" alt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8. Jack chops down the </a:t>
            </a:r>
            <a:r>
              <a:rPr lang="en-US" dirty="0" smtClean="0">
                <a:solidFill>
                  <a:srgbClr val="FF0000"/>
                </a:solidFill>
              </a:rPr>
              <a:t>beanstalk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600" i="1" u="sng" dirty="0" smtClean="0">
                <a:solidFill>
                  <a:srgbClr val="FF0000"/>
                </a:solidFill>
              </a:rPr>
              <a:t>What do you think happen in this episode?</a:t>
            </a:r>
            <a:endParaRPr lang="ru-RU" sz="3600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36981"/>
            <a:ext cx="5079300" cy="542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1" t="5000" r="30523" b="31417"/>
          <a:stretch/>
        </p:blipFill>
        <p:spPr bwMode="auto">
          <a:xfrm>
            <a:off x="4756952" y="1436981"/>
            <a:ext cx="4407060" cy="542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4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8256"/>
            <a:ext cx="8784976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8. Jack chops down the </a:t>
            </a:r>
            <a:r>
              <a:rPr lang="en-US" dirty="0" smtClean="0">
                <a:solidFill>
                  <a:srgbClr val="FF0000"/>
                </a:solidFill>
              </a:rPr>
              <a:t>beanstalk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200" i="1" u="sng" dirty="0" smtClean="0">
                <a:solidFill>
                  <a:srgbClr val="FF0000"/>
                </a:solidFill>
              </a:rPr>
              <a:t>What is different  from the 1</a:t>
            </a:r>
            <a:r>
              <a:rPr lang="en-US" sz="3200" i="1" u="sng" baseline="30000" dirty="0" smtClean="0">
                <a:solidFill>
                  <a:srgbClr val="FF0000"/>
                </a:solidFill>
              </a:rPr>
              <a:t>st</a:t>
            </a:r>
            <a:r>
              <a:rPr lang="en-US" sz="3200" i="1" u="sng" dirty="0" smtClean="0">
                <a:solidFill>
                  <a:srgbClr val="FF0000"/>
                </a:solidFill>
              </a:rPr>
              <a:t>  picture to the 2</a:t>
            </a:r>
            <a:r>
              <a:rPr lang="en-US" sz="3200" i="1" u="sng" baseline="30000" dirty="0" smtClean="0">
                <a:solidFill>
                  <a:srgbClr val="FF0000"/>
                </a:solidFill>
              </a:rPr>
              <a:t>nd</a:t>
            </a:r>
            <a:r>
              <a:rPr lang="en-US" sz="3200" i="1" u="sng" dirty="0" smtClean="0">
                <a:solidFill>
                  <a:srgbClr val="FF0000"/>
                </a:solidFill>
              </a:rPr>
              <a:t> ?</a:t>
            </a:r>
            <a:endParaRPr lang="ru-RU" sz="3200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36981"/>
            <a:ext cx="5079300" cy="542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331" t="5000" r="30523" b="31417"/>
          <a:stretch/>
        </p:blipFill>
        <p:spPr bwMode="auto">
          <a:xfrm>
            <a:off x="4756952" y="1436981"/>
            <a:ext cx="4407060" cy="542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7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8. Jack chops down the beanstalk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513"/>
            <a:ext cx="8147050" cy="5616575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FF0000"/>
                </a:solidFill>
                <a:effectLst/>
              </a:rPr>
              <a:t>Thief -  </a:t>
            </a:r>
            <a:r>
              <a:rPr lang="ru-RU" sz="6000" b="1" dirty="0" smtClean="0">
                <a:solidFill>
                  <a:srgbClr val="FF0000"/>
                </a:solidFill>
                <a:effectLst/>
              </a:rPr>
              <a:t>вор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FF0000"/>
                </a:solidFill>
                <a:effectLst/>
              </a:rPr>
              <a:t>Almost -  </a:t>
            </a:r>
            <a:r>
              <a:rPr lang="ru-RU" sz="6000" b="1" dirty="0" smtClean="0">
                <a:solidFill>
                  <a:srgbClr val="FF0000"/>
                </a:solidFill>
                <a:effectLst/>
              </a:rPr>
              <a:t>почти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FF0000"/>
                </a:solidFill>
                <a:effectLst/>
              </a:rPr>
              <a:t>Chop – </a:t>
            </a:r>
            <a:r>
              <a:rPr lang="ru-RU" sz="6000" b="1" dirty="0" smtClean="0">
                <a:solidFill>
                  <a:srgbClr val="FF0000"/>
                </a:solidFill>
                <a:effectLst/>
              </a:rPr>
              <a:t>рубить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FF0000"/>
                </a:solidFill>
                <a:effectLst/>
              </a:rPr>
              <a:t>Axe </a:t>
            </a:r>
            <a:r>
              <a:rPr lang="ru-RU" sz="6000" b="1" dirty="0" smtClean="0">
                <a:solidFill>
                  <a:srgbClr val="FF0000"/>
                </a:solidFill>
                <a:effectLst/>
              </a:rPr>
              <a:t>– топор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6000" b="1" dirty="0" smtClean="0">
                <a:solidFill>
                  <a:srgbClr val="FF0000"/>
                </a:solidFill>
                <a:effectLst/>
              </a:rPr>
              <a:t>Terrible – </a:t>
            </a:r>
            <a:r>
              <a:rPr lang="ru-RU" sz="6000" b="1" dirty="0" smtClean="0">
                <a:solidFill>
                  <a:srgbClr val="FF0000"/>
                </a:solidFill>
                <a:effectLst/>
              </a:rPr>
              <a:t>ужасный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389696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8. Jack chops down the beanstalk</a:t>
            </a:r>
            <a:endParaRPr lang="ru-RU" dirty="0" smtClean="0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052513"/>
            <a:ext cx="8713787" cy="56165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4400" b="1" dirty="0" smtClean="0">
                <a:solidFill>
                  <a:srgbClr val="0070C0"/>
                </a:solidFill>
                <a:effectLst/>
              </a:rPr>
              <a:t>Who says what?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7030A0"/>
                </a:solidFill>
                <a:effectLst/>
              </a:rPr>
              <a:t>1) “Come back here, you little thief!”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7030A0"/>
                </a:solidFill>
                <a:effectLst/>
              </a:rPr>
              <a:t>2) “The giant is coming!”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7030A0"/>
                </a:solidFill>
                <a:effectLst/>
              </a:rPr>
              <a:t>3) “We’re safe now!”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7030A0"/>
                </a:solidFill>
                <a:effectLst/>
              </a:rPr>
              <a:t>4) “We’re reach now, too!”</a:t>
            </a: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rgbClr val="7030A0"/>
                </a:solidFill>
                <a:effectLst/>
              </a:rPr>
              <a:t>5) “I’m going to eat you!”</a:t>
            </a:r>
            <a:endParaRPr lang="ru-RU" sz="4000" b="1" dirty="0" smtClean="0">
              <a:solidFill>
                <a:srgbClr val="7030A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8" name="Скругленный прямоугольник 7"/>
          <p:cNvSpPr>
            <a:spLocks noChangeArrowheads="1"/>
          </p:cNvSpPr>
          <p:nvPr/>
        </p:nvSpPr>
        <p:spPr bwMode="auto">
          <a:xfrm>
            <a:off x="7812088" y="1916113"/>
            <a:ext cx="1081087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>
                <a:solidFill>
                  <a:srgbClr val="FF0000"/>
                </a:solidFill>
              </a:rPr>
              <a:t>giant</a:t>
            </a:r>
            <a:endParaRPr lang="ru-RU" altLang="ru-RU" sz="2800">
              <a:solidFill>
                <a:srgbClr val="FF0000"/>
              </a:solidFill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6011863" y="2636838"/>
            <a:ext cx="1081087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>
                <a:solidFill>
                  <a:srgbClr val="FF0000"/>
                </a:solidFill>
              </a:rPr>
              <a:t>Jack</a:t>
            </a:r>
            <a:endParaRPr lang="ru-RU" altLang="ru-RU" sz="2800">
              <a:solidFill>
                <a:srgbClr val="FF0000"/>
              </a:solidFill>
            </a:endParaRPr>
          </a:p>
        </p:txBody>
      </p:sp>
      <p:sp>
        <p:nvSpPr>
          <p:cNvPr id="10" name="Скругленный прямоугольник 9"/>
          <p:cNvSpPr>
            <a:spLocks noChangeArrowheads="1"/>
          </p:cNvSpPr>
          <p:nvPr/>
        </p:nvSpPr>
        <p:spPr bwMode="auto">
          <a:xfrm>
            <a:off x="4932363" y="3357563"/>
            <a:ext cx="1800225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dirty="0" err="1">
                <a:solidFill>
                  <a:srgbClr val="FF0000"/>
                </a:solidFill>
              </a:rPr>
              <a:t>Mrs</a:t>
            </a:r>
            <a:r>
              <a:rPr lang="en-US" altLang="ru-RU" sz="2800" dirty="0">
                <a:solidFill>
                  <a:srgbClr val="FF0000"/>
                </a:solidFill>
              </a:rPr>
              <a:t> Trott</a:t>
            </a:r>
            <a:endParaRPr lang="ru-RU" altLang="ru-RU" sz="2800" dirty="0">
              <a:solidFill>
                <a:srgbClr val="FF0000"/>
              </a:solidFill>
            </a:endParaRP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6011863" y="4076700"/>
            <a:ext cx="1081087" cy="5762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>
                <a:solidFill>
                  <a:srgbClr val="FF0000"/>
                </a:solidFill>
              </a:rPr>
              <a:t>Jack</a:t>
            </a:r>
            <a:endParaRPr lang="ru-RU" altLang="ru-RU" sz="2800">
              <a:solidFill>
                <a:srgbClr val="FF0000"/>
              </a:solidFill>
            </a:endParaRPr>
          </a:p>
        </p:txBody>
      </p:sp>
      <p:sp>
        <p:nvSpPr>
          <p:cNvPr id="12" name="Скругленный прямоугольник 11"/>
          <p:cNvSpPr>
            <a:spLocks noChangeArrowheads="1"/>
          </p:cNvSpPr>
          <p:nvPr/>
        </p:nvSpPr>
        <p:spPr bwMode="auto">
          <a:xfrm>
            <a:off x="5795963" y="4868863"/>
            <a:ext cx="1079500" cy="576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>
                <a:solidFill>
                  <a:srgbClr val="FF0000"/>
                </a:solidFill>
              </a:rPr>
              <a:t>giant</a:t>
            </a:r>
            <a:endParaRPr lang="ru-RU" altLang="ru-RU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1. Background</a:t>
            </a:r>
            <a:endParaRPr lang="ru-RU" dirty="0" smtClean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8640762" cy="5256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Mark the sentences as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true</a:t>
            </a:r>
            <a:r>
              <a:rPr lang="en-US" sz="3200" b="1" u="sng" dirty="0" smtClean="0">
                <a:effectLst/>
                <a:latin typeface="+mj-lt"/>
              </a:rPr>
              <a:t>) or 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</a:t>
            </a:r>
            <a:r>
              <a:rPr lang="en-US" sz="3200" b="1" u="sng" dirty="0" smtClean="0">
                <a:effectLst/>
                <a:latin typeface="+mj-lt"/>
              </a:rPr>
              <a:t> (</a:t>
            </a:r>
            <a:r>
              <a:rPr lang="en-US" sz="3200" b="1" u="sng" dirty="0" smtClean="0">
                <a:solidFill>
                  <a:srgbClr val="FF0000"/>
                </a:solidFill>
                <a:effectLst/>
                <a:latin typeface="+mj-lt"/>
              </a:rPr>
              <a:t>false</a:t>
            </a:r>
            <a:r>
              <a:rPr lang="en-US" sz="3200" b="1" u="sng" dirty="0" smtClean="0">
                <a:effectLst/>
                <a:latin typeface="+mj-lt"/>
              </a:rPr>
              <a:t>).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endParaRPr lang="ru-RU" sz="24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1  The story comes from England.  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r>
              <a:rPr lang="en-US" sz="4000" b="1" dirty="0" smtClean="0">
                <a:effectLst/>
                <a:latin typeface="+mj-lt"/>
              </a:rPr>
              <a:t>                             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2  Jack and the beanstalk is a story about fairies.  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F</a:t>
            </a:r>
            <a:endParaRPr lang="ru-RU" sz="4000" b="1" dirty="0" smtClean="0">
              <a:solidFill>
                <a:srgbClr val="FF0000"/>
              </a:solidFill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3  The story dates from 1734.    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+mj-lt"/>
              </a:rPr>
              <a:t>T</a:t>
            </a:r>
            <a:endParaRPr lang="ru-RU" sz="4000" b="1" dirty="0" smtClean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8032" y="3140968"/>
            <a:ext cx="7452320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kern="0" dirty="0">
                <a:solidFill>
                  <a:srgbClr val="4B2500"/>
                </a:solidFill>
                <a:latin typeface="Garamond"/>
              </a:rPr>
              <a:t>2  Jack and the beanstalk is a story about </a:t>
            </a:r>
            <a:r>
              <a:rPr lang="en-US" sz="4000" i="1" u="sng" kern="0" dirty="0" smtClean="0">
                <a:solidFill>
                  <a:srgbClr val="4B2500"/>
                </a:solidFill>
                <a:latin typeface="Garamond"/>
              </a:rPr>
              <a:t>a boy and his mother. </a:t>
            </a:r>
            <a:endParaRPr lang="ru-RU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88369"/>
            <a:ext cx="8640960" cy="5616575"/>
          </a:xfrm>
        </p:spPr>
        <p:txBody>
          <a:bodyPr/>
          <a:lstStyle/>
          <a:p>
            <a:pPr marL="450850" indent="-450850" eaLnBrk="1" hangingPunct="1">
              <a:lnSpc>
                <a:spcPts val="4000"/>
              </a:lnSpc>
              <a:buClr>
                <a:srgbClr val="FF0000"/>
              </a:buClr>
              <a:buFont typeface="Wingdings" pitchFamily="2" charset="2"/>
              <a:buAutoNum type="arabicParenR"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What does Jack shout to his mother?</a:t>
            </a:r>
          </a:p>
          <a:p>
            <a:pPr marL="450850" indent="-450850" eaLnBrk="1" hangingPunct="1">
              <a:lnSpc>
                <a:spcPts val="2000"/>
              </a:lnSpc>
              <a:buClr>
                <a:srgbClr val="FF0000"/>
              </a:buClr>
              <a:buFont typeface="Wingdings" pitchFamily="2" charset="2"/>
              <a:buAutoNum type="arabicParenR"/>
              <a:defRPr/>
            </a:pP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marL="450850" indent="-450850" eaLnBrk="1" hangingPunct="1">
              <a:lnSpc>
                <a:spcPts val="4000"/>
              </a:lnSpc>
              <a:buClr>
                <a:srgbClr val="FF0000"/>
              </a:buClr>
              <a:buFont typeface="Wingdings" pitchFamily="2" charset="2"/>
              <a:buAutoNum type="arabicParenR"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What must Jack do with the beanstalk?</a:t>
            </a:r>
          </a:p>
          <a:p>
            <a:pPr marL="450850" indent="-450850" eaLnBrk="1" hangingPunct="1">
              <a:lnSpc>
                <a:spcPts val="200"/>
              </a:lnSpc>
              <a:buClr>
                <a:srgbClr val="FF0000"/>
              </a:buClr>
              <a:buFont typeface="Wingdings" pitchFamily="2" charset="2"/>
              <a:buAutoNum type="arabicParenR"/>
              <a:defRPr/>
            </a:pP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marL="450850" indent="-450850" eaLnBrk="1" hangingPunct="1">
              <a:buClr>
                <a:srgbClr val="FF0000"/>
              </a:buClr>
              <a:buFont typeface="Wingdings" pitchFamily="2" charset="2"/>
              <a:buAutoNum type="arabicParenR"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What happens with the Giant?</a:t>
            </a:r>
          </a:p>
          <a:p>
            <a:pPr marL="450850" indent="-450850" eaLnBrk="1" hangingPunct="1">
              <a:lnSpc>
                <a:spcPts val="3100"/>
              </a:lnSpc>
              <a:buClr>
                <a:srgbClr val="FF0000"/>
              </a:buClr>
              <a:buFont typeface="Wingdings" pitchFamily="2" charset="2"/>
              <a:buAutoNum type="arabicParenR"/>
              <a:defRPr/>
            </a:pP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marL="450850" indent="-450850" eaLnBrk="1" hangingPunct="1">
              <a:lnSpc>
                <a:spcPts val="4000"/>
              </a:lnSpc>
              <a:buClr>
                <a:srgbClr val="FF0000"/>
              </a:buClr>
              <a:buFont typeface="Wingdings" pitchFamily="2" charset="2"/>
              <a:buAutoNum type="arabicParenR"/>
              <a:defRPr/>
            </a:pPr>
            <a:r>
              <a:rPr lang="en-US" sz="4800" b="1" dirty="0">
                <a:solidFill>
                  <a:schemeClr val="accent4"/>
                </a:solidFill>
                <a:effectLst/>
              </a:rPr>
              <a:t> </a:t>
            </a:r>
            <a:r>
              <a:rPr lang="en-US" sz="4800" b="1" dirty="0" smtClean="0">
                <a:solidFill>
                  <a:schemeClr val="accent4"/>
                </a:solidFill>
                <a:effectLst/>
              </a:rPr>
              <a:t>Why is Jack and his mother happy now?</a:t>
            </a:r>
          </a:p>
          <a:p>
            <a:pPr marL="0" indent="0" eaLnBrk="1" hangingPunct="1">
              <a:buClr>
                <a:srgbClr val="FF0000"/>
              </a:buClr>
              <a:buNone/>
              <a:defRPr/>
            </a:pPr>
            <a:endParaRPr lang="en-US" sz="4800" b="1" dirty="0" smtClean="0">
              <a:solidFill>
                <a:schemeClr val="accent4"/>
              </a:solidFill>
              <a:effectLst/>
            </a:endParaRPr>
          </a:p>
          <a:p>
            <a:pPr marL="450850" indent="-450850" eaLnBrk="1" hangingPunct="1">
              <a:buClr>
                <a:srgbClr val="FF0000"/>
              </a:buClr>
              <a:buFont typeface="Wingdings" pitchFamily="2" charset="2"/>
              <a:buAutoNum type="arabicParenR"/>
              <a:defRPr/>
            </a:pPr>
            <a:endParaRPr lang="ru-RU" sz="4800" b="1" dirty="0" smtClean="0">
              <a:solidFill>
                <a:schemeClr val="accent4"/>
              </a:solidFill>
              <a:effectLst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827584" y="880457"/>
            <a:ext cx="73593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</a:rPr>
              <a:t>Jack shouts to bring an axe.</a:t>
            </a:r>
            <a:endParaRPr lang="ru-RU" sz="4800" i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078" y="2487280"/>
            <a:ext cx="8785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0000"/>
                </a:solidFill>
              </a:rPr>
              <a:t>Jack must chop down the beanstalk.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028" y="3454935"/>
            <a:ext cx="8807476" cy="1025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0000"/>
                </a:solidFill>
              </a:rPr>
              <a:t>The Giant is dead as he falls down </a:t>
            </a:r>
          </a:p>
          <a:p>
            <a:pPr>
              <a:lnSpc>
                <a:spcPts val="2000"/>
              </a:lnSpc>
            </a:pPr>
            <a:r>
              <a:rPr lang="en-US" sz="4400" i="1" dirty="0" smtClean="0">
                <a:solidFill>
                  <a:srgbClr val="FF0000"/>
                </a:solidFill>
              </a:rPr>
              <a:t>to the ground with a terrible sound.</a:t>
            </a:r>
            <a:endParaRPr lang="ru-RU" sz="4400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675" y="5435628"/>
            <a:ext cx="9089861" cy="1449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ts val="3400"/>
              </a:lnSpc>
            </a:pPr>
            <a:r>
              <a:rPr lang="en-US" sz="4400" i="1" dirty="0" smtClean="0">
                <a:solidFill>
                  <a:srgbClr val="FF0000"/>
                </a:solidFill>
              </a:rPr>
              <a:t>The are happy because they are safe </a:t>
            </a:r>
          </a:p>
          <a:p>
            <a:pPr algn="just">
              <a:lnSpc>
                <a:spcPts val="3400"/>
              </a:lnSpc>
            </a:pPr>
            <a:r>
              <a:rPr lang="en-US" sz="4400" i="1" dirty="0" smtClean="0">
                <a:solidFill>
                  <a:srgbClr val="FF0000"/>
                </a:solidFill>
              </a:rPr>
              <a:t>and rich now, they have a big house </a:t>
            </a:r>
          </a:p>
          <a:p>
            <a:pPr algn="just">
              <a:lnSpc>
                <a:spcPts val="3400"/>
              </a:lnSpc>
            </a:pPr>
            <a:r>
              <a:rPr lang="en-US" sz="4400" i="1" dirty="0" smtClean="0">
                <a:solidFill>
                  <a:srgbClr val="FF0000"/>
                </a:solidFill>
              </a:rPr>
              <a:t>and buy Daisy back.</a:t>
            </a:r>
            <a:endParaRPr lang="ru-RU" sz="4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2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-27384"/>
            <a:ext cx="8229600" cy="77787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</a:rPr>
              <a:t>8. Jack chops down the beanstalk</a:t>
            </a:r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5496" y="908769"/>
            <a:ext cx="8856984" cy="5616575"/>
          </a:xfrm>
        </p:spPr>
        <p:txBody>
          <a:bodyPr/>
          <a:lstStyle/>
          <a:p>
            <a:pPr marL="450850" indent="-450850" eaLnBrk="1" hangingPunct="1">
              <a:buClr>
                <a:srgbClr val="FF0000"/>
              </a:buClr>
              <a:buFont typeface="Wingdings" pitchFamily="2" charset="2"/>
              <a:buAutoNum type="arabicParenR"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Do you </a:t>
            </a:r>
            <a:r>
              <a:rPr lang="en-US" sz="4800" b="1" u="sng" dirty="0" smtClean="0">
                <a:solidFill>
                  <a:srgbClr val="FF0000"/>
                </a:solidFill>
                <a:effectLst/>
              </a:rPr>
              <a:t>feel sorry for </a:t>
            </a:r>
            <a:r>
              <a:rPr lang="en-US" sz="4800" b="1" dirty="0" smtClean="0">
                <a:solidFill>
                  <a:srgbClr val="FF0000"/>
                </a:solidFill>
                <a:effectLst/>
              </a:rPr>
              <a:t>(</a:t>
            </a:r>
            <a:r>
              <a:rPr lang="ru-RU" sz="4800" b="1" dirty="0" smtClean="0">
                <a:solidFill>
                  <a:srgbClr val="FF0000"/>
                </a:solidFill>
                <a:effectLst/>
              </a:rPr>
              <a:t>жалеть</a:t>
            </a:r>
            <a:r>
              <a:rPr lang="en-US" sz="4800" b="1" dirty="0" smtClean="0">
                <a:solidFill>
                  <a:srgbClr val="FF0000"/>
                </a:solidFill>
                <a:effectLst/>
              </a:rPr>
              <a:t>)</a:t>
            </a:r>
            <a:r>
              <a:rPr lang="en-US" sz="4800" b="1" dirty="0" smtClean="0">
                <a:solidFill>
                  <a:schemeClr val="accent4"/>
                </a:solidFill>
                <a:effectLst/>
              </a:rPr>
              <a:t> the giant? Why (not)?</a:t>
            </a:r>
          </a:p>
          <a:p>
            <a:pPr marL="450850" indent="-450850" eaLnBrk="1" hangingPunct="1">
              <a:buClr>
                <a:srgbClr val="FF0000"/>
              </a:buClr>
              <a:buFont typeface="Wingdings" pitchFamily="2" charset="2"/>
              <a:buAutoNum type="arabicParenR"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Do you think it is good for Jack and his mother to be rich? Why (not)?</a:t>
            </a:r>
          </a:p>
          <a:p>
            <a:pPr marL="450850" indent="-450850" eaLnBrk="1" hangingPunct="1">
              <a:buClr>
                <a:srgbClr val="FF0000"/>
              </a:buClr>
              <a:buFont typeface="Wingdings" pitchFamily="2" charset="2"/>
              <a:buAutoNum type="arabicParenR"/>
              <a:defRPr/>
            </a:pPr>
            <a:r>
              <a:rPr lang="en-US" sz="4800" b="1" dirty="0" smtClean="0">
                <a:solidFill>
                  <a:schemeClr val="accent4"/>
                </a:solidFill>
                <a:effectLst/>
              </a:rPr>
              <a:t>What can you do </a:t>
            </a:r>
            <a:r>
              <a:rPr lang="en-US" sz="4800" b="1" u="sng" dirty="0" smtClean="0">
                <a:solidFill>
                  <a:srgbClr val="FF0000"/>
                </a:solidFill>
                <a:effectLst/>
              </a:rPr>
              <a:t>if</a:t>
            </a:r>
            <a:r>
              <a:rPr lang="ru-RU" sz="4800" b="1" dirty="0" smtClean="0">
                <a:solidFill>
                  <a:srgbClr val="FF0000"/>
                </a:solidFill>
                <a:effectLst/>
              </a:rPr>
              <a:t> (если)</a:t>
            </a:r>
            <a:r>
              <a:rPr lang="en-US" sz="48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4800" b="1" dirty="0" smtClean="0">
                <a:solidFill>
                  <a:schemeClr val="accent4"/>
                </a:solidFill>
                <a:effectLst/>
              </a:rPr>
              <a:t>you </a:t>
            </a:r>
            <a:r>
              <a:rPr lang="en-US" sz="4800" b="1" u="sng" dirty="0" smtClean="0">
                <a:solidFill>
                  <a:srgbClr val="FF0000"/>
                </a:solidFill>
                <a:effectLst/>
              </a:rPr>
              <a:t>suddenly</a:t>
            </a:r>
            <a:r>
              <a:rPr lang="en-US" sz="48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4800" b="1" dirty="0" smtClean="0">
                <a:solidFill>
                  <a:srgbClr val="FF0000"/>
                </a:solidFill>
                <a:effectLst/>
              </a:rPr>
              <a:t>(вдруг) </a:t>
            </a:r>
            <a:r>
              <a:rPr lang="en-US" sz="4800" b="1" dirty="0" smtClean="0">
                <a:solidFill>
                  <a:schemeClr val="accent4"/>
                </a:solidFill>
                <a:effectLst/>
              </a:rPr>
              <a:t>become rich?</a:t>
            </a:r>
            <a:endParaRPr lang="ru-RU" sz="4800" b="1" dirty="0" smtClean="0">
              <a:solidFill>
                <a:schemeClr val="accent4"/>
              </a:solidFill>
              <a:effectLst/>
            </a:endParaRPr>
          </a:p>
          <a:p>
            <a:pPr eaLnBrk="1" hangingPunct="1">
              <a:buClr>
                <a:srgbClr val="FF0000"/>
              </a:buClr>
              <a:buFont typeface="Wingdings" pitchFamily="2" charset="2"/>
              <a:buNone/>
              <a:defRPr/>
            </a:pPr>
            <a:endParaRPr lang="ru-RU" b="1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9921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188913"/>
            <a:ext cx="8435975" cy="9366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7030A0"/>
                </a:solidFill>
              </a:rPr>
              <a:t>2. The Plot</a:t>
            </a:r>
            <a:endParaRPr lang="ru-RU" dirty="0" smtClean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268413"/>
            <a:ext cx="8640762" cy="52562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Choose the correct word.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r>
              <a:rPr lang="en-US" sz="4000" b="1" dirty="0" smtClean="0">
                <a:effectLst/>
                <a:latin typeface="+mj-lt"/>
              </a:rPr>
              <a:t>1  Jack Trott and his mother are rich / poor.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   </a:t>
            </a:r>
            <a:r>
              <a:rPr lang="en-US" sz="4000" b="1" dirty="0" smtClean="0">
                <a:effectLst/>
              </a:rPr>
              <a:t>Jack Trott and his mother are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poor.</a:t>
            </a:r>
            <a:r>
              <a:rPr lang="en-US" sz="4000" b="1" u="sng" dirty="0" smtClean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4000" b="1" dirty="0" smtClean="0">
                <a:effectLst/>
                <a:latin typeface="+mj-lt"/>
              </a:rPr>
              <a:t>                           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2  They live in the town / country.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    They live in the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country</a:t>
            </a:r>
            <a:r>
              <a:rPr lang="en-US" sz="4000" b="1" dirty="0" smtClean="0">
                <a:effectLst/>
              </a:rPr>
              <a:t>.</a:t>
            </a:r>
            <a:endParaRPr lang="ru-RU" sz="4000" b="1" u="sng" dirty="0" smtClean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60350"/>
            <a:ext cx="8713788" cy="64087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3200" b="1" u="sng" dirty="0" smtClean="0">
                <a:effectLst/>
                <a:latin typeface="+mj-lt"/>
              </a:rPr>
              <a:t>Choose the correct word.</a:t>
            </a:r>
            <a:endParaRPr lang="ru-RU" sz="32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400" b="1" dirty="0" smtClean="0">
                <a:effectLst/>
                <a:latin typeface="+mj-lt"/>
              </a:rPr>
              <a:t> </a:t>
            </a:r>
            <a:r>
              <a:rPr lang="en-US" sz="4000" b="1" dirty="0" smtClean="0">
                <a:effectLst/>
                <a:latin typeface="+mj-lt"/>
              </a:rPr>
              <a:t>3  They take their cow/beans to market.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    </a:t>
            </a:r>
            <a:r>
              <a:rPr lang="en-US" sz="4000" b="1" dirty="0" smtClean="0">
                <a:effectLst/>
              </a:rPr>
              <a:t>They take their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cow</a:t>
            </a:r>
            <a:r>
              <a:rPr lang="en-US" sz="4000" b="1" dirty="0" smtClean="0">
                <a:effectLst/>
              </a:rPr>
              <a:t> to market.</a:t>
            </a:r>
            <a:endParaRPr lang="ru-RU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4  The next day there is a huge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  <a:latin typeface="+mj-lt"/>
              </a:rPr>
              <a:t>     castle/beanstalk in their garden.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b="1" dirty="0" smtClean="0">
                <a:effectLst/>
              </a:rPr>
              <a:t>    The next day there is a huge   </a:t>
            </a:r>
            <a:r>
              <a:rPr lang="en-US" sz="4000" b="1" u="sng" dirty="0" smtClean="0">
                <a:solidFill>
                  <a:srgbClr val="FF0000"/>
                </a:solidFill>
                <a:effectLst/>
              </a:rPr>
              <a:t>beanstalk</a:t>
            </a:r>
            <a:r>
              <a:rPr lang="en-US" sz="4000" b="1" dirty="0" smtClean="0">
                <a:effectLst/>
              </a:rPr>
              <a:t> in their garden.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u="sng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4000" b="1" dirty="0" smtClean="0">
              <a:effectLst/>
              <a:latin typeface="+mj-lt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u="sng" dirty="0" smtClean="0">
              <a:solidFill>
                <a:srgbClr val="FF0000"/>
              </a:solidFill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ru-RU" sz="4000" b="1" u="sng" dirty="0" smtClean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8">
      <a:dk1>
        <a:srgbClr val="4B2500"/>
      </a:dk1>
      <a:lt1>
        <a:srgbClr val="F9F0D3"/>
      </a:lt1>
      <a:dk2>
        <a:srgbClr val="A69564"/>
      </a:dk2>
      <a:lt2>
        <a:srgbClr val="EFDEAF"/>
      </a:lt2>
      <a:accent1>
        <a:srgbClr val="FFFFE3"/>
      </a:accent1>
      <a:accent2>
        <a:srgbClr val="BFBFA7"/>
      </a:accent2>
      <a:accent3>
        <a:srgbClr val="FBF6E6"/>
      </a:accent3>
      <a:accent4>
        <a:srgbClr val="3F1E00"/>
      </a:accent4>
      <a:accent5>
        <a:srgbClr val="FFFFEF"/>
      </a:accent5>
      <a:accent6>
        <a:srgbClr val="ADAD97"/>
      </a:accent6>
      <a:hlink>
        <a:srgbClr val="7B6D47"/>
      </a:hlink>
      <a:folHlink>
        <a:srgbClr val="A99D2F"/>
      </a:folHlink>
    </a:clrScheme>
    <a:fontScheme name="Течение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5135</TotalTime>
  <Words>3266</Words>
  <Application>Microsoft Office PowerPoint</Application>
  <PresentationFormat>Экран (4:3)</PresentationFormat>
  <Paragraphs>592</Paragraphs>
  <Slides>71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Течение</vt:lpstr>
      <vt:lpstr>Презентация PowerPoint</vt:lpstr>
      <vt:lpstr>Jack and the Beanstalk</vt:lpstr>
      <vt:lpstr>Презентация PowerPoint</vt:lpstr>
      <vt:lpstr>1. Background</vt:lpstr>
      <vt:lpstr>1. Background</vt:lpstr>
      <vt:lpstr>1. Background</vt:lpstr>
      <vt:lpstr>1. Background</vt:lpstr>
      <vt:lpstr>2. The Plot</vt:lpstr>
      <vt:lpstr>Презентация PowerPoint</vt:lpstr>
      <vt:lpstr>Презентация PowerPoint</vt:lpstr>
      <vt:lpstr>3. The Characters</vt:lpstr>
      <vt:lpstr>3. The Characters</vt:lpstr>
      <vt:lpstr>Презентация PowerPoint</vt:lpstr>
      <vt:lpstr>1. Jack Trott</vt:lpstr>
      <vt:lpstr>1. Jack Trott</vt:lpstr>
      <vt:lpstr>1. Jack Trott</vt:lpstr>
      <vt:lpstr>1. Jack Trott</vt:lpstr>
      <vt:lpstr>1. Jack Trott</vt:lpstr>
      <vt:lpstr>1. Jack Trott</vt:lpstr>
      <vt:lpstr>1. Jack Trott</vt:lpstr>
      <vt:lpstr>1. Jack Trott</vt:lpstr>
      <vt:lpstr>2. Jack sells the cow</vt:lpstr>
      <vt:lpstr>2. Jack sells the cow</vt:lpstr>
      <vt:lpstr>Презентация PowerPoint</vt:lpstr>
      <vt:lpstr>3. The beanstalk</vt:lpstr>
      <vt:lpstr>3. The beanstalk</vt:lpstr>
      <vt:lpstr>4. Jack climbs up the beanstalk</vt:lpstr>
      <vt:lpstr>4. Jack climbs up the beanstalk</vt:lpstr>
      <vt:lpstr>4. Jack climbs up the beanstalk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Jack climbs up the beanstalk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The Giant</vt:lpstr>
      <vt:lpstr>5. The Giant</vt:lpstr>
      <vt:lpstr>5. The Giant</vt:lpstr>
      <vt:lpstr>Презентация PowerPoint</vt:lpstr>
      <vt:lpstr>Презентация PowerPoint</vt:lpstr>
      <vt:lpstr>Презентация PowerPoint</vt:lpstr>
      <vt:lpstr>6. The hen that lays golden eggs</vt:lpstr>
      <vt:lpstr>6. The hen that lays golden eggs</vt:lpstr>
      <vt:lpstr>Презентация PowerPoint</vt:lpstr>
      <vt:lpstr>Презентация PowerPoint</vt:lpstr>
      <vt:lpstr>7. Jack tries to escape</vt:lpstr>
      <vt:lpstr>7. Jack tries to escape</vt:lpstr>
      <vt:lpstr>7. Jack tries to escape</vt:lpstr>
      <vt:lpstr>8. Jack chops down the beanstalk What do you think happen in this episode?</vt:lpstr>
      <vt:lpstr>8. Jack chops down the beanstalk What is different  from the 1st  picture to the 2nd ?</vt:lpstr>
      <vt:lpstr>8. Jack chops down the beanstalk</vt:lpstr>
      <vt:lpstr>8. Jack chops down the beanstalk</vt:lpstr>
      <vt:lpstr>Презентация PowerPoint</vt:lpstr>
      <vt:lpstr>8. Jack chops down the beanstalk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3.The Beanstalk</dc:title>
  <dc:creator>Надежда Пронская</dc:creator>
  <cp:lastModifiedBy>Надежда Пронская</cp:lastModifiedBy>
  <cp:revision>83</cp:revision>
  <dcterms:created xsi:type="dcterms:W3CDTF">2015-04-08T20:54:44Z</dcterms:created>
  <dcterms:modified xsi:type="dcterms:W3CDTF">2023-03-09T08:15:30Z</dcterms:modified>
</cp:coreProperties>
</file>