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3" r:id="rId4"/>
    <p:sldId id="268" r:id="rId5"/>
    <p:sldId id="258" r:id="rId6"/>
    <p:sldId id="259" r:id="rId7"/>
    <p:sldId id="260" r:id="rId8"/>
    <p:sldId id="270" r:id="rId9"/>
    <p:sldId id="261" r:id="rId10"/>
    <p:sldId id="274" r:id="rId11"/>
    <p:sldId id="266" r:id="rId12"/>
    <p:sldId id="264" r:id="rId13"/>
    <p:sldId id="265" r:id="rId14"/>
    <p:sldId id="275" r:id="rId15"/>
    <p:sldId id="272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80CA1-68BB-43EF-8671-CFDA1558A92A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D1D69-0B6C-4499-9879-8B77D8CFDD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D1D69-0B6C-4499-9879-8B77D8CFDDF2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D034-72C8-4943-AEB6-9E0E65B35221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44DB7CB-E78A-439F-8370-1275247A3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D034-72C8-4943-AEB6-9E0E65B35221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4DB7CB-E78A-439F-8370-1275247A3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D034-72C8-4943-AEB6-9E0E65B35221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4DB7CB-E78A-439F-8370-1275247A34E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D034-72C8-4943-AEB6-9E0E65B35221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4DB7CB-E78A-439F-8370-1275247A3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D034-72C8-4943-AEB6-9E0E65B35221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4DB7CB-E78A-439F-8370-1275247A34E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D034-72C8-4943-AEB6-9E0E65B35221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4DB7CB-E78A-439F-8370-1275247A3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D034-72C8-4943-AEB6-9E0E65B35221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B7CB-E78A-439F-8370-1275247A3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D034-72C8-4943-AEB6-9E0E65B35221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B7CB-E78A-439F-8370-1275247A3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D034-72C8-4943-AEB6-9E0E65B35221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B7CB-E78A-439F-8370-1275247A3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D034-72C8-4943-AEB6-9E0E65B35221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4DB7CB-E78A-439F-8370-1275247A3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D034-72C8-4943-AEB6-9E0E65B35221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4DB7CB-E78A-439F-8370-1275247A3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D034-72C8-4943-AEB6-9E0E65B35221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4DB7CB-E78A-439F-8370-1275247A3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D034-72C8-4943-AEB6-9E0E65B35221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B7CB-E78A-439F-8370-1275247A3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D034-72C8-4943-AEB6-9E0E65B35221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B7CB-E78A-439F-8370-1275247A3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D034-72C8-4943-AEB6-9E0E65B35221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B7CB-E78A-439F-8370-1275247A3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D034-72C8-4943-AEB6-9E0E65B35221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4DB7CB-E78A-439F-8370-1275247A3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6D034-72C8-4943-AEB6-9E0E65B35221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44DB7CB-E78A-439F-8370-1275247A34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5033" y="1166219"/>
            <a:ext cx="10505151" cy="2262781"/>
          </a:xfrm>
        </p:spPr>
        <p:txBody>
          <a:bodyPr>
            <a:noAutofit/>
          </a:bodyPr>
          <a:lstStyle/>
          <a:p>
            <a:pPr algn="just"/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итательская грамотность на уроке русского языка в 7 классе по теме: «Причастие. Обобщение»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0" y="4686559"/>
            <a:ext cx="4890975" cy="165576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Учитель русского языка и литературы </a:t>
            </a:r>
          </a:p>
          <a:p>
            <a:pPr algn="ctr"/>
            <a:r>
              <a:rPr lang="ru-RU" b="1" dirty="0">
                <a:solidFill>
                  <a:schemeClr val="accent1"/>
                </a:solidFill>
              </a:rPr>
              <a:t>МОУ СОШ №9 </a:t>
            </a:r>
            <a:r>
              <a:rPr lang="ru-RU" b="1" dirty="0" err="1">
                <a:solidFill>
                  <a:schemeClr val="accent1"/>
                </a:solidFill>
              </a:rPr>
              <a:t>г.о</a:t>
            </a:r>
            <a:r>
              <a:rPr lang="ru-RU" b="1" dirty="0">
                <a:solidFill>
                  <a:schemeClr val="accent1"/>
                </a:solidFill>
              </a:rPr>
              <a:t>. Павловский Посад</a:t>
            </a:r>
          </a:p>
          <a:p>
            <a:pPr algn="ctr"/>
            <a:r>
              <a:rPr lang="ru-RU" b="1" dirty="0" err="1">
                <a:solidFill>
                  <a:schemeClr val="accent1"/>
                </a:solidFill>
              </a:rPr>
              <a:t>Михаилян</a:t>
            </a:r>
            <a:r>
              <a:rPr lang="ru-RU" b="1" dirty="0">
                <a:solidFill>
                  <a:schemeClr val="accent1"/>
                </a:solidFill>
              </a:rPr>
              <a:t> Анна Михайловна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4425" y="16663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Задание 4.</a:t>
            </a:r>
            <a:br>
              <a:rPr lang="ru-RU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</a:br>
            <a:r>
              <a:rPr lang="ru-RU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«Слепая схема»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5982" y="4806287"/>
            <a:ext cx="9396412" cy="1799422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500"/>
              </a:spcAft>
              <a:buNone/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Ночь, (не)предвещавшая ничего (не)</a:t>
            </a:r>
            <a:r>
              <a:rPr lang="ru-RU" sz="180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ожиданного</a:t>
            </a: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 утру разразилась ураганом. Ушли бесследно корабли в (не)ведомые дали. Письмо (не)написано. (Не)освещённая часть леса выглядела сумрачно.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Это задание выявляет знания, развивает умение систематизировать.</a:t>
            </a:r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2064132" y="1447522"/>
            <a:ext cx="4031868" cy="31465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СЛИТНО</a:t>
            </a:r>
          </a:p>
          <a:p>
            <a:pPr algn="ctr"/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Без НЕ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употребляется</a:t>
            </a:r>
          </a:p>
          <a:p>
            <a:pPr algn="just"/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2. .............</a:t>
            </a: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6654188" y="1447523"/>
            <a:ext cx="4031868" cy="3146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spcAft>
                <a:spcPts val="1500"/>
              </a:spcAft>
              <a:buNone/>
            </a:pP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spcAft>
                <a:spcPts val="1500"/>
              </a:spcAft>
              <a:buNone/>
            </a:pPr>
            <a:r>
              <a:rPr lang="ru-RU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РАЗДЕЛЬНО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1500"/>
              </a:spcAft>
              <a:buAutoNum type="arabicPeriod"/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Есть противопоставление с союзом  </a:t>
            </a:r>
            <a:r>
              <a:rPr lang="ru-R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lvl="0" algn="just">
              <a:spcAft>
                <a:spcPts val="1500"/>
              </a:spcAft>
              <a:buAutoNum type="arabicPeriod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………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just">
              <a:spcAft>
                <a:spcPts val="1500"/>
              </a:spcAft>
              <a:buAutoNum type="arabicPeriod"/>
            </a:pP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Всегда с </a:t>
            </a:r>
            <a:r>
              <a:rPr lang="ru-RU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причастиями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6025" y="16663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Задание 5.</a:t>
            </a:r>
            <a:br>
              <a:rPr lang="ru-RU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</a:br>
            <a:r>
              <a:rPr lang="ru-RU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Синквейн</a:t>
            </a:r>
            <a:r>
              <a:rPr lang="ru-RU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 (игровая деятельность)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8681" y="1651000"/>
            <a:ext cx="6927638" cy="4038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750"/>
              </a:spcAft>
            </a:pPr>
            <a:r>
              <a:rPr lang="ru-RU" sz="2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Составь </a:t>
            </a:r>
            <a:r>
              <a:rPr lang="ru-RU" sz="22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синквейн</a:t>
            </a:r>
            <a:r>
              <a:rPr lang="ru-RU" sz="2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 на тему: «Причастие». </a:t>
            </a:r>
          </a:p>
          <a:p>
            <a:pPr marL="0" indent="0">
              <a:lnSpc>
                <a:spcPct val="120000"/>
              </a:lnSpc>
              <a:spcAft>
                <a:spcPts val="750"/>
              </a:spcAft>
              <a:buNone/>
            </a:pPr>
            <a:r>
              <a:rPr lang="ru-RU" sz="2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1 строка </a:t>
            </a:r>
            <a:r>
              <a:rPr lang="ru-RU" sz="2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- тема - одно сущ.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750"/>
              </a:spcAft>
              <a:buNone/>
            </a:pPr>
            <a:r>
              <a:rPr lang="ru-RU" sz="2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2 строка </a:t>
            </a:r>
            <a:r>
              <a:rPr lang="ru-RU" sz="2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- раскрывает основную тему (2 прил.)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750"/>
              </a:spcAft>
              <a:buNone/>
            </a:pPr>
            <a:r>
              <a:rPr lang="ru-RU" sz="2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3 строка </a:t>
            </a:r>
            <a:r>
              <a:rPr lang="ru-RU" sz="2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- описывает действия (3 глагола) 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750"/>
              </a:spcAft>
              <a:buNone/>
            </a:pPr>
            <a:r>
              <a:rPr lang="ru-RU" sz="2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4 строка </a:t>
            </a:r>
            <a:r>
              <a:rPr lang="ru-RU" sz="2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- это не набор слов, а целая фраза, при помощи которой составляющий высказывает своё отношение к теме. Это могут быть крылатые выражения, афоризмы и т.д.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750"/>
              </a:spcAft>
              <a:buNone/>
            </a:pPr>
            <a:r>
              <a:rPr lang="ru-RU" sz="2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5 строка </a:t>
            </a:r>
            <a:r>
              <a:rPr lang="ru-RU" sz="2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- одно слово или фраза (итог, резюме), синоним к теме стихотворения. </a:t>
            </a:r>
            <a:endParaRPr lang="ru-RU" sz="2200" dirty="0"/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8031296" y="1651000"/>
            <a:ext cx="3977091" cy="4948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Aft>
                <a:spcPts val="750"/>
              </a:spcAft>
              <a:buNone/>
            </a:pP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Например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:</a:t>
            </a:r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750"/>
              </a:spcAft>
              <a:buNone/>
            </a:pPr>
            <a:r>
              <a:rPr lang="ru-RU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1. Причастие.</a:t>
            </a:r>
            <a:endParaRPr lang="ru-RU" sz="1800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750"/>
              </a:spcAft>
              <a:buNone/>
            </a:pPr>
            <a:r>
              <a:rPr lang="ru-RU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2. Полное/краткое.</a:t>
            </a:r>
            <a:endParaRPr lang="ru-RU" sz="1800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3. </a:t>
            </a:r>
            <a:r>
              <a:rPr lang="ru-RU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Имеет</a:t>
            </a:r>
            <a: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 признаки глагола и прил.</a:t>
            </a:r>
          </a:p>
          <a:p>
            <a:pPr algn="ctr">
              <a:spcAft>
                <a:spcPts val="750"/>
              </a:spcAft>
            </a:pPr>
            <a:r>
              <a:rPr lang="ru-RU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Изменяется</a:t>
            </a:r>
            <a: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 по родам, числам, падежам.</a:t>
            </a:r>
          </a:p>
          <a:p>
            <a:pPr algn="ctr">
              <a:spcAft>
                <a:spcPts val="750"/>
              </a:spcAft>
            </a:pPr>
            <a:r>
              <a:rPr lang="ru-RU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Согласуется</a:t>
            </a:r>
            <a:r>
              <a:rPr lang="ru-RU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 с существительным.</a:t>
            </a:r>
          </a:p>
          <a:p>
            <a:pPr marL="0" indent="0" algn="ctr">
              <a:spcAft>
                <a:spcPts val="750"/>
              </a:spcAft>
              <a:buNone/>
            </a:pPr>
            <a:r>
              <a:rPr lang="ru-RU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4. Может быть как главным, так и второстепенным членом предложения.</a:t>
            </a:r>
          </a:p>
          <a:p>
            <a:pPr marL="0" indent="0" algn="ctr">
              <a:spcAft>
                <a:spcPts val="750"/>
              </a:spcAft>
              <a:buNone/>
            </a:pPr>
            <a:r>
              <a:rPr lang="ru-RU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5. Является образным художественным средством –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ea typeface="Helvetica" panose="020B0604020202020204" pitchFamily="34" charset="0"/>
              </a:rPr>
              <a:t> эпитетом.</a:t>
            </a:r>
            <a:endParaRPr lang="ru-RU" sz="1800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8300" y="1651000"/>
            <a:ext cx="9994900" cy="49149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750"/>
              </a:spcAft>
            </a:pPr>
            <a:r>
              <a:rPr lang="ru-RU" sz="24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Синквейн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 - творческая работа, которая имеет короткую форму стихотворения состоящую из 5 нерифмованных строк. </a:t>
            </a:r>
          </a:p>
          <a:p>
            <a:pPr marL="0" indent="0">
              <a:lnSpc>
                <a:spcPct val="120000"/>
              </a:lnSpc>
              <a:spcAft>
                <a:spcPts val="750"/>
              </a:spcAft>
              <a:buNone/>
            </a:pPr>
            <a:r>
              <a:rPr lang="ru-RU" sz="24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Синквейн</a:t>
            </a: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 является одной из технологий критического мышления, которая активирует умственную деятельность школьников через чтение и письмо. Это свободное творчество требует от учащегося найти и выделить в изучаемой теме наиболее существенные элементы, проанализировать, сделать выводы и сформулировать, опираясь на основные принципы стихотворения.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60335"/>
            <a:ext cx="7851064" cy="619264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348019" y="1666452"/>
          <a:ext cx="7851064" cy="4745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0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3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6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6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урока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Мои успехи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Замечания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1.Лингвистическая сказка.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2.История волшебного клубка.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3.Лови ошибку.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4.Слепая схема.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5.Синквейн.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47231" y="979599"/>
            <a:ext cx="785106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1160780"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81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16078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" algn="l"/>
              </a:tabLst>
            </a:pP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Мои успехи на уроке. Оценочный лист.</a:t>
            </a: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9204590" y="2419901"/>
            <a:ext cx="2987410" cy="2572439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>
                <a:tab pos="198120" algn="l"/>
              </a:tabLst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181818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Мне было трудно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181818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–     3 балла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>
                <a:tab pos="198120" algn="l"/>
              </a:tabLst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181818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Есть над чем поработать 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181818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– 4 балла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>
                <a:tab pos="198120" algn="l"/>
              </a:tabLst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181818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Могу себя похвалить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181818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–5 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балл</a:t>
            </a:r>
            <a:r>
              <a:rPr lang="ru-RU" altLang="ru-RU" dirty="0" smtClean="0">
                <a:solidFill>
                  <a:srgbClr val="18181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ов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0757" y="2094271"/>
            <a:ext cx="8915400" cy="377762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омогает учащимся сформулировать полученные результаты, переопределить цели дальнейшей работы, скорректировать свой образовательный путь. Рефлексивная деятельность позволяет осознать учащемуся свою индивидуальность, уникальность и предназначение.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92925" y="676475"/>
            <a:ext cx="7851064" cy="619264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7" name="Rectangle 205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Написать сочинение по картине Николая </a:t>
            </a:r>
            <a:r>
              <a:rPr lang="ru-RU" err="1"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Никоноровича</a:t>
            </a:r>
            <a:r>
              <a:rPr lang="ru-RU"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 </a:t>
            </a:r>
            <a:r>
              <a:rPr lang="ru-RU" err="1"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Дубовско́го</a:t>
            </a:r>
            <a:r>
              <a:rPr lang="ru-RU"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 «Морской пейзаж», используя причастия.</a:t>
            </a:r>
          </a:p>
        </p:txBody>
      </p:sp>
      <p:pic>
        <p:nvPicPr>
          <p:cNvPr id="2050" name="Picture 2" descr="Изображение выглядит как текст, вода, внешний, плавсредство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543" y="693643"/>
            <a:ext cx="6953577" cy="514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Freeform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https://cloud.prezentacii.org/19/02/124637/images/screen59.jpg</a:t>
            </a:r>
            <a:endParaRPr lang="ru-RU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554" y="0"/>
            <a:ext cx="9581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9433" y="648586"/>
            <a:ext cx="9665179" cy="5262636"/>
          </a:xfrm>
        </p:spPr>
        <p:txBody>
          <a:bodyPr>
            <a:noAutofit/>
          </a:bodyPr>
          <a:lstStyle/>
          <a:p>
            <a:pPr algn="just">
              <a:spcAft>
                <a:spcPts val="1000"/>
              </a:spcAft>
            </a:pP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урока: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формирование умений читательской грамотности при помощи текста, повторение правил по орфографии и пунктуации, связанные с причастиями, развитие орфографической зоркости, критического мышления.</a:t>
            </a:r>
          </a:p>
          <a:p>
            <a:pPr algn="just">
              <a:spcAft>
                <a:spcPts val="1000"/>
              </a:spcAft>
            </a:pP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Задача: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мотивировать обучающихся использовать знания, умения, навыки, полученные при изучении темы: «Причастие».</a:t>
            </a:r>
          </a:p>
          <a:p>
            <a:pPr algn="just">
              <a:spcAft>
                <a:spcPts val="1000"/>
              </a:spcAft>
            </a:pP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Форма: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фронтальная, индивидуальная. </a:t>
            </a:r>
          </a:p>
          <a:p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обучения: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исследовательский, частично-поисковый, рефлексивный.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229" y="253663"/>
            <a:ext cx="9839585" cy="1280890"/>
          </a:xfrm>
        </p:spPr>
        <p:txBody>
          <a:bodyPr>
            <a:no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1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Лингвистическая сказка и составление кластера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793898" y="1752427"/>
            <a:ext cx="9248246" cy="4851910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Определите тему текста. Найдите информацию и составьте кластер по теме. </a:t>
            </a:r>
            <a:endParaRPr lang="ru-RU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давние-давние времена на планете Языкознание в королевстве Части речи произошло событие, имеющее королевское значение. У короля Глагола и королевы Прилагательное родилась дочь! Девочку назвали Причастие.</a:t>
            </a:r>
            <a:b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 и всякий ребенок, Причастие была похожа и на маму, и на папу.</a:t>
            </a:r>
            <a:b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Мама Прилагательное учила ее пользоваться магией и изменяться по числам, падежам и родам. Последнее свойство она может применять только тогда, когда находится одна, то есть в единственном числе.</a:t>
            </a:r>
            <a:b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Любящее дитя, любящий ребенок, любящая дочь – такой была Причастие.</a:t>
            </a:r>
            <a:b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 папы Глагола Причастие научилось телепортации. Из настоящего она могла перемещаться в прошлое, но не в будущее. Молодая, она не думала о будущем.</a:t>
            </a:r>
            <a:b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Глагол, строгий политик, учил ее управлению.  Девочка никогда не терялась, сохраняла возвратность. Именно папа показал ей выгодность двух сторон характера: Причастие научилась быть и совершенной, и несовершенной.</a:t>
            </a:r>
            <a:b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политике (предложении) Причастие играет важную роль. Полная, она выступает в качестве определения, а, становясь краткой, выполняет папину роль.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1232" y="707985"/>
            <a:ext cx="9184745" cy="3310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Игрушки для любимой дочери родители выбирали сами. Они дарили ей  -ВШ-, -Ш-, -НН-,  -ЕНН-, -Т-. Сейчас, в настоящем времени, она играет в кукол-двойняшек: -АЩ-/-ЯЩ- и –УЩ-/-ЮЩ-. Любит она и –ОМ-/-ЕМ-. Часто играет с -ИМ-.</a:t>
            </a:r>
          </a:p>
          <a:p>
            <a:pPr marL="0" indent="0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Причастие ходит в школу волшебства и магии, где прилежно учится разбирать себя на правильные части (морфемы), отыскивать с-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прят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-а-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вш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-ЕЕ-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ся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окончание и вновь приобретать свой облик. Строгий учитель Морфемный Разбор ею доволен. Учится она и другим вещам. </a:t>
            </a:r>
          </a:p>
          <a:p>
            <a:pPr marL="0" indent="0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 Причастия в школе много друзей. Когда девочка пропускает их вперед, всегда появляются сторожа-запятые. Они охраняют (обособляют) компанию.</a:t>
            </a:r>
            <a:b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волшебной школе Причастию подарили милое маленькое домашнее животное. Она назвала его — НЕ — Это хорошенький, не очень капризный зверек.</a:t>
            </a:r>
            <a:b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 НЕ сразу приставили нянь (зависимые слова). Причастие неразлучна с -НЕ-, живёт с ним в замке под названием «Без НЕ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употребляется». Будучи полной и одинокой (одиночной), она тоже не может без НЕ.</a:t>
            </a:r>
            <a:b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Зверек НЕ полюбил ее друзей.  Когда Причастие превращается в Краткое или когда рядом находятся няни (зависимые слова), НЕ боится подходить к девочке. А еще НЕ очень не любит противоречий.</a:t>
            </a:r>
            <a:r>
              <a:rPr lang="en-US" alt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alt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Иногда принцесса Причастие все делала сама, действовала смело и решительно. А иногда ее заставляли, обижали, и она страдала от этого.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 и живет девочка Причастие в королевстве Части речи.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9614" y="1242136"/>
            <a:ext cx="5596569" cy="33982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Формирует умение извлекать необходимую информацию из прослушанного или напечатанного текста. </a:t>
            </a:r>
          </a:p>
          <a:p>
            <a:pPr algn="just">
              <a:spcAft>
                <a:spcPts val="100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Предполагает логические умозаключения. А составление кластера выделяет основные смысловые единицы, которые фиксируются в схеме.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479" y="151369"/>
            <a:ext cx="9839585" cy="1280890"/>
          </a:xfrm>
        </p:spPr>
        <p:txBody>
          <a:bodyPr>
            <a:no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Лингвистическая сказка и составление кластера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4" descr="Изображение выглядит как текст, окн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861"/>
          <a:stretch>
            <a:fillRect/>
          </a:stretch>
        </p:blipFill>
        <p:spPr>
          <a:xfrm>
            <a:off x="579761" y="1619480"/>
            <a:ext cx="5248472" cy="523851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599980" y="3569035"/>
            <a:ext cx="1366092" cy="14432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Причастие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6643171" y="4860878"/>
            <a:ext cx="5354262" cy="1845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Кла́стер</a:t>
            </a:r>
            <a:r>
              <a:rPr lang="ru-RU" sz="2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</a:t>
            </a:r>
            <a:r>
              <a:rPr lang="ru-RU" sz="23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несколько одинаковых предметов или явлений, которые объединяются в группу под каким-то общим признаком. </a:t>
            </a:r>
            <a:endParaRPr lang="ru-RU" sz="2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9896" y="315606"/>
            <a:ext cx="8911687" cy="7445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Задание 2. История волшебного клубка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949774" y="2520158"/>
            <a:ext cx="9665179" cy="3892327"/>
          </a:xfrm>
        </p:spPr>
        <p:txBody>
          <a:bodyPr>
            <a:noAutofit/>
          </a:bodyPr>
          <a:lstStyle/>
          <a:p>
            <a:pPr marL="0" indent="0">
              <a:spcAft>
                <a:spcPts val="1500"/>
              </a:spcAft>
              <a:buNone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очень старинная вещь подаренная мне ещё бабушкой. Бабушка была пожилая ведьма приехавшая к нам из Шотландии. У неё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крючковый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нос и рыжие волосы собранные в пучок. Она вошла отпустила двух леших втащивших чемоданы и принялась раздавать подарки. Моей сестре она подарила сапоги - скороходы сшитые из крокодиловой кожи. Вызывающий ветры и бури веер бабуся вручила моей второй сестре. Младший братик получил карту помогающую клады отыскивать. Ну а клубочек указывающий дорогу бабушка подарила мне.</a:t>
            </a:r>
          </a:p>
          <a:p>
            <a:pPr algn="just">
              <a:spcAft>
                <a:spcPts val="1000"/>
              </a:spcAft>
            </a:pPr>
            <a:r>
              <a:rPr lang="ru-RU" sz="2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Задание способствует развитию </a:t>
            </a:r>
            <a:r>
              <a:rPr lang="ru-RU" sz="22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логического мышления</a:t>
            </a:r>
            <a:r>
              <a:rPr lang="ru-RU" sz="2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развивает умение </a:t>
            </a:r>
            <a:r>
              <a:rPr lang="ru-RU" sz="220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мыслить самостоятельно</a:t>
            </a:r>
            <a:r>
              <a:rPr lang="ru-RU" sz="2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/>
          <p:nvPr/>
        </p:nvSpPr>
        <p:spPr>
          <a:xfrm>
            <a:off x="1949774" y="1296696"/>
            <a:ext cx="9665179" cy="744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panose="05040102010807070707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500"/>
              </a:spcAft>
              <a:buFont typeface="Wingdings 3" panose="05040102010807070707" charset="2"/>
              <a:buNone/>
            </a:pPr>
            <a:r>
              <a:rPr lang="ru-RU" sz="2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Найдите и графически выделите в тексте все причастные обороты и слова, к которым они относятся. Расставьте недостающие знаки препинания. Выполните морфологический разбор причастия на выбор.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0" y="547910"/>
            <a:ext cx="8911687" cy="128089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2000" y="2133600"/>
            <a:ext cx="9472612" cy="3777622"/>
          </a:xfrm>
        </p:spPr>
        <p:txBody>
          <a:bodyPr>
            <a:noAutofit/>
          </a:bodyPr>
          <a:lstStyle/>
          <a:p>
            <a:pPr marL="0" indent="0" algn="just">
              <a:spcAft>
                <a:spcPts val="750"/>
              </a:spcAft>
              <a:buNone/>
            </a:pPr>
            <a:r>
              <a:rPr lang="ru-RU" sz="2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Учитель</a:t>
            </a:r>
            <a:r>
              <a:rPr lang="ru-RU" sz="2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 </a:t>
            </a:r>
            <a:r>
              <a:rPr lang="ru-RU" sz="2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называет слова, ученики делают зарядку. Если слово – страдательное причастие, ученики делают наклон налево, действительное - направо, краткое - вперед, сомневаются - круговое движение.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750"/>
              </a:spcAft>
              <a:buNone/>
            </a:pPr>
            <a:r>
              <a:rPr lang="ru-RU" sz="2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Заселённые, раздавшийся, окрылённый, ободрена, строящиеся, прерываемый, лечащий, вырублено, сжатый, показавшиеся, заселены, застреленный, темневший.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ru-RU" sz="2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  </a:t>
            </a:r>
            <a:endParaRPr lang="ru-RU" sz="22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Физкультминутки проводятся с целью предупреждения утомления. 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7615" y="1447800"/>
            <a:ext cx="9796998" cy="4463422"/>
          </a:xfrm>
        </p:spPr>
        <p:txBody>
          <a:bodyPr>
            <a:noAutofit/>
          </a:bodyPr>
          <a:lstStyle/>
          <a:p>
            <a:pPr indent="0">
              <a:lnSpc>
                <a:spcPct val="115000"/>
              </a:lnSpc>
              <a:spcAft>
                <a:spcPts val="1500"/>
              </a:spcAft>
              <a:buNone/>
            </a:pPr>
            <a:r>
              <a:rPr lang="ru-RU" sz="2200" b="1" i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текст и исправьте в нём ошибки. Спишите исправленный текст в тетрадь.</a:t>
            </a:r>
            <a:endParaRPr lang="ru-RU" sz="22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1500"/>
              </a:spcAft>
              <a:buNone/>
            </a:pPr>
            <a:r>
              <a:rPr lang="ru-RU" sz="22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Скоро низко </a:t>
            </a:r>
            <a:r>
              <a:rPr lang="ru-RU" sz="220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нависшии</a:t>
            </a:r>
            <a:r>
              <a:rPr lang="ru-RU" sz="22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тучи закрыли всё небо, и </a:t>
            </a:r>
            <a:r>
              <a:rPr lang="ru-RU" sz="220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черес</a:t>
            </a:r>
            <a:r>
              <a:rPr lang="ru-RU" sz="22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полчаса </a:t>
            </a:r>
            <a:r>
              <a:rPr lang="ru-RU" sz="220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уроган</a:t>
            </a:r>
            <a:r>
              <a:rPr lang="ru-RU" sz="22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бешенной силой обрушил на </a:t>
            </a:r>
            <a:r>
              <a:rPr lang="ru-RU" sz="220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карабль</a:t>
            </a:r>
            <a:r>
              <a:rPr lang="ru-RU" sz="22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разъярёные</a:t>
            </a:r>
            <a:r>
              <a:rPr lang="ru-RU" sz="22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волны. </a:t>
            </a:r>
            <a:r>
              <a:rPr lang="ru-RU" sz="220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Пенющееся</a:t>
            </a:r>
            <a:r>
              <a:rPr lang="ru-RU" sz="22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водянные</a:t>
            </a:r>
            <a:r>
              <a:rPr lang="ru-RU" sz="22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валы бросали </a:t>
            </a:r>
            <a:r>
              <a:rPr lang="ru-RU" sz="220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карабль</a:t>
            </a:r>
            <a:r>
              <a:rPr lang="ru-RU" sz="22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из стороны в  сторону, </a:t>
            </a:r>
            <a:r>
              <a:rPr lang="ru-RU" sz="220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угражали</a:t>
            </a:r>
            <a:r>
              <a:rPr lang="ru-RU" sz="22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перевернуть его. Мачты </a:t>
            </a:r>
            <a:r>
              <a:rPr lang="ru-RU" sz="220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трищали</a:t>
            </a:r>
            <a:r>
              <a:rPr lang="ru-RU" sz="22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сгибались. Самая большая была </a:t>
            </a:r>
            <a:r>
              <a:rPr lang="ru-RU" sz="220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сломанна</a:t>
            </a:r>
            <a:r>
              <a:rPr lang="ru-RU" sz="22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уроганом</a:t>
            </a:r>
            <a:r>
              <a:rPr lang="ru-RU" sz="22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Не растерявшиеся </a:t>
            </a:r>
            <a:r>
              <a:rPr lang="ru-RU" sz="220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мотросы</a:t>
            </a:r>
            <a:r>
              <a:rPr lang="ru-RU" sz="22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вооружаются топорами и рубят канаты, выбрасывают мачту за борт. </a:t>
            </a:r>
            <a:r>
              <a:rPr lang="ru-RU" sz="220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Карабль</a:t>
            </a:r>
            <a:r>
              <a:rPr lang="ru-RU" sz="22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выпремляеться</a:t>
            </a:r>
            <a:r>
              <a:rPr lang="ru-RU" sz="22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Проесняется</a:t>
            </a:r>
            <a:r>
              <a:rPr lang="ru-RU" sz="22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лицо капитана, </a:t>
            </a:r>
            <a:r>
              <a:rPr lang="ru-RU" sz="220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непокидавшего</a:t>
            </a:r>
            <a:r>
              <a:rPr lang="ru-RU" sz="22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свой мостик всё это время. Ещё час отважных моряков, </a:t>
            </a:r>
            <a:r>
              <a:rPr lang="ru-RU" sz="220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борящихся</a:t>
            </a:r>
            <a:r>
              <a:rPr lang="ru-RU" sz="22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20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уроганом</a:t>
            </a:r>
            <a:r>
              <a:rPr lang="ru-RU" sz="22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носит по волнам. Все </a:t>
            </a:r>
            <a:r>
              <a:rPr lang="ru-RU" sz="2200" dirty="0" err="1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утомленны</a:t>
            </a:r>
            <a:r>
              <a:rPr lang="ru-RU" sz="22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69025" y="1669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Задание 3. «Лови ошибку»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500" y="1232452"/>
            <a:ext cx="9409112" cy="4678770"/>
          </a:xfrm>
        </p:spPr>
        <p:txBody>
          <a:bodyPr>
            <a:noAutofit/>
          </a:bodyPr>
          <a:lstStyle/>
          <a:p>
            <a:pPr>
              <a:spcAft>
                <a:spcPts val="750"/>
              </a:spcAft>
            </a:pPr>
            <a:r>
              <a:rPr lang="ru-RU" sz="2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Это задание - универсальный прием, который активизирует внимание учащихся, формирует умение анализировать информацию, применять знания в нестандартной ситуации, формирует умение критически оценивать полученную информацию. </a:t>
            </a:r>
          </a:p>
          <a:p>
            <a:pPr>
              <a:spcAft>
                <a:spcPts val="750"/>
              </a:spcAft>
            </a:pPr>
            <a:r>
              <a:rPr lang="ru-RU" sz="2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Это задание можно выполнять как группой, так и индивидуально. При выполнении группой ребята спорят, совещаются и, придя к определённому мнению, группа выбирает спикера. </a:t>
            </a:r>
          </a:p>
          <a:p>
            <a:pPr>
              <a:spcAft>
                <a:spcPts val="750"/>
              </a:spcAft>
            </a:pPr>
            <a:r>
              <a:rPr lang="ru-RU" sz="2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Способствует прочному усвоению материала. 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996</Words>
  <Application>Microsoft Office PowerPoint</Application>
  <PresentationFormat>Широкоэкранный</PresentationFormat>
  <Paragraphs>94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Helvetica</vt:lpstr>
      <vt:lpstr>Times New Roman</vt:lpstr>
      <vt:lpstr>Wingdings</vt:lpstr>
      <vt:lpstr>Wingdings 3</vt:lpstr>
      <vt:lpstr>Легкий дым</vt:lpstr>
      <vt:lpstr>Читательская грамотность на уроке русского языка в 7 классе по теме: «Причастие. Обобщение». </vt:lpstr>
      <vt:lpstr>Презентация PowerPoint</vt:lpstr>
      <vt:lpstr>Задание 1. Лингвистическая сказка и составление кластера</vt:lpstr>
      <vt:lpstr>Презентация PowerPoint</vt:lpstr>
      <vt:lpstr>Лингвистическая сказка и составление кластера</vt:lpstr>
      <vt:lpstr>Задание 2. История волшебного клубка</vt:lpstr>
      <vt:lpstr>Физкультминутка </vt:lpstr>
      <vt:lpstr>Задание 3. «Лови ошибку»</vt:lpstr>
      <vt:lpstr>Презентация PowerPoint</vt:lpstr>
      <vt:lpstr>Задание 4. «Слепая схема»</vt:lpstr>
      <vt:lpstr>Задание 5. Синквейн (игровая деятельность) </vt:lpstr>
      <vt:lpstr>Презентация PowerPoint</vt:lpstr>
      <vt:lpstr>Рефлексия</vt:lpstr>
      <vt:lpstr>Рефлексия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Читательская грамотность на уроке русского языка в 7 классе по теме: «Причастие. Обобщение». </dc:title>
  <dc:creator>Nina Avakova</dc:creator>
  <cp:lastModifiedBy>Nina Avakova</cp:lastModifiedBy>
  <cp:revision>4</cp:revision>
  <dcterms:created xsi:type="dcterms:W3CDTF">2022-11-20T15:06:00Z</dcterms:created>
  <dcterms:modified xsi:type="dcterms:W3CDTF">2023-03-07T18:46:27Z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AE5656D309854531B1A77BED53EBE7C9</vt:lpwstr>
  </property>
  <property fmtid="{D5CDD505-2E9C-101B-9397-08002B2CF9AE}" pid="3" name="KSOProductBuildVer">
    <vt:lpwstr>1049-11.2.0.11380</vt:lpwstr>
  </property>
</Properties>
</file>