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323" r:id="rId3"/>
    <p:sldId id="299" r:id="rId4"/>
    <p:sldId id="290" r:id="rId5"/>
    <p:sldId id="309" r:id="rId6"/>
    <p:sldId id="295" r:id="rId7"/>
    <p:sldId id="297" r:id="rId8"/>
    <p:sldId id="298" r:id="rId9"/>
    <p:sldId id="325" r:id="rId10"/>
    <p:sldId id="300" r:id="rId11"/>
    <p:sldId id="301" r:id="rId12"/>
    <p:sldId id="271" r:id="rId13"/>
    <p:sldId id="302" r:id="rId14"/>
    <p:sldId id="268" r:id="rId15"/>
    <p:sldId id="305" r:id="rId16"/>
    <p:sldId id="303" r:id="rId17"/>
    <p:sldId id="304" r:id="rId18"/>
    <p:sldId id="265" r:id="rId19"/>
    <p:sldId id="314" r:id="rId20"/>
    <p:sldId id="310" r:id="rId21"/>
    <p:sldId id="269" r:id="rId22"/>
    <p:sldId id="321" r:id="rId23"/>
    <p:sldId id="311" r:id="rId24"/>
    <p:sldId id="322" r:id="rId25"/>
    <p:sldId id="308" r:id="rId26"/>
    <p:sldId id="316" r:id="rId27"/>
    <p:sldId id="317" r:id="rId28"/>
    <p:sldId id="318" r:id="rId29"/>
    <p:sldId id="315" r:id="rId30"/>
    <p:sldId id="319" r:id="rId31"/>
    <p:sldId id="326" r:id="rId32"/>
    <p:sldId id="31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  <a:srgbClr val="00FF00"/>
    <a:srgbClr val="FF9900"/>
    <a:srgbClr val="FF66FF"/>
    <a:srgbClr val="FF99FF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42DA4-D64F-4C57-8DC4-70A57A2D04E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2BCA-10E6-4D88-AE1D-21E2795BC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9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33BD-26D5-42C6-8784-568B47FC4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5B84-D563-466A-92B7-8725310C3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053-C887-45F3-91E5-681DD6320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732A-F322-4A0F-8F73-A19DAA435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DBA-65CA-48CA-B7BA-000362166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4C5E-DF46-465D-9BA1-ACE6274DD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AFC3-5136-4D4E-87CF-B621A8E8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A8D9-53EA-4BC3-B27B-E79D0418C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759B-0383-4697-8CA0-F4643B25B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31FF-0926-417E-9677-7D9481FB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F332-CE6F-497B-BFF5-FBB182522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MUSIC\&#1048;&#1085;&#1089;&#1090;&#1088;&#1091;&#1084;&#1077;&#1085;&#1090;&#1072;&#1083;&#1100;&#1085;&#1072;&#1103;\Track%20%204.mp3" TargetMode="Externa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5301208"/>
            <a:ext cx="6872218" cy="1042324"/>
          </a:xfrm>
          <a:solidFill>
            <a:schemeClr val="bg2"/>
          </a:solidFill>
          <a:ln w="57150">
            <a:solidFill>
              <a:schemeClr val="bg2"/>
            </a:solidFill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8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7  класс</a:t>
            </a:r>
            <a:endParaRPr lang="ru-RU" sz="8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3528" y="3429000"/>
            <a:ext cx="3672408" cy="327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gclipart.com/wp-content/uploads/2017/07/Smiley-face-thumbs-up-animation-free-clipart-images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2721" y="620688"/>
            <a:ext cx="4367271" cy="302433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33BD-26D5-42C6-8784-568B47FC43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</a:rPr>
              <a:t>Инструменты графического </a:t>
            </a:r>
            <a:r>
              <a:rPr lang="ru-RU" sz="3800" b="1" dirty="0" smtClean="0">
                <a:solidFill>
                  <a:srgbClr val="002060"/>
                </a:solidFill>
              </a:rPr>
              <a:t/>
            </a:r>
            <a:br>
              <a:rPr lang="ru-RU" sz="3800" b="1" dirty="0" smtClean="0">
                <a:solidFill>
                  <a:srgbClr val="002060"/>
                </a:solidFill>
              </a:rPr>
            </a:br>
            <a:r>
              <a:rPr lang="ru-RU" sz="3800" b="1" dirty="0" smtClean="0">
                <a:solidFill>
                  <a:srgbClr val="002060"/>
                </a:solidFill>
              </a:rPr>
              <a:t>редактора </a:t>
            </a:r>
            <a:r>
              <a:rPr lang="en-US" sz="3800" b="1" dirty="0">
                <a:solidFill>
                  <a:srgbClr val="002060"/>
                </a:solidFill>
              </a:rPr>
              <a:t>Paint</a:t>
            </a:r>
            <a:r>
              <a:rPr lang="ru-RU" sz="3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1368921" cy="470448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</a:rPr>
              <a:t>Инструменты графического редактора </a:t>
            </a:r>
            <a:r>
              <a:rPr lang="en-US" sz="3800" b="1" dirty="0">
                <a:solidFill>
                  <a:srgbClr val="002060"/>
                </a:solidFill>
              </a:rPr>
              <a:t>Paint</a:t>
            </a:r>
            <a:r>
              <a:rPr lang="ru-RU" sz="3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844675"/>
            <a:ext cx="1152525" cy="3960813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" y="1916113"/>
            <a:ext cx="388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Выделение </a:t>
            </a:r>
            <a:r>
              <a:rPr lang="ru-RU" dirty="0" smtClean="0"/>
              <a:t>произвольной </a:t>
            </a:r>
            <a:r>
              <a:rPr lang="ru-RU" dirty="0"/>
              <a:t>области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292725" y="1773238"/>
            <a:ext cx="385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Выделение прямоугольного элемента рисунка (</a:t>
            </a:r>
            <a:r>
              <a:rPr lang="ru-RU" sz="1600" i="1"/>
              <a:t>блок</a:t>
            </a:r>
            <a:r>
              <a:rPr lang="ru-RU" sz="1600"/>
              <a:t>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36888" y="24209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Ластик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58900" y="29241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Выбор текущего цвета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292725" y="292417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Изменение масштаба рисунка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292725" y="2420938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Заливка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292725" y="33575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Кисть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292725" y="37893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Надпись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292725" y="42926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Кривая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292725" y="47244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Замкнутая ломанная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292725" y="5229225"/>
            <a:ext cx="302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Прямоугольник с округлыми углами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687638" y="33575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Карандаш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338388" y="3800475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Распылитель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944813" y="42926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Прямая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139950" y="480853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Прямоугольник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971800" y="52292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Эллипс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204864"/>
            <a:ext cx="6707088" cy="157018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Функции графического редактора </a:t>
            </a:r>
            <a:r>
              <a:rPr lang="en-US" sz="5400" b="1" dirty="0" smtClean="0">
                <a:solidFill>
                  <a:srgbClr val="C00000"/>
                </a:solidFill>
              </a:rPr>
              <a:t>Paint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14" descr="http://t3.gstatic.com/images?q=tbn:ANd9GcTBDYAmihitAqgUm9sQXz4hav5YLUR7LAIuWBiEtvIbMY8P8R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50637"/>
            <a:ext cx="1801168" cy="21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74638"/>
            <a:ext cx="6707088" cy="157018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Функции графического редактора </a:t>
            </a:r>
            <a:r>
              <a:rPr lang="en-US" b="1" dirty="0">
                <a:solidFill>
                  <a:srgbClr val="002060"/>
                </a:solidFill>
              </a:rPr>
              <a:t>Paint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2060848"/>
            <a:ext cx="6408391" cy="3816424"/>
          </a:xfrm>
          <a:ln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создание изображений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редактирование </a:t>
            </a:r>
            <a:r>
              <a:rPr lang="ru-RU" sz="3600" dirty="0" smtClean="0">
                <a:solidFill>
                  <a:srgbClr val="002060"/>
                </a:solidFill>
              </a:rPr>
              <a:t>изображений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применять для рисования различные цвета и кисти (т.е. использовать линии различной ширины и конфигурации)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перемещать фрагмент рисунка по экрану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“склеивать” один рисунок с другим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увеличивать фрагмент рисунка для того, чтобы прорисовать мелкие детали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добавлять к рисункам текст</a:t>
            </a:r>
          </a:p>
          <a:p>
            <a:endParaRPr lang="ru-RU" sz="3600" b="1" dirty="0">
              <a:solidFill>
                <a:schemeClr val="folHlin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899592" y="2286372"/>
            <a:ext cx="576064" cy="1327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051720" y="2623688"/>
            <a:ext cx="1398834" cy="301631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66448" y="2623688"/>
            <a:ext cx="942015" cy="161569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577074" y="2477980"/>
            <a:ext cx="612068" cy="81175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164288" y="2389634"/>
            <a:ext cx="200559" cy="202460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07904" y="836712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627784" y="188640"/>
            <a:ext cx="256135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Лента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39952" y="3068960"/>
            <a:ext cx="256135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Автофигуры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84168" y="4414242"/>
            <a:ext cx="256135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Палитра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915816" y="4149080"/>
            <a:ext cx="256135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Инструменты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3645024"/>
            <a:ext cx="256135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Буфер обмена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69875" y="5640001"/>
            <a:ext cx="256135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Работа с изображениями</a:t>
            </a:r>
            <a:endParaRPr lang="ru-RU" sz="2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164288" y="5517232"/>
            <a:ext cx="1656184" cy="14401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156176" y="5805264"/>
            <a:ext cx="256135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Рабочее поле</a:t>
            </a:r>
            <a:endParaRPr lang="ru-RU" sz="2400" b="1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A8D9-53EA-4BC3-B27B-E79D0418CC9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Track  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715000"/>
            <a:ext cx="304800" cy="3048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2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Повторение пройденного </a:t>
            </a:r>
            <a:r>
              <a:rPr lang="ru-RU" b="1" dirty="0" smtClean="0">
                <a:solidFill>
                  <a:srgbClr val="002060"/>
                </a:solidFill>
              </a:rPr>
              <a:t>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8" name="Picture 6" descr="j0282747">
            <a:hlinkHover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24200"/>
            <a:ext cx="1960984" cy="196098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AFC3-5136-4D4E-87CF-B621A8E85C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 </a:t>
            </a:r>
            <a:r>
              <a:rPr lang="ru-RU" sz="4800" dirty="0" smtClean="0">
                <a:solidFill>
                  <a:schemeClr val="tx2"/>
                </a:solidFill>
              </a:rPr>
              <a:t>Ответы</a:t>
            </a:r>
            <a:r>
              <a:rPr lang="ru-RU" sz="48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988840"/>
            <a:ext cx="2176462" cy="4176464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060848"/>
            <a:ext cx="19442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en-US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en-US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en-US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en-US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19675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Вариант -1     Вариант -2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916832"/>
            <a:ext cx="2376264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916832"/>
            <a:ext cx="2304256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Шкала оценок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905000"/>
            <a:ext cx="6194648" cy="4114800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>5 верных ответов – «5»</a:t>
            </a:r>
          </a:p>
          <a:p>
            <a:r>
              <a:rPr lang="ru-RU" sz="4000" dirty="0">
                <a:solidFill>
                  <a:srgbClr val="002060"/>
                </a:solidFill>
              </a:rPr>
              <a:t>4 верных ответа – «4»</a:t>
            </a:r>
          </a:p>
          <a:p>
            <a:r>
              <a:rPr lang="ru-RU" sz="4000" dirty="0">
                <a:solidFill>
                  <a:srgbClr val="002060"/>
                </a:solidFill>
              </a:rPr>
              <a:t>3 верных ответа – «3»</a:t>
            </a:r>
          </a:p>
          <a:p>
            <a:r>
              <a:rPr lang="ru-RU" sz="4000" dirty="0">
                <a:solidFill>
                  <a:srgbClr val="002060"/>
                </a:solidFill>
              </a:rPr>
              <a:t>2 – 1 верных ответа – «2»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340768"/>
            <a:ext cx="59766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Практическая работа №1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3284984"/>
            <a:ext cx="2878212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249289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Собери «</a:t>
            </a:r>
            <a:r>
              <a:rPr lang="ru-RU" sz="4000" b="1" dirty="0" err="1" smtClean="0">
                <a:solidFill>
                  <a:srgbClr val="002060"/>
                </a:solidFill>
              </a:rPr>
              <a:t>пазл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260648"/>
            <a:ext cx="7308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безопасности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268760"/>
            <a:ext cx="6552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Сидите прямо.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должно быть удобно. Но это не значит, что надо подгибать ноги под себя или класть ногу на ногу, сутулиться. Этого делать НЕЛЬЗЯ!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 между монитором и глазами должно быть 45-75 см.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забывайте моргать, при моргании глаз омывается слёзной жидкостью и не пересыхает, а пересыхание глаза вредит зрению.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час работы за компьютером делайте перерыв на 15-20 минут.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224" y="980728"/>
            <a:ext cx="6984776" cy="25922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Графический редактор</a:t>
            </a:r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Paint</a:t>
            </a:r>
            <a:endParaRPr lang="ru-RU" sz="6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5301208"/>
            <a:ext cx="6872218" cy="1042324"/>
          </a:xfrm>
          <a:solidFill>
            <a:schemeClr val="bg2"/>
          </a:solidFill>
          <a:ln w="57150">
            <a:solidFill>
              <a:schemeClr val="bg2"/>
            </a:solidFill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8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7  класс</a:t>
            </a:r>
            <a:endParaRPr lang="ru-RU" sz="8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3528" y="3429000"/>
            <a:ext cx="3672408" cy="327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33BD-26D5-42C6-8784-568B47FC43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332656"/>
            <a:ext cx="45365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Практическая работа №1.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Пазл.png"/>
          <p:cNvPicPr>
            <a:picLocks noChangeAspect="1"/>
          </p:cNvPicPr>
          <p:nvPr/>
        </p:nvPicPr>
        <p:blipFill>
          <a:blip r:embed="rId2" cstate="print"/>
          <a:srcRect b="22482"/>
          <a:stretch>
            <a:fillRect/>
          </a:stretch>
        </p:blipFill>
        <p:spPr>
          <a:xfrm>
            <a:off x="1259632" y="2420888"/>
            <a:ext cx="7416824" cy="36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112474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Собери «</a:t>
            </a:r>
            <a:r>
              <a:rPr lang="ru-RU" sz="3200" b="1" dirty="0" err="1" smtClean="0">
                <a:solidFill>
                  <a:srgbClr val="002060"/>
                </a:solidFill>
              </a:rPr>
              <a:t>пазл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8" y="15113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36897" y="15113"/>
            <a:ext cx="3399599" cy="2189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/>
              </a:rPr>
              <a:t>Пуск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/>
              </a:rPr>
              <a:t>Программы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/>
              </a:rPr>
              <a:t>Стандартные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800" b="1" kern="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/>
              </a:rPr>
              <a:t>Paint</a:t>
            </a:r>
            <a:endParaRPr lang="ru-RU" sz="2800" b="1" kern="0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mic Sans MS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08566" y="42284"/>
            <a:ext cx="3552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kern="0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/>
              </a:rPr>
              <a:t> </a:t>
            </a:r>
            <a:r>
              <a:rPr lang="ru-RU" sz="3200" kern="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/>
              </a:rPr>
              <a:t> </a:t>
            </a:r>
            <a:endParaRPr lang="ru-RU" sz="3600" b="1" kern="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332656"/>
            <a:ext cx="45365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Практическая работа №1.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Пазл.png"/>
          <p:cNvPicPr>
            <a:picLocks noChangeAspect="1"/>
          </p:cNvPicPr>
          <p:nvPr/>
        </p:nvPicPr>
        <p:blipFill>
          <a:blip r:embed="rId2" cstate="print"/>
          <a:srcRect b="22482"/>
          <a:stretch>
            <a:fillRect/>
          </a:stretch>
        </p:blipFill>
        <p:spPr>
          <a:xfrm>
            <a:off x="1259632" y="2420888"/>
            <a:ext cx="7416824" cy="36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112474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Собери «</a:t>
            </a:r>
            <a:r>
              <a:rPr lang="ru-RU" sz="3200" b="1" dirty="0" err="1" smtClean="0">
                <a:solidFill>
                  <a:srgbClr val="002060"/>
                </a:solidFill>
              </a:rPr>
              <a:t>пазл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260648"/>
            <a:ext cx="45365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Практическая работа №1.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12474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Собери «</a:t>
            </a:r>
            <a:r>
              <a:rPr lang="ru-RU" sz="3200" b="1" dirty="0" err="1" smtClean="0">
                <a:solidFill>
                  <a:srgbClr val="002060"/>
                </a:solidFill>
              </a:rPr>
              <a:t>пазл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Дед и снегурочка.jpg"/>
          <p:cNvPicPr>
            <a:picLocks noChangeAspect="1"/>
          </p:cNvPicPr>
          <p:nvPr/>
        </p:nvPicPr>
        <p:blipFill>
          <a:blip r:embed="rId2" cstate="print"/>
          <a:srcRect l="25143"/>
          <a:stretch>
            <a:fillRect/>
          </a:stretch>
        </p:blipFill>
        <p:spPr>
          <a:xfrm>
            <a:off x="3347864" y="1844824"/>
            <a:ext cx="4407222" cy="427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260648"/>
            <a:ext cx="45365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Практическая работа №2.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дед мороз  с надписью.png"/>
          <p:cNvPicPr>
            <a:picLocks noChangeAspect="1"/>
          </p:cNvPicPr>
          <p:nvPr/>
        </p:nvPicPr>
        <p:blipFill>
          <a:blip r:embed="rId2" cstate="print"/>
          <a:srcRect r="32726" b="65350"/>
          <a:stretch>
            <a:fillRect/>
          </a:stretch>
        </p:blipFill>
        <p:spPr>
          <a:xfrm>
            <a:off x="2555776" y="1484784"/>
            <a:ext cx="608795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2204864"/>
            <a:ext cx="3528392" cy="314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908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Упражнения для глаз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8243888" y="1125538"/>
            <a:ext cx="0" cy="4751387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258888" y="5949950"/>
            <a:ext cx="69850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58888" y="1125538"/>
            <a:ext cx="0" cy="4751387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331913" y="1125538"/>
            <a:ext cx="3311525" cy="2016125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643438" y="1196975"/>
            <a:ext cx="3529012" cy="1944688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258888" y="1125538"/>
            <a:ext cx="69850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547813" y="4076700"/>
            <a:ext cx="6408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Вам пришло письмо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3779838" y="2420938"/>
            <a:ext cx="2016125" cy="1439862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33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4663" y="2708275"/>
            <a:ext cx="1008062" cy="936625"/>
            <a:chOff x="340" y="1253"/>
            <a:chExt cx="635" cy="590"/>
          </a:xfrm>
        </p:grpSpPr>
        <p:sp>
          <p:nvSpPr>
            <p:cNvPr id="2060" name="AutoShape 1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AutoShape 1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9" name="Прямоугольник 14"/>
          <p:cNvSpPr>
            <a:spLocks noChangeArrowheads="1"/>
          </p:cNvSpPr>
          <p:nvPr/>
        </p:nvSpPr>
        <p:spPr bwMode="auto">
          <a:xfrm>
            <a:off x="1403350" y="2603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Электронная   физминутка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A8D9-53EA-4BC3-B27B-E79D0418CC9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animClr clrSpc="rgb" dir="cw"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 animBg="1"/>
      <p:bldP spid="10251" grpId="0" animBg="1"/>
      <p:bldP spid="10252" grpId="0" animBg="1"/>
      <p:bldP spid="10247" grpId="0" animBg="1"/>
      <p:bldP spid="10256" grpId="0" animBg="1"/>
      <p:bldP spid="1025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 descr="фон44 клетка"/>
          <p:cNvSpPr>
            <a:spLocks noChangeArrowheads="1"/>
          </p:cNvSpPr>
          <p:nvPr/>
        </p:nvSpPr>
        <p:spPr bwMode="auto">
          <a:xfrm>
            <a:off x="468313" y="260350"/>
            <a:ext cx="8281987" cy="61928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Выполни гимнастику для глаз по схеме: </a:t>
            </a: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331913" y="1484313"/>
            <a:ext cx="69119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H="1">
            <a:off x="1547813" y="1484313"/>
            <a:ext cx="669607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1547813" y="3284538"/>
            <a:ext cx="6696075" cy="792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 flipH="1">
            <a:off x="1187450" y="4076700"/>
            <a:ext cx="7058025" cy="1295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258888" y="1268413"/>
            <a:ext cx="433387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7885113" y="1557338"/>
            <a:ext cx="433387" cy="1444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476375" y="3500438"/>
            <a:ext cx="431800" cy="7143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7812088" y="4365625"/>
            <a:ext cx="504825" cy="14287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A8D9-53EA-4BC3-B27B-E79D0418CC9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30" grpId="0" animBg="1"/>
      <p:bldP spid="9230" grpId="1" animBg="1"/>
      <p:bldP spid="9231" grpId="0" animBg="1"/>
      <p:bldP spid="9231" grpId="1" animBg="1"/>
      <p:bldP spid="9237" grpId="0" animBg="1"/>
      <p:bldP spid="9237" grpId="1" animBg="1"/>
      <p:bldP spid="9238" grpId="0" animBg="1"/>
      <p:bldP spid="923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6174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364088" y="3573463"/>
            <a:ext cx="2808362" cy="1727745"/>
            <a:chOff x="340" y="1253"/>
            <a:chExt cx="635" cy="590"/>
          </a:xfrm>
        </p:grpSpPr>
        <p:sp>
          <p:nvSpPr>
            <p:cNvPr id="6172" name="AutoShape 4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AutoShape 4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59338" y="3068638"/>
            <a:ext cx="1944910" cy="1584498"/>
            <a:chOff x="340" y="1253"/>
            <a:chExt cx="635" cy="590"/>
          </a:xfrm>
        </p:grpSpPr>
        <p:sp>
          <p:nvSpPr>
            <p:cNvPr id="6170" name="AutoShape 4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AutoShape 5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619672" y="1772816"/>
            <a:ext cx="1440830" cy="1440681"/>
            <a:chOff x="340" y="1253"/>
            <a:chExt cx="635" cy="590"/>
          </a:xfrm>
        </p:grpSpPr>
        <p:sp>
          <p:nvSpPr>
            <p:cNvPr id="6168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683568" y="4581128"/>
            <a:ext cx="1584126" cy="1368152"/>
            <a:chOff x="340" y="1253"/>
            <a:chExt cx="635" cy="590"/>
          </a:xfrm>
        </p:grpSpPr>
        <p:sp>
          <p:nvSpPr>
            <p:cNvPr id="6166" name="AutoShape 5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AutoShape 5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563888" y="4509120"/>
            <a:ext cx="1800275" cy="1369393"/>
            <a:chOff x="340" y="1253"/>
            <a:chExt cx="635" cy="590"/>
          </a:xfrm>
        </p:grpSpPr>
        <p:sp>
          <p:nvSpPr>
            <p:cNvPr id="6164" name="AutoShape 6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AutoShape 6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92725" y="1341438"/>
            <a:ext cx="1871563" cy="1799530"/>
            <a:chOff x="340" y="1253"/>
            <a:chExt cx="635" cy="590"/>
          </a:xfrm>
        </p:grpSpPr>
        <p:sp>
          <p:nvSpPr>
            <p:cNvPr id="6162" name="AutoShape 6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AutoShape 6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924300" y="260350"/>
            <a:ext cx="1583804" cy="1872506"/>
            <a:chOff x="340" y="1253"/>
            <a:chExt cx="635" cy="590"/>
          </a:xfrm>
        </p:grpSpPr>
        <p:sp>
          <p:nvSpPr>
            <p:cNvPr id="6160" name="AutoShape 6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AutoShape 6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444209" y="260350"/>
            <a:ext cx="2015580" cy="1872506"/>
            <a:chOff x="340" y="1253"/>
            <a:chExt cx="635" cy="590"/>
          </a:xfrm>
        </p:grpSpPr>
        <p:sp>
          <p:nvSpPr>
            <p:cNvPr id="6158" name="AutoShape 7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AutoShape 7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2987824" y="2420938"/>
            <a:ext cx="1944539" cy="1728142"/>
            <a:chOff x="340" y="1253"/>
            <a:chExt cx="635" cy="590"/>
          </a:xfrm>
        </p:grpSpPr>
        <p:sp>
          <p:nvSpPr>
            <p:cNvPr id="6156" name="AutoShape 7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AutoShape 7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A8D9-53EA-4BC3-B27B-E79D0418CC9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66 C 0.15434 -0.28866 0.27413 -0.14745 0.27413 0.02593 C 0.27413 0.19954 0.15434 0.34051 0.00764 0.34051 C -0.13889 0.34051 -0.25764 0.19954 -0.25764 0.02593 C -0.25764 -0.14745 -0.13889 -0.28866 0.00764 -0.2886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2420888"/>
            <a:ext cx="2878212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1700808"/>
            <a:ext cx="4644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Творческая  работа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224" y="1412776"/>
            <a:ext cx="6984776" cy="25922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января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Графический редактор</a:t>
            </a:r>
            <a:endParaRPr lang="ru-RU" sz="6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2150" y="5301208"/>
            <a:ext cx="6872218" cy="1042324"/>
          </a:xfrm>
          <a:solidFill>
            <a:schemeClr val="bg2"/>
          </a:solidFill>
          <a:ln w="57150">
            <a:solidFill>
              <a:schemeClr val="bg2"/>
            </a:solidFill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8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7  класс</a:t>
            </a:r>
            <a:endParaRPr lang="ru-RU" sz="8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3528" y="3429000"/>
            <a:ext cx="3672408" cy="327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33BD-26D5-42C6-8784-568B47FC43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еор.ленточка1.jpg"/>
          <p:cNvPicPr>
            <a:picLocks noChangeAspect="1"/>
          </p:cNvPicPr>
          <p:nvPr/>
        </p:nvPicPr>
        <p:blipFill>
          <a:blip r:embed="rId2" cstate="print"/>
          <a:srcRect l="13413" t="24787"/>
          <a:stretch>
            <a:fillRect/>
          </a:stretch>
        </p:blipFill>
        <p:spPr>
          <a:xfrm>
            <a:off x="3131840" y="3717032"/>
            <a:ext cx="5113412" cy="2622054"/>
          </a:xfrm>
          <a:prstGeom prst="rect">
            <a:avLst/>
          </a:prstGeom>
        </p:spPr>
      </p:pic>
      <p:pic>
        <p:nvPicPr>
          <p:cNvPr id="10" name="Рисунок 9" descr="голубь.jpg"/>
          <p:cNvPicPr>
            <a:picLocks noChangeAspect="1"/>
          </p:cNvPicPr>
          <p:nvPr/>
        </p:nvPicPr>
        <p:blipFill>
          <a:blip r:embed="rId3" cstate="print"/>
          <a:srcRect l="7002" b="5907"/>
          <a:stretch>
            <a:fillRect/>
          </a:stretch>
        </p:blipFill>
        <p:spPr>
          <a:xfrm rot="20896121">
            <a:off x="5410018" y="806892"/>
            <a:ext cx="2834573" cy="2867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3142" y="908720"/>
            <a:ext cx="4644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Творческая  работа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2" name="Рисунок 11" descr="вечный огонь.jpg"/>
          <p:cNvPicPr>
            <a:picLocks noChangeAspect="1"/>
          </p:cNvPicPr>
          <p:nvPr/>
        </p:nvPicPr>
        <p:blipFill>
          <a:blip r:embed="rId4" cstate="print"/>
          <a:srcRect b="20162"/>
          <a:stretch>
            <a:fillRect/>
          </a:stretch>
        </p:blipFill>
        <p:spPr>
          <a:xfrm>
            <a:off x="2339752" y="2852936"/>
            <a:ext cx="237626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1844824"/>
            <a:ext cx="6948264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Домашнее задание: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3.1-3.3 повторить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/>
              <a:t>выполнить </a:t>
            </a:r>
            <a:r>
              <a:rPr lang="ru-RU" dirty="0"/>
              <a:t>рисунок к любой сказке (на компьютере).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045212"/>
            <a:ext cx="51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§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2808312" cy="44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3432174"/>
            <a:ext cx="2878212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графический редактор логотип"/>
          <p:cNvPicPr>
            <a:picLocks noChangeAspect="1" noChangeArrowheads="1"/>
          </p:cNvPicPr>
          <p:nvPr/>
        </p:nvPicPr>
        <p:blipFill>
          <a:blip r:embed="rId2" cstate="print"/>
          <a:srcRect l="7207" r="48649"/>
          <a:stretch>
            <a:fillRect/>
          </a:stretch>
        </p:blipFill>
        <p:spPr bwMode="auto">
          <a:xfrm>
            <a:off x="3851920" y="908720"/>
            <a:ext cx="3528392" cy="2889212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графический редактор логотип"/>
          <p:cNvPicPr>
            <a:picLocks noChangeAspect="1" noChangeArrowheads="1"/>
          </p:cNvPicPr>
          <p:nvPr/>
        </p:nvPicPr>
        <p:blipFill>
          <a:blip r:embed="rId2" cstate="print"/>
          <a:srcRect l="46912" t="14954" r="7207" b="15262"/>
          <a:stretch>
            <a:fillRect/>
          </a:stretch>
        </p:blipFill>
        <p:spPr bwMode="auto">
          <a:xfrm>
            <a:off x="2987824" y="3717032"/>
            <a:ext cx="4546791" cy="2448272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логотип прикладных програм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логотип прикладных програм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Картинки по запросу логотип прикладных программ"/>
          <p:cNvPicPr>
            <a:picLocks noChangeAspect="1" noChangeArrowheads="1"/>
          </p:cNvPicPr>
          <p:nvPr/>
        </p:nvPicPr>
        <p:blipFill>
          <a:blip r:embed="rId3" cstate="print"/>
          <a:srcRect l="16531" t="34020" r="70239" b="52120"/>
          <a:stretch>
            <a:fillRect/>
          </a:stretch>
        </p:blipFill>
        <p:spPr bwMode="auto">
          <a:xfrm>
            <a:off x="5508104" y="3573016"/>
            <a:ext cx="2107870" cy="1656184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33BD-26D5-42C6-8784-568B47FC43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графический редактор логотип"/>
          <p:cNvPicPr>
            <a:picLocks noChangeAspect="1" noChangeArrowheads="1"/>
          </p:cNvPicPr>
          <p:nvPr/>
        </p:nvPicPr>
        <p:blipFill>
          <a:blip r:embed="rId2" cstate="print"/>
          <a:srcRect l="27027" t="17568" r="48649" b="34366"/>
          <a:stretch>
            <a:fillRect/>
          </a:stretch>
        </p:blipFill>
        <p:spPr bwMode="auto">
          <a:xfrm>
            <a:off x="3779912" y="2564904"/>
            <a:ext cx="4032448" cy="2880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692696"/>
            <a:ext cx="47530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Графический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редактор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33BD-26D5-42C6-8784-568B47FC43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графический редактор логотип"/>
          <p:cNvPicPr>
            <a:picLocks noChangeAspect="1" noChangeArrowheads="1"/>
          </p:cNvPicPr>
          <p:nvPr/>
        </p:nvPicPr>
        <p:blipFill>
          <a:blip r:embed="rId2" cstate="print"/>
          <a:srcRect l="27928" r="48649" b="32708"/>
          <a:stretch>
            <a:fillRect/>
          </a:stretch>
        </p:blipFill>
        <p:spPr bwMode="auto">
          <a:xfrm>
            <a:off x="5724128" y="3861048"/>
            <a:ext cx="1872208" cy="1944216"/>
          </a:xfrm>
          <a:prstGeom prst="rect">
            <a:avLst/>
          </a:prstGeom>
          <a:noFill/>
        </p:spPr>
      </p:pic>
      <p:pic>
        <p:nvPicPr>
          <p:cNvPr id="33794" name="Picture 2" descr="Картинки по запросу логотип прикладных программ"/>
          <p:cNvPicPr>
            <a:picLocks noChangeAspect="1" noChangeArrowheads="1"/>
          </p:cNvPicPr>
          <p:nvPr/>
        </p:nvPicPr>
        <p:blipFill>
          <a:blip r:embed="rId3" cstate="print"/>
          <a:srcRect l="27404" t="54960" r="57476" b="29920"/>
          <a:stretch>
            <a:fillRect/>
          </a:stretch>
        </p:blipFill>
        <p:spPr bwMode="auto">
          <a:xfrm>
            <a:off x="2699792" y="3861048"/>
            <a:ext cx="2160240" cy="16201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908720"/>
            <a:ext cx="507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Графический редактор 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компьютерная программа, позволяющая создавать и редактировать изображения.</a:t>
            </a:r>
            <a:endParaRPr lang="ru-RU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33BD-26D5-42C6-8784-568B47FC43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Компьютерная графика</a:t>
            </a:r>
          </a:p>
        </p:txBody>
      </p:sp>
      <p:cxnSp>
        <p:nvCxnSpPr>
          <p:cNvPr id="5" name="Straight Arrow Connector 4"/>
          <p:cNvCxnSpPr>
            <a:stCxn id="4098" idx="2"/>
          </p:cNvCxnSpPr>
          <p:nvPr/>
        </p:nvCxnSpPr>
        <p:spPr>
          <a:xfrm flipH="1">
            <a:off x="2123728" y="2565400"/>
            <a:ext cx="2448272" cy="18717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098" idx="2"/>
          </p:cNvCxnSpPr>
          <p:nvPr/>
        </p:nvCxnSpPr>
        <p:spPr>
          <a:xfrm rot="16200000" flipH="1">
            <a:off x="4968081" y="2169319"/>
            <a:ext cx="1655763" cy="24479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835696" y="4365104"/>
            <a:ext cx="1800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6659563" y="4437063"/>
            <a:ext cx="1800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cxnSp>
        <p:nvCxnSpPr>
          <p:cNvPr id="9" name="Прямая со стрелкой 8"/>
          <p:cNvCxnSpPr>
            <a:stCxn id="4098" idx="2"/>
          </p:cNvCxnSpPr>
          <p:nvPr/>
        </p:nvCxnSpPr>
        <p:spPr>
          <a:xfrm>
            <a:off x="4572000" y="2565400"/>
            <a:ext cx="72008" cy="208773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355976" y="4869160"/>
            <a:ext cx="612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  <a:endParaRPr lang="ru-RU" sz="7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Компьютерная графика</a:t>
            </a:r>
          </a:p>
        </p:txBody>
      </p:sp>
      <p:cxnSp>
        <p:nvCxnSpPr>
          <p:cNvPr id="5" name="Straight Arrow Connector 4"/>
          <p:cNvCxnSpPr>
            <a:stCxn id="5122" idx="2"/>
            <a:endCxn id="5126" idx="0"/>
          </p:cNvCxnSpPr>
          <p:nvPr/>
        </p:nvCxnSpPr>
        <p:spPr>
          <a:xfrm flipH="1">
            <a:off x="2556049" y="2565400"/>
            <a:ext cx="2015951" cy="17276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122" idx="2"/>
            <a:endCxn id="5127" idx="0"/>
          </p:cNvCxnSpPr>
          <p:nvPr/>
        </p:nvCxnSpPr>
        <p:spPr>
          <a:xfrm>
            <a:off x="4572000" y="2565400"/>
            <a:ext cx="1836415" cy="18717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6659563" y="4437063"/>
            <a:ext cx="1800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8800">
              <a:latin typeface="Calibri" pitchFamily="34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187624" y="4293096"/>
            <a:ext cx="2736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растровая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932040" y="4437112"/>
            <a:ext cx="2952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векторная</a:t>
            </a:r>
          </a:p>
        </p:txBody>
      </p:sp>
      <p:cxnSp>
        <p:nvCxnSpPr>
          <p:cNvPr id="9" name="Прямая со стрелкой 8"/>
          <p:cNvCxnSpPr>
            <a:stCxn id="5122" idx="2"/>
          </p:cNvCxnSpPr>
          <p:nvPr/>
        </p:nvCxnSpPr>
        <p:spPr>
          <a:xfrm>
            <a:off x="4572000" y="2565400"/>
            <a:ext cx="0" cy="295183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43808" y="5589240"/>
            <a:ext cx="3248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фрактальная</a:t>
            </a:r>
            <a:endParaRPr lang="ru-RU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914400" y="692696"/>
            <a:ext cx="8229600" cy="965200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Растровые форматы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6659563" y="4437063"/>
            <a:ext cx="1800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8800">
              <a:latin typeface="Calibri" pitchFamily="34" charset="0"/>
            </a:endParaRPr>
          </a:p>
        </p:txBody>
      </p:sp>
      <p:pic>
        <p:nvPicPr>
          <p:cNvPr id="44034" name="Picture 2" descr="Картинки по запросу форматы графического редактора"/>
          <p:cNvPicPr>
            <a:picLocks noChangeAspect="1" noChangeArrowheads="1"/>
          </p:cNvPicPr>
          <p:nvPr/>
        </p:nvPicPr>
        <p:blipFill>
          <a:blip r:embed="rId2" cstate="print"/>
          <a:srcRect l="7087" t="38849" r="66925" b="34751"/>
          <a:stretch>
            <a:fillRect/>
          </a:stretch>
        </p:blipFill>
        <p:spPr bwMode="auto">
          <a:xfrm>
            <a:off x="3131840" y="1268760"/>
            <a:ext cx="3024336" cy="2304256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форматы графического редактора"/>
          <p:cNvPicPr>
            <a:picLocks noChangeAspect="1" noChangeArrowheads="1"/>
          </p:cNvPicPr>
          <p:nvPr/>
        </p:nvPicPr>
        <p:blipFill>
          <a:blip r:embed="rId2" cstate="print"/>
          <a:srcRect l="7087" t="71024" r="66925" b="18101"/>
          <a:stretch>
            <a:fillRect/>
          </a:stretch>
        </p:blipFill>
        <p:spPr bwMode="auto">
          <a:xfrm>
            <a:off x="3059832" y="4077072"/>
            <a:ext cx="3024336" cy="949196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форматы графического редактора векторный"/>
          <p:cNvPicPr>
            <a:picLocks noChangeAspect="1" noChangeArrowheads="1"/>
          </p:cNvPicPr>
          <p:nvPr/>
        </p:nvPicPr>
        <p:blipFill>
          <a:blip r:embed="rId2" cstate="print"/>
          <a:srcRect l="38587" t="39899" r="33851" b="50651"/>
          <a:stretch>
            <a:fillRect/>
          </a:stretch>
        </p:blipFill>
        <p:spPr bwMode="auto">
          <a:xfrm>
            <a:off x="2987823" y="3429000"/>
            <a:ext cx="2800311" cy="720080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131840" y="3789040"/>
            <a:ext cx="2376264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A618-D940-4442-93AA-D61F408EDA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1173</TotalTime>
  <Words>384</Words>
  <Application>Microsoft Office PowerPoint</Application>
  <PresentationFormat>Экран (4:3)</PresentationFormat>
  <Paragraphs>129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Тема1</vt:lpstr>
      <vt:lpstr>Презентация PowerPoint</vt:lpstr>
      <vt:lpstr> Графический редактор. Paint</vt:lpstr>
      <vt:lpstr>29 января   Графический редактор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графического  редактора Paint </vt:lpstr>
      <vt:lpstr>Инструменты графического редактора Paint </vt:lpstr>
      <vt:lpstr>Функции графического редактора Paint</vt:lpstr>
      <vt:lpstr>Функции графического редактора Paint:</vt:lpstr>
      <vt:lpstr>Презентация PowerPoint</vt:lpstr>
      <vt:lpstr>Повторение пройденного материала</vt:lpstr>
      <vt:lpstr>     Ответы:</vt:lpstr>
      <vt:lpstr>Шкала оценок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Домашнее задание: 3.1-3.3 повторить  выполнить рисунок к любой сказке (на компьютере).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редактор</dc:title>
  <dc:creator>Fedorych</dc:creator>
  <cp:lastModifiedBy>207_kabinet</cp:lastModifiedBy>
  <cp:revision>127</cp:revision>
  <dcterms:created xsi:type="dcterms:W3CDTF">2008-11-20T15:19:47Z</dcterms:created>
  <dcterms:modified xsi:type="dcterms:W3CDTF">2023-03-01T10:49:28Z</dcterms:modified>
</cp:coreProperties>
</file>