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40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2/15/2023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2/15/2023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2/15/2023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644274523_49-phonoteka-org-p-fon-ekologiya-vertikalnii-5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931863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sz="4445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Исследовательская</a:t>
            </a:r>
            <a:r>
              <a:rPr lang="en-US" sz="4445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45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работа</a:t>
            </a:r>
            <a:r>
              <a:rPr lang="en-US" sz="4445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45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по</a:t>
            </a:r>
            <a:r>
              <a:rPr lang="en-US" sz="4445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45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экологии</a:t>
            </a:r>
            <a:r>
              <a:rPr lang="en-US" sz="4445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45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на</a:t>
            </a:r>
            <a:r>
              <a:rPr lang="en-US" sz="4445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45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тему</a:t>
            </a:r>
            <a:r>
              <a:rPr lang="en-US" sz="4445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: «</a:t>
            </a:r>
            <a:r>
              <a:rPr lang="en-US" sz="4445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Влияние</a:t>
            </a:r>
            <a:r>
              <a:rPr lang="en-US" sz="4445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45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экологических</a:t>
            </a:r>
            <a:r>
              <a:rPr lang="en-US" sz="4445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45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факторов</a:t>
            </a:r>
            <a:r>
              <a:rPr lang="en-US" sz="4445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45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на</a:t>
            </a:r>
            <a:r>
              <a:rPr lang="en-US" sz="4445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45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чистоту</a:t>
            </a:r>
            <a:r>
              <a:rPr lang="en-US" sz="4445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45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чая</a:t>
            </a:r>
            <a:r>
              <a:rPr lang="en-US" sz="4445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»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973513"/>
            <a:ext cx="9144000" cy="1655762"/>
          </a:xfrm>
        </p:spPr>
        <p:txBody>
          <a:bodyPr/>
          <a:lstStyle/>
          <a:p>
            <a:r>
              <a:rPr lang="en-US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Выполнила</a:t>
            </a:r>
            <a:r>
              <a:rPr lang="en-US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: </a:t>
            </a:r>
            <a:r>
              <a:rPr lang="en-US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ученица</a:t>
            </a:r>
            <a:r>
              <a:rPr lang="en-US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10 </a:t>
            </a:r>
            <a:r>
              <a:rPr lang="en-US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класса</a:t>
            </a:r>
            <a:r>
              <a:rPr lang="en-US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Невзорова</a:t>
            </a:r>
            <a:r>
              <a:rPr lang="en-US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i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Александра</a:t>
            </a:r>
            <a:endParaRPr lang="ru-RU" i="1" dirty="0" smtClean="0">
              <a:solidFill>
                <a:schemeClr val="accent6">
                  <a:lumMod val="50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ru-RU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МБОУСОШ </a:t>
            </a:r>
            <a:r>
              <a:rPr lang="ru-RU" i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п.Пионерский</a:t>
            </a:r>
            <a:endParaRPr lang="en-US" i="1">
              <a:solidFill>
                <a:schemeClr val="accent6">
                  <a:lumMod val="50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600825" y="0"/>
            <a:ext cx="3025965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330" y="238125"/>
            <a:ext cx="4589145" cy="1600200"/>
          </a:xfrm>
        </p:spPr>
        <p:txBody>
          <a:bodyPr>
            <a:normAutofit fontScale="90000"/>
          </a:bodyPr>
          <a:lstStyle/>
          <a:p>
            <a:r>
              <a:rPr lang="en-US" b="1" i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Опыт 2: Обнаружение искусственных красителей в составе чая.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4965" y="2057400"/>
            <a:ext cx="4531360" cy="3811905"/>
          </a:xfrm>
        </p:spPr>
        <p:txBody>
          <a:bodyPr>
            <a:noAutofit/>
          </a:bodyPr>
          <a:lstStyle/>
          <a:p>
            <a:r>
              <a:rPr lang="en-US" i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Оборудование: Чай черный торговой марки «Ahmad Tea» и «АзерЧай», прозрачный стеклянный сосуд, чистая фильтрованная вода без примесей (t°= ±20°С).</a:t>
            </a:r>
          </a:p>
          <a:p>
            <a:r>
              <a:rPr lang="en-US" i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Ход работы: Вода указанной температуры наливается в прозрачный стеклянный сосуд, после этого в нем заваривается чай. Чай без искусственных красителей будет завариваться и постепенно насыщать воду цветом в течение 1-2 часов (в зависимости от концентрации эфирных масел). Чай, в составе которого имеются искусственные красители, полностью окрасит воду намного быстрее (5-10 минут)</a:t>
            </a:r>
          </a:p>
          <a:p>
            <a:r>
              <a:rPr lang="en-US" i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Результат опыта: «АзерЧай» полностью окрасил воду в течение 1 часа (искусственных красителей нет или очень мало), тогда как «Ahmad Tea» окрасил воду через 5 минут(искусственные красители есть в составе чая). 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183505" y="898525"/>
            <a:ext cx="6409690" cy="45739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5" y="-635"/>
            <a:ext cx="12191365" cy="6858635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 b="1" i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Выводы из опытов.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371475" y="1825625"/>
            <a:ext cx="6981825" cy="435165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i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Исходя из данных опытов можно сделать вывод, что существует зависимость между экологической ситуацией в районе производства чая и наличием в нем искусственных красителей и ароматизаторов. Проблемы с экологией непосредственно влияют на качество и чистоту чайных кустов, и чем больше эти проблемы, тем сильнее они искажают истинный вкус и пользу чая, что заставляет производителей добавлять в свой продукт большое количество ароматизаторов и красителей, а также вкусовых добавок. Это является подтверждением выдвинутой мной гипотезы и может помочь покупателям определить чистоту чая, не обращаясь при этом к сторонним ресурсам. Результаты опытов и исследования будут отражены в памятке, которая поможет покупателям чая определять экологически чистый чай (как по биотическим/абиотическим, так и по антропогенным фаторам).</a:t>
            </a:r>
          </a:p>
          <a:p>
            <a:pPr marL="0" indent="0">
              <a:buNone/>
            </a:pPr>
            <a:endParaRPr lang="en-US" sz="1600" i="1">
              <a:solidFill>
                <a:schemeClr val="accent6">
                  <a:lumMod val="50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US" sz="1600" i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Данные незамысловатые опыты можно проводить дома, т.к на них уйдет немного времени, и они помогут определить качество купленного чая. Эти опыты можно использовать в качестве способа определения чистоты чая в домашних условиях, что я и искала.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5" y="0"/>
            <a:ext cx="12192000" cy="685736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1285" y="60325"/>
            <a:ext cx="6571615" cy="1325880"/>
          </a:xfrm>
        </p:spPr>
        <p:txBody>
          <a:bodyPr>
            <a:normAutofit/>
          </a:bodyPr>
          <a:lstStyle/>
          <a:p>
            <a:r>
              <a:rPr lang="ru-RU" altLang="en-US" b="1" i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РАБОТА НАД ПАМЯТКОЙ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82185" y="1549400"/>
            <a:ext cx="7409815" cy="4351655"/>
          </a:xfrm>
        </p:spPr>
        <p:txBody>
          <a:bodyPr>
            <a:noAutofit/>
          </a:bodyPr>
          <a:lstStyle/>
          <a:p>
            <a:r>
              <a:rPr lang="en-US" sz="15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В </a:t>
            </a:r>
            <a:r>
              <a:rPr lang="en-US" sz="15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памятке</a:t>
            </a:r>
            <a:r>
              <a:rPr lang="en-US" sz="15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15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которая</a:t>
            </a:r>
            <a:r>
              <a:rPr lang="en-US" sz="15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5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будет</a:t>
            </a:r>
            <a:r>
              <a:rPr lang="en-US" sz="15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5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выступать</a:t>
            </a:r>
            <a:r>
              <a:rPr lang="en-US" sz="15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5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продуктом</a:t>
            </a:r>
            <a:r>
              <a:rPr lang="en-US" sz="15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5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моего</a:t>
            </a:r>
            <a:r>
              <a:rPr lang="en-US" sz="15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5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проекта</a:t>
            </a:r>
            <a:r>
              <a:rPr lang="en-US" sz="15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15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важно</a:t>
            </a:r>
            <a:r>
              <a:rPr lang="en-US" sz="15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5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отразить</a:t>
            </a:r>
            <a:r>
              <a:rPr lang="en-US" sz="15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5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самые</a:t>
            </a:r>
            <a:r>
              <a:rPr lang="en-US" sz="15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5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главные</a:t>
            </a:r>
            <a:r>
              <a:rPr lang="en-US" sz="15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5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тезисы</a:t>
            </a:r>
            <a:r>
              <a:rPr lang="en-US" sz="15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5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исследовательской</a:t>
            </a:r>
            <a:r>
              <a:rPr lang="en-US" sz="15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5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работы</a:t>
            </a:r>
            <a:r>
              <a:rPr lang="en-US" sz="15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:</a:t>
            </a:r>
          </a:p>
          <a:p>
            <a:endParaRPr lang="en-US" sz="1500" i="1" dirty="0">
              <a:solidFill>
                <a:schemeClr val="accent6">
                  <a:lumMod val="50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US" sz="15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1.Не </a:t>
            </a:r>
            <a:r>
              <a:rPr lang="en-US" sz="15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весь</a:t>
            </a:r>
            <a:r>
              <a:rPr lang="en-US" sz="15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5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чай</a:t>
            </a:r>
            <a:r>
              <a:rPr lang="en-US" sz="15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5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одинаково</a:t>
            </a:r>
            <a:r>
              <a:rPr lang="en-US" sz="15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5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полезен</a:t>
            </a:r>
            <a:r>
              <a:rPr lang="en-US" sz="15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15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т.к</a:t>
            </a:r>
            <a:r>
              <a:rPr lang="en-US" sz="15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5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даже</a:t>
            </a:r>
            <a:r>
              <a:rPr lang="en-US" sz="15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в </a:t>
            </a:r>
            <a:r>
              <a:rPr lang="en-US" sz="15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таком</a:t>
            </a:r>
            <a:r>
              <a:rPr lang="en-US" sz="15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5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напитке</a:t>
            </a:r>
            <a:r>
              <a:rPr lang="en-US" sz="15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5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могут</a:t>
            </a:r>
            <a:r>
              <a:rPr lang="en-US" sz="15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5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находиться</a:t>
            </a:r>
            <a:r>
              <a:rPr lang="en-US" sz="15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5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вредные</a:t>
            </a:r>
            <a:r>
              <a:rPr lang="en-US" sz="15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5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вещества</a:t>
            </a:r>
            <a:r>
              <a:rPr lang="en-US" sz="15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15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тяжелые</a:t>
            </a:r>
            <a:r>
              <a:rPr lang="en-US" sz="15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5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металлы</a:t>
            </a:r>
            <a:r>
              <a:rPr lang="en-US" sz="15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15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кракистели</a:t>
            </a:r>
            <a:r>
              <a:rPr lang="en-US" sz="15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и </a:t>
            </a:r>
            <a:r>
              <a:rPr lang="en-US" sz="15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ароматизаторы</a:t>
            </a:r>
            <a:r>
              <a:rPr lang="en-US" sz="15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.</a:t>
            </a:r>
          </a:p>
          <a:p>
            <a:pPr marL="0" indent="0">
              <a:buNone/>
            </a:pPr>
            <a:r>
              <a:rPr lang="en-US" sz="15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2.Любому </a:t>
            </a:r>
            <a:r>
              <a:rPr lang="en-US" sz="15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человеку</a:t>
            </a:r>
            <a:r>
              <a:rPr lang="en-US" sz="15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5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как</a:t>
            </a:r>
            <a:r>
              <a:rPr lang="en-US" sz="15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5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потребителю</a:t>
            </a:r>
            <a:r>
              <a:rPr lang="en-US" sz="15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5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необходимо</a:t>
            </a:r>
            <a:r>
              <a:rPr lang="en-US" sz="15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5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знать</a:t>
            </a:r>
            <a:r>
              <a:rPr lang="en-US" sz="15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15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как</a:t>
            </a:r>
            <a:r>
              <a:rPr lang="en-US" sz="15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5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выбрать</a:t>
            </a:r>
            <a:r>
              <a:rPr lang="en-US" sz="15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5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для</a:t>
            </a:r>
            <a:r>
              <a:rPr lang="en-US" sz="15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5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себя</a:t>
            </a:r>
            <a:r>
              <a:rPr lang="en-US" sz="15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5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полезный</a:t>
            </a:r>
            <a:r>
              <a:rPr lang="en-US" sz="15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и </a:t>
            </a:r>
            <a:r>
              <a:rPr lang="en-US" sz="15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вкусный</a:t>
            </a:r>
            <a:r>
              <a:rPr lang="en-US" sz="15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5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чай</a:t>
            </a:r>
            <a:r>
              <a:rPr lang="en-US" sz="15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15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который</a:t>
            </a:r>
            <a:r>
              <a:rPr lang="en-US" sz="15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5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будет</a:t>
            </a:r>
            <a:r>
              <a:rPr lang="en-US" sz="15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5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экологически</a:t>
            </a:r>
            <a:r>
              <a:rPr lang="en-US" sz="15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5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чистым</a:t>
            </a:r>
            <a:r>
              <a:rPr lang="en-US" sz="15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.</a:t>
            </a:r>
          </a:p>
          <a:p>
            <a:pPr marL="0" indent="0">
              <a:buNone/>
            </a:pPr>
            <a:r>
              <a:rPr lang="en-US" sz="15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3.Существуют </a:t>
            </a:r>
            <a:r>
              <a:rPr lang="en-US" sz="15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способы</a:t>
            </a:r>
            <a:r>
              <a:rPr lang="en-US" sz="15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, с </a:t>
            </a:r>
            <a:r>
              <a:rPr lang="en-US" sz="15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помощью</a:t>
            </a:r>
            <a:r>
              <a:rPr lang="en-US" sz="15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5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которых</a:t>
            </a:r>
            <a:r>
              <a:rPr lang="en-US" sz="15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5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это</a:t>
            </a:r>
            <a:r>
              <a:rPr lang="en-US" sz="15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5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можно</a:t>
            </a:r>
            <a:r>
              <a:rPr lang="en-US" sz="15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5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сделать</a:t>
            </a:r>
            <a:r>
              <a:rPr lang="en-US" sz="15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в </a:t>
            </a:r>
            <a:r>
              <a:rPr lang="en-US" sz="15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домашних</a:t>
            </a:r>
            <a:r>
              <a:rPr lang="en-US" sz="15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5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условиях</a:t>
            </a:r>
            <a:r>
              <a:rPr lang="en-US" sz="15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, и </a:t>
            </a:r>
            <a:r>
              <a:rPr lang="en-US" sz="15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эти</a:t>
            </a:r>
            <a:r>
              <a:rPr lang="en-US" sz="15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5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способы</a:t>
            </a:r>
            <a:r>
              <a:rPr lang="en-US" sz="15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5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будут</a:t>
            </a:r>
            <a:r>
              <a:rPr lang="en-US" sz="15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5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отражены</a:t>
            </a:r>
            <a:r>
              <a:rPr lang="en-US" sz="15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в </a:t>
            </a:r>
            <a:r>
              <a:rPr lang="en-US" sz="15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памятке</a:t>
            </a:r>
            <a:r>
              <a:rPr lang="en-US" sz="15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. </a:t>
            </a:r>
            <a:r>
              <a:rPr lang="en-US" sz="15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Можно</a:t>
            </a:r>
            <a:r>
              <a:rPr lang="en-US" sz="15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5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было</a:t>
            </a:r>
            <a:r>
              <a:rPr lang="en-US" sz="15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5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бы</a:t>
            </a:r>
            <a:r>
              <a:rPr lang="en-US" sz="15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5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провести</a:t>
            </a:r>
            <a:r>
              <a:rPr lang="en-US" sz="15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5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опыты</a:t>
            </a:r>
            <a:r>
              <a:rPr lang="en-US" sz="15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5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по</a:t>
            </a:r>
            <a:r>
              <a:rPr lang="en-US" sz="15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5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нахождению</a:t>
            </a:r>
            <a:r>
              <a:rPr lang="en-US" sz="15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5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чистого</a:t>
            </a:r>
            <a:r>
              <a:rPr lang="en-US" sz="15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5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напитка</a:t>
            </a:r>
            <a:r>
              <a:rPr lang="en-US" sz="15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и </a:t>
            </a:r>
            <a:r>
              <a:rPr lang="en-US" sz="15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написать</a:t>
            </a:r>
            <a:r>
              <a:rPr lang="en-US" sz="15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5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торговые</a:t>
            </a:r>
            <a:r>
              <a:rPr lang="en-US" sz="15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5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марки</a:t>
            </a:r>
            <a:r>
              <a:rPr lang="en-US" sz="15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5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такого</a:t>
            </a:r>
            <a:r>
              <a:rPr lang="en-US" sz="15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5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чая</a:t>
            </a:r>
            <a:r>
              <a:rPr lang="en-US" sz="15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в </a:t>
            </a:r>
            <a:r>
              <a:rPr lang="en-US" sz="15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памятке</a:t>
            </a:r>
            <a:r>
              <a:rPr lang="en-US" sz="15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15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однако</a:t>
            </a:r>
            <a:r>
              <a:rPr lang="en-US" sz="15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5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на</a:t>
            </a:r>
            <a:r>
              <a:rPr lang="en-US" sz="15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5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полках</a:t>
            </a:r>
            <a:r>
              <a:rPr lang="en-US" sz="15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5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магазинов</a:t>
            </a:r>
            <a:r>
              <a:rPr lang="en-US" sz="15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5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существует</a:t>
            </a:r>
            <a:r>
              <a:rPr lang="en-US" sz="15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5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неисчислимое</a:t>
            </a:r>
            <a:r>
              <a:rPr lang="en-US" sz="15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5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количество</a:t>
            </a:r>
            <a:r>
              <a:rPr lang="en-US" sz="15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5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чая</a:t>
            </a:r>
            <a:r>
              <a:rPr lang="en-US" sz="15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5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разных</a:t>
            </a:r>
            <a:r>
              <a:rPr lang="en-US" sz="15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5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видов</a:t>
            </a:r>
            <a:r>
              <a:rPr lang="en-US" sz="15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и </a:t>
            </a:r>
            <a:r>
              <a:rPr lang="en-US" sz="15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марок</a:t>
            </a:r>
            <a:r>
              <a:rPr lang="en-US" sz="15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, а </a:t>
            </a:r>
            <a:r>
              <a:rPr lang="en-US" sz="15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потому</a:t>
            </a:r>
            <a:r>
              <a:rPr lang="en-US" sz="15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5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весь</a:t>
            </a:r>
            <a:r>
              <a:rPr lang="en-US" sz="15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5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чай</a:t>
            </a:r>
            <a:r>
              <a:rPr lang="en-US" sz="15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5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проверить</a:t>
            </a:r>
            <a:r>
              <a:rPr lang="en-US" sz="15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5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не</a:t>
            </a:r>
            <a:r>
              <a:rPr lang="en-US" sz="15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5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получится</a:t>
            </a:r>
            <a:r>
              <a:rPr lang="en-US" sz="15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, а </a:t>
            </a:r>
            <a:r>
              <a:rPr lang="en-US" sz="15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ведь</a:t>
            </a:r>
            <a:r>
              <a:rPr lang="en-US" sz="15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5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именно</a:t>
            </a:r>
            <a:r>
              <a:rPr lang="en-US" sz="15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5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Ваш</a:t>
            </a:r>
            <a:r>
              <a:rPr lang="en-US" sz="15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5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любимый</a:t>
            </a:r>
            <a:r>
              <a:rPr lang="en-US" sz="15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5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чай</a:t>
            </a:r>
            <a:r>
              <a:rPr lang="en-US" sz="15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5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может</a:t>
            </a:r>
            <a:r>
              <a:rPr lang="en-US" sz="15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5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оказаться</a:t>
            </a:r>
            <a:r>
              <a:rPr lang="en-US" sz="15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5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вредоносным</a:t>
            </a:r>
            <a:r>
              <a:rPr lang="en-US" sz="15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!</a:t>
            </a:r>
          </a:p>
          <a:p>
            <a:endParaRPr lang="en-US" sz="1500" i="1" dirty="0">
              <a:solidFill>
                <a:schemeClr val="accent6">
                  <a:lumMod val="50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sz="15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После</a:t>
            </a:r>
            <a:r>
              <a:rPr lang="en-US" sz="15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5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того</a:t>
            </a:r>
            <a:r>
              <a:rPr lang="en-US" sz="15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15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как</a:t>
            </a:r>
            <a:r>
              <a:rPr lang="en-US" sz="15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5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были</a:t>
            </a:r>
            <a:r>
              <a:rPr lang="en-US" sz="15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5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выделены</a:t>
            </a:r>
            <a:r>
              <a:rPr lang="en-US" sz="15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5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главные</a:t>
            </a:r>
            <a:r>
              <a:rPr lang="en-US" sz="15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5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тезисы</a:t>
            </a:r>
            <a:r>
              <a:rPr lang="en-US" sz="15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5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работы</a:t>
            </a:r>
            <a:r>
              <a:rPr lang="en-US" sz="15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15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работать</a:t>
            </a:r>
            <a:r>
              <a:rPr lang="en-US" sz="15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5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над</a:t>
            </a:r>
            <a:r>
              <a:rPr lang="en-US" sz="15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5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памяткой</a:t>
            </a:r>
            <a:r>
              <a:rPr lang="en-US" sz="15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5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стало</a:t>
            </a:r>
            <a:r>
              <a:rPr lang="en-US" sz="15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5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легче</a:t>
            </a:r>
            <a:r>
              <a:rPr lang="en-US" sz="15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: я </a:t>
            </a:r>
            <a:r>
              <a:rPr lang="en-US" sz="15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использовала</a:t>
            </a:r>
            <a:r>
              <a:rPr lang="en-US" sz="15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5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программы</a:t>
            </a:r>
            <a:r>
              <a:rPr lang="ru-RU" altLang="en-US" sz="15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5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Photoshop и Posters, </a:t>
            </a:r>
            <a:r>
              <a:rPr lang="en-US" sz="15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где</a:t>
            </a:r>
            <a:r>
              <a:rPr lang="en-US" sz="15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5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по</a:t>
            </a:r>
            <a:r>
              <a:rPr lang="en-US" sz="15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5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некоторым</a:t>
            </a:r>
            <a:r>
              <a:rPr lang="en-US" sz="15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5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шаблонам</a:t>
            </a:r>
            <a:r>
              <a:rPr lang="en-US" sz="15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5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сделала</a:t>
            </a:r>
            <a:r>
              <a:rPr lang="en-US" sz="15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5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красивую</a:t>
            </a:r>
            <a:r>
              <a:rPr lang="en-US" sz="15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и </a:t>
            </a:r>
            <a:r>
              <a:rPr lang="en-US" sz="15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запоминающуюся</a:t>
            </a:r>
            <a:r>
              <a:rPr lang="en-US" sz="15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5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памятку</a:t>
            </a:r>
            <a:r>
              <a:rPr lang="en-US" sz="15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15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которую</a:t>
            </a:r>
            <a:r>
              <a:rPr lang="en-US" sz="15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5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можно</a:t>
            </a:r>
            <a:r>
              <a:rPr lang="en-US" sz="15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5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распечатать</a:t>
            </a:r>
            <a:r>
              <a:rPr lang="en-US" sz="15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5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или</a:t>
            </a:r>
            <a:r>
              <a:rPr lang="en-US" sz="15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5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сохранить</a:t>
            </a:r>
            <a:r>
              <a:rPr lang="en-US" sz="15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5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на</a:t>
            </a:r>
            <a:r>
              <a:rPr lang="en-US" sz="15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5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свое</a:t>
            </a:r>
            <a:r>
              <a:rPr lang="en-US" sz="15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5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мобильное</a:t>
            </a:r>
            <a:r>
              <a:rPr lang="en-US" sz="15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5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устроиство</a:t>
            </a:r>
            <a:r>
              <a:rPr lang="en-US" sz="15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15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чтоб</a:t>
            </a:r>
            <a:r>
              <a:rPr lang="en-US" sz="15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5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иметь</a:t>
            </a:r>
            <a:r>
              <a:rPr lang="en-US" sz="15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к </a:t>
            </a:r>
            <a:r>
              <a:rPr lang="en-US" sz="15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ней</a:t>
            </a:r>
            <a:r>
              <a:rPr lang="en-US" sz="15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5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доступ</a:t>
            </a:r>
            <a:r>
              <a:rPr lang="en-US" sz="15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15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когда</a:t>
            </a:r>
            <a:r>
              <a:rPr lang="en-US" sz="15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5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это</a:t>
            </a:r>
            <a:r>
              <a:rPr lang="en-US" sz="15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5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необходимо</a:t>
            </a:r>
            <a:r>
              <a:rPr lang="en-US" sz="15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. С </a:t>
            </a:r>
            <a:r>
              <a:rPr lang="en-US" sz="15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готовой</a:t>
            </a:r>
            <a:r>
              <a:rPr lang="en-US" sz="15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5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памяткой</a:t>
            </a:r>
            <a:r>
              <a:rPr lang="en-US" sz="15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5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Вы</a:t>
            </a:r>
            <a:r>
              <a:rPr lang="en-US" sz="15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5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можете</a:t>
            </a:r>
            <a:r>
              <a:rPr lang="en-US" sz="15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5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ознакомиться</a:t>
            </a:r>
            <a:r>
              <a:rPr lang="ru-RU" altLang="en-US" sz="15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на следующем слайде.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14300" y="985520"/>
            <a:ext cx="3733800" cy="4885690"/>
          </a:xfrm>
          <a:prstGeom prst="rect">
            <a:avLst/>
          </a:prstGeo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8114665" y="986790"/>
            <a:ext cx="3690620" cy="48850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8775" y="986790"/>
            <a:ext cx="3755390" cy="48850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635" cy="6858635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442585" y="-417830"/>
            <a:ext cx="6408420" cy="1600200"/>
          </a:xfrm>
        </p:spPr>
        <p:txBody>
          <a:bodyPr/>
          <a:lstStyle/>
          <a:p>
            <a:r>
              <a:rPr lang="ru-RU" altLang="en-US" sz="4000" b="1" i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Выводы исследования.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>
          <a:xfrm>
            <a:off x="4757420" y="1687195"/>
            <a:ext cx="7198360" cy="3811905"/>
          </a:xfrm>
        </p:spPr>
        <p:txBody>
          <a:bodyPr>
            <a:noAutofit/>
          </a:bodyPr>
          <a:lstStyle/>
          <a:p>
            <a:r>
              <a:rPr lang="en-US" sz="1800" i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Исходя из результатов опроса и проведенного мной исследования по изучению темы данного проекта можно сделать следующие выводы:</a:t>
            </a:r>
          </a:p>
          <a:p>
            <a:endParaRPr lang="en-US" sz="1800" i="1">
              <a:solidFill>
                <a:schemeClr val="accent6">
                  <a:lumMod val="50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sz="1800" i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1.Экологическая ситуация в стране и регионе сборки урожая чайных  плантаций и его обработки напрямую влияет на чистоту и качество чая.</a:t>
            </a:r>
          </a:p>
          <a:p>
            <a:r>
              <a:rPr lang="en-US" sz="1800" i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2.Не все производители чая добросовестно относятся к своему продукту, из-за чего на рынок часто попадает экологически загрязненный чай, который вредит здоровью потребителей.</a:t>
            </a:r>
          </a:p>
          <a:p>
            <a:r>
              <a:rPr lang="en-US" sz="1800" i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3.Среди потребителей чая бытует ошибочное мнение о том, что весь чай одинаково полезен, либо же не несет никаких негативных свойств.</a:t>
            </a:r>
          </a:p>
          <a:p>
            <a:r>
              <a:rPr lang="en-US" sz="1800" i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4.Важно уметь выбирать из всего многообразия чая, предложенного нам на прилавках магазинов и супермаркетов, хороший и качественный чай.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635" y="0"/>
            <a:ext cx="1219263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7513" y="-819150"/>
            <a:ext cx="3932237" cy="1600200"/>
          </a:xfrm>
        </p:spPr>
        <p:txBody>
          <a:bodyPr/>
          <a:lstStyle/>
          <a:p>
            <a:r>
              <a:rPr lang="ru-RU" altLang="en-US" sz="4000" b="1" i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Результаты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2590" y="838200"/>
            <a:ext cx="7188200" cy="3811905"/>
          </a:xfrm>
        </p:spPr>
        <p:txBody>
          <a:bodyPr>
            <a:noAutofit/>
          </a:bodyPr>
          <a:lstStyle/>
          <a:p>
            <a:r>
              <a:rPr lang="en-US" sz="2000" i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В ходе выполнения моей исследовательской работы я добилась тех результатов, которые изначально определила для себя и определила в пункте «Задачи», а именно:</a:t>
            </a:r>
          </a:p>
          <a:p>
            <a:r>
              <a:rPr lang="en-US" sz="2000" i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1.Провела анкетирование, собрала информацию для исследования.</a:t>
            </a:r>
          </a:p>
          <a:p>
            <a:r>
              <a:rPr lang="en-US" sz="2000" i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2.Изучила историю чая и основные экологические проблемы в процессе изготовления этого напитка.</a:t>
            </a:r>
          </a:p>
          <a:p>
            <a:r>
              <a:rPr lang="en-US" sz="2000" i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3.Изучила информацию об экологической ситуации в странах и регионах сбора чая, проанализировала связь между этим фактором и качеством чая.</a:t>
            </a:r>
          </a:p>
          <a:p>
            <a:r>
              <a:rPr lang="en-US" sz="2000" i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4.Проанализировала информацию и провела на ее основе опыты, доказывающие поставленные мной гипотезы.</a:t>
            </a:r>
          </a:p>
          <a:p>
            <a:r>
              <a:rPr lang="en-US" sz="2000" i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5.Ознакомила людей с результатами моих исследований, составив памятку.</a:t>
            </a:r>
          </a:p>
          <a:p>
            <a:endParaRPr lang="en-US" sz="2000" i="1">
              <a:solidFill>
                <a:schemeClr val="accent6">
                  <a:lumMod val="50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sz="2000" i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Продуктом моего проекта и его конечным результатом стала памятк</a:t>
            </a:r>
            <a:r>
              <a:rPr lang="ru-RU" altLang="en-US" sz="2000" i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а.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445"/>
            <a:ext cx="12192000" cy="68675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4088" y="-603250"/>
            <a:ext cx="3932237" cy="1600200"/>
          </a:xfrm>
        </p:spPr>
        <p:txBody>
          <a:bodyPr/>
          <a:lstStyle/>
          <a:p>
            <a:r>
              <a:rPr lang="ru-RU" altLang="en-US" sz="4000" b="1" i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Заключение</a:t>
            </a:r>
            <a:r>
              <a:rPr lang="ru-RU" altLang="en-US"/>
              <a:t>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26390" y="895350"/>
            <a:ext cx="4959985" cy="3811905"/>
          </a:xfrm>
        </p:spPr>
        <p:txBody>
          <a:bodyPr>
            <a:noAutofit/>
          </a:bodyPr>
          <a:lstStyle/>
          <a:p>
            <a:r>
              <a:rPr lang="en-US" sz="1900" i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В 21 веке одной из главных и наиболее опасных глобальных проблем для всего человечества стала проблема экологии. Загрязнение окружающей среды и нарушение состояния экосистем и биосферы в целом влияют не только на флору и вауну нашей планеты, а на абсолютно все сферы жизни. Стоит лишь оглянуться вокруг, - и экологические проблемы начнут проглядываться в каждом доме, каждой комнате, в каждом уголке.</a:t>
            </a:r>
          </a:p>
          <a:p>
            <a:r>
              <a:rPr lang="en-US" sz="1900" i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Здоровье человека - </a:t>
            </a:r>
            <a:r>
              <a:rPr lang="en-US" sz="1900" i="1" u="sng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не игрушка</a:t>
            </a:r>
            <a:r>
              <a:rPr lang="en-US" sz="1900" i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. За ним нужно следить постоянно, ведь на данный момент известно несметное количество болезней, вызываемых совершенно обыденными для нас вещами! А сколько еще неизвестно? Защищать свое здоровье нужно даже там, где это, казалось бы, и не нужно: вполне возможно, что свои будущие болезни мы прямо сейчас завариваем в чайнике!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078220" y="1371600"/>
            <a:ext cx="5677535" cy="41160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8994120" cy="68580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781175" y="412750"/>
            <a:ext cx="10515600" cy="1325563"/>
          </a:xfrm>
        </p:spPr>
        <p:txBody>
          <a:bodyPr/>
          <a:lstStyle/>
          <a:p>
            <a:r>
              <a:rPr lang="ru-RU" altLang="en-US" b="1" i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БЛАГОДАРИМ ЗА ВНИМАНИЕ!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5025" y="1638935"/>
            <a:ext cx="7277735" cy="53708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2">
            <a:lum contrast="-6000"/>
          </a:blip>
          <a:stretch>
            <a:fillRect/>
          </a:stretch>
        </p:blipFill>
        <p:spPr>
          <a:xfrm>
            <a:off x="-1236980" y="0"/>
            <a:ext cx="1342898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4850" y="0"/>
            <a:ext cx="8029575" cy="1325880"/>
          </a:xfrm>
        </p:spPr>
        <p:txBody>
          <a:bodyPr>
            <a:normAutofit/>
          </a:bodyPr>
          <a:lstStyle/>
          <a:p>
            <a:r>
              <a:rPr lang="ru-RU" b="1" i="1">
                <a:solidFill>
                  <a:schemeClr val="accent6">
                    <a:lumMod val="50000"/>
                  </a:schemeClr>
                </a:solidFill>
              </a:rPr>
              <a:t>Введение, цель исследования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01775"/>
            <a:ext cx="7172325" cy="4342130"/>
          </a:xfrm>
        </p:spPr>
        <p:txBody>
          <a:bodyPr>
            <a:noAutofit/>
          </a:bodyPr>
          <a:lstStyle/>
          <a:p>
            <a:r>
              <a:rPr lang="en-US" sz="18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На</a:t>
            </a:r>
            <a:r>
              <a:rPr lang="en-US" sz="18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8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прилавках</a:t>
            </a:r>
            <a:r>
              <a:rPr lang="en-US" sz="18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8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супермаркетов</a:t>
            </a:r>
            <a:r>
              <a:rPr lang="en-US" sz="18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8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мы</a:t>
            </a:r>
            <a:r>
              <a:rPr lang="en-US" sz="18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8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регулярно</a:t>
            </a:r>
            <a:r>
              <a:rPr lang="en-US" sz="18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8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наблюдаем</a:t>
            </a:r>
            <a:r>
              <a:rPr lang="en-US" sz="18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8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огромный</a:t>
            </a:r>
            <a:r>
              <a:rPr lang="en-US" sz="18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8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ассортимент</a:t>
            </a:r>
            <a:r>
              <a:rPr lang="en-US" sz="18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8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чая</a:t>
            </a:r>
            <a:r>
              <a:rPr lang="en-US" sz="18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18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но</a:t>
            </a:r>
            <a:r>
              <a:rPr lang="en-US" sz="18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8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задумываемся</a:t>
            </a:r>
            <a:r>
              <a:rPr lang="en-US" sz="18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8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ли</a:t>
            </a:r>
            <a:r>
              <a:rPr lang="en-US" sz="18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8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мы</a:t>
            </a:r>
            <a:r>
              <a:rPr lang="en-US" sz="18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18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глядя</a:t>
            </a:r>
            <a:r>
              <a:rPr lang="en-US" sz="18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8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на</a:t>
            </a:r>
            <a:r>
              <a:rPr lang="en-US" sz="18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8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огромный</a:t>
            </a:r>
            <a:r>
              <a:rPr lang="en-US" sz="18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8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рынок</a:t>
            </a:r>
            <a:r>
              <a:rPr lang="en-US" sz="18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8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предлагаемого</a:t>
            </a:r>
            <a:r>
              <a:rPr lang="en-US" sz="18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8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нам</a:t>
            </a:r>
            <a:r>
              <a:rPr lang="en-US" sz="18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8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товара</a:t>
            </a:r>
            <a:r>
              <a:rPr lang="en-US" sz="18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18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какой</a:t>
            </a:r>
            <a:r>
              <a:rPr lang="en-US" sz="18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8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чай</a:t>
            </a:r>
            <a:r>
              <a:rPr lang="en-US" sz="18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8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лучше</a:t>
            </a:r>
            <a:r>
              <a:rPr lang="en-US" sz="18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8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пить</a:t>
            </a:r>
            <a:r>
              <a:rPr lang="en-US" sz="18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? </a:t>
            </a:r>
            <a:r>
              <a:rPr lang="en-US" sz="18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Ведь</a:t>
            </a:r>
            <a:r>
              <a:rPr lang="en-US" sz="18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8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чай</a:t>
            </a:r>
            <a:r>
              <a:rPr lang="en-US" sz="18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8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представляется</a:t>
            </a:r>
            <a:r>
              <a:rPr lang="en-US" sz="18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8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нам</a:t>
            </a:r>
            <a:r>
              <a:rPr lang="en-US" sz="18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8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самым</a:t>
            </a:r>
            <a:r>
              <a:rPr lang="en-US" sz="18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8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полезным</a:t>
            </a:r>
            <a:r>
              <a:rPr lang="en-US" sz="18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8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напитком</a:t>
            </a:r>
            <a:r>
              <a:rPr lang="en-US" sz="18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18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который</a:t>
            </a:r>
            <a:r>
              <a:rPr lang="en-US" sz="18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8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можно</a:t>
            </a:r>
            <a:r>
              <a:rPr lang="en-US" sz="18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8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найти</a:t>
            </a:r>
            <a:r>
              <a:rPr lang="en-US" sz="18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в </a:t>
            </a:r>
            <a:r>
              <a:rPr lang="en-US" sz="18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магазине</a:t>
            </a:r>
            <a:r>
              <a:rPr lang="en-US" sz="18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18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но</a:t>
            </a:r>
            <a:r>
              <a:rPr lang="en-US" sz="18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8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так</a:t>
            </a:r>
            <a:r>
              <a:rPr lang="en-US" sz="18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8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ли</a:t>
            </a:r>
            <a:r>
              <a:rPr lang="en-US" sz="18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8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это</a:t>
            </a:r>
            <a:r>
              <a:rPr lang="en-US" sz="18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? </a:t>
            </a:r>
            <a:r>
              <a:rPr lang="en-US" sz="18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Чай</a:t>
            </a:r>
            <a:r>
              <a:rPr lang="en-US" sz="18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8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собирается</a:t>
            </a:r>
            <a:r>
              <a:rPr lang="en-US" sz="18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8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на</a:t>
            </a:r>
            <a:r>
              <a:rPr lang="en-US" sz="18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8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чайных</a:t>
            </a:r>
            <a:r>
              <a:rPr lang="en-US" sz="18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8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плантациях</a:t>
            </a:r>
            <a:r>
              <a:rPr lang="en-US" sz="18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8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по</a:t>
            </a:r>
            <a:r>
              <a:rPr lang="en-US" sz="18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8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всему</a:t>
            </a:r>
            <a:r>
              <a:rPr lang="en-US" sz="18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8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миру</a:t>
            </a:r>
            <a:r>
              <a:rPr lang="en-US" sz="18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, и </a:t>
            </a:r>
            <a:r>
              <a:rPr lang="en-US" sz="18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даже</a:t>
            </a:r>
            <a:r>
              <a:rPr lang="en-US" sz="18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в </a:t>
            </a:r>
            <a:r>
              <a:rPr lang="en-US" sz="18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тех</a:t>
            </a:r>
            <a:r>
              <a:rPr lang="en-US" sz="18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8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регионах</a:t>
            </a:r>
            <a:r>
              <a:rPr lang="en-US" sz="18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18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где</a:t>
            </a:r>
            <a:r>
              <a:rPr lang="en-US" sz="18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8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это</a:t>
            </a:r>
            <a:r>
              <a:rPr lang="en-US" sz="18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8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делать</a:t>
            </a:r>
            <a:r>
              <a:rPr lang="en-US" sz="18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8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не</a:t>
            </a:r>
            <a:r>
              <a:rPr lang="en-US" sz="18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8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позволяют</a:t>
            </a:r>
            <a:r>
              <a:rPr lang="en-US" sz="18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8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загрязнения</a:t>
            </a:r>
            <a:r>
              <a:rPr lang="en-US" sz="18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8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окружающей</a:t>
            </a:r>
            <a:r>
              <a:rPr lang="en-US" sz="18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8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среды</a:t>
            </a:r>
            <a:r>
              <a:rPr lang="en-US" sz="18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и </a:t>
            </a:r>
            <a:r>
              <a:rPr lang="en-US" sz="18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проблемы</a:t>
            </a:r>
            <a:r>
              <a:rPr lang="en-US" sz="18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с </a:t>
            </a:r>
            <a:r>
              <a:rPr lang="en-US" sz="18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экологией</a:t>
            </a:r>
            <a:r>
              <a:rPr lang="en-US" sz="18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. </a:t>
            </a:r>
            <a:r>
              <a:rPr lang="en-US" sz="18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Это</a:t>
            </a:r>
            <a:r>
              <a:rPr lang="en-US" sz="18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8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влияет</a:t>
            </a:r>
            <a:r>
              <a:rPr lang="en-US" sz="18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8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на</a:t>
            </a:r>
            <a:r>
              <a:rPr lang="en-US" sz="18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8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чистоту</a:t>
            </a:r>
            <a:r>
              <a:rPr lang="en-US" sz="18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и </a:t>
            </a:r>
            <a:r>
              <a:rPr lang="en-US" sz="18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качество</a:t>
            </a:r>
            <a:r>
              <a:rPr lang="en-US" sz="18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8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чая</a:t>
            </a:r>
            <a:r>
              <a:rPr lang="en-US" sz="18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18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что</a:t>
            </a:r>
            <a:r>
              <a:rPr lang="en-US" sz="18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8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впоследствии</a:t>
            </a:r>
            <a:r>
              <a:rPr lang="en-US" sz="18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8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может</a:t>
            </a:r>
            <a:r>
              <a:rPr lang="en-US" sz="18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8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отразиться</a:t>
            </a:r>
            <a:r>
              <a:rPr lang="en-US" sz="18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8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на</a:t>
            </a:r>
            <a:r>
              <a:rPr lang="en-US" sz="18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8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здоровье</a:t>
            </a:r>
            <a:r>
              <a:rPr lang="en-US" sz="18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8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человека</a:t>
            </a:r>
            <a:r>
              <a:rPr lang="en-US" sz="18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18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приводя</a:t>
            </a:r>
            <a:r>
              <a:rPr lang="en-US" sz="18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к </a:t>
            </a:r>
            <a:r>
              <a:rPr lang="en-US" sz="18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появлению</a:t>
            </a:r>
            <a:r>
              <a:rPr lang="en-US" sz="18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8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различных</a:t>
            </a:r>
            <a:r>
              <a:rPr lang="en-US" sz="18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8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заболеваний</a:t>
            </a:r>
            <a:r>
              <a:rPr lang="en-US" sz="18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. </a:t>
            </a:r>
          </a:p>
          <a:p>
            <a:r>
              <a:rPr lang="en-US" sz="18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Научная</a:t>
            </a:r>
            <a:r>
              <a:rPr lang="en-US" sz="18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8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гипотеза</a:t>
            </a:r>
            <a:r>
              <a:rPr lang="en-US" sz="18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: </a:t>
            </a:r>
            <a:r>
              <a:rPr lang="en-US" sz="18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Экологическая</a:t>
            </a:r>
            <a:r>
              <a:rPr lang="en-US" sz="18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8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ситуация</a:t>
            </a:r>
            <a:r>
              <a:rPr lang="en-US" sz="18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в </a:t>
            </a:r>
            <a:r>
              <a:rPr lang="en-US" sz="18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стране</a:t>
            </a:r>
            <a:r>
              <a:rPr lang="en-US" sz="18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8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или</a:t>
            </a:r>
            <a:r>
              <a:rPr lang="en-US" sz="18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8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регионе</a:t>
            </a:r>
            <a:r>
              <a:rPr lang="en-US" sz="18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8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сбора</a:t>
            </a:r>
            <a:r>
              <a:rPr lang="en-US" sz="18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и </a:t>
            </a:r>
            <a:r>
              <a:rPr lang="en-US" sz="18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переработки</a:t>
            </a:r>
            <a:r>
              <a:rPr lang="en-US" sz="18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8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чая</a:t>
            </a:r>
            <a:r>
              <a:rPr lang="en-US" sz="18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8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влияет</a:t>
            </a:r>
            <a:r>
              <a:rPr lang="en-US" sz="18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8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на</a:t>
            </a:r>
            <a:r>
              <a:rPr lang="en-US" sz="18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8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чистоту</a:t>
            </a:r>
            <a:r>
              <a:rPr lang="en-US" sz="18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8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чая</a:t>
            </a:r>
            <a:r>
              <a:rPr lang="en-US" sz="18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и </a:t>
            </a:r>
            <a:r>
              <a:rPr lang="en-US" sz="18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здоровье</a:t>
            </a:r>
            <a:r>
              <a:rPr lang="en-US" sz="18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8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человека</a:t>
            </a:r>
            <a:r>
              <a:rPr lang="en-US" sz="18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8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впоследствии</a:t>
            </a:r>
            <a:r>
              <a:rPr lang="en-US" sz="18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.</a:t>
            </a:r>
          </a:p>
          <a:p>
            <a:r>
              <a:rPr lang="en-US" sz="1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Цель</a:t>
            </a:r>
            <a:r>
              <a:rPr lang="en-US" sz="18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: </a:t>
            </a:r>
            <a:r>
              <a:rPr lang="en-US" sz="18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Исследовать</a:t>
            </a:r>
            <a:r>
              <a:rPr lang="en-US" sz="18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8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состав</a:t>
            </a:r>
            <a:r>
              <a:rPr lang="en-US" sz="18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8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чая</a:t>
            </a:r>
            <a:r>
              <a:rPr lang="en-US" sz="18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18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зависимость</a:t>
            </a:r>
            <a:r>
              <a:rPr lang="en-US" sz="18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8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чистоты</a:t>
            </a:r>
            <a:r>
              <a:rPr lang="en-US" sz="18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8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чая</a:t>
            </a:r>
            <a:r>
              <a:rPr lang="en-US" sz="18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8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от</a:t>
            </a:r>
            <a:r>
              <a:rPr lang="en-US" sz="18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8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экологической</a:t>
            </a:r>
            <a:r>
              <a:rPr lang="en-US" sz="18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8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ситуации</a:t>
            </a:r>
            <a:r>
              <a:rPr lang="en-US" sz="18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и </a:t>
            </a:r>
            <a:r>
              <a:rPr lang="en-US" sz="18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факторов</a:t>
            </a:r>
            <a:r>
              <a:rPr lang="en-US" sz="18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8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экологии</a:t>
            </a:r>
            <a:r>
              <a:rPr lang="en-US" sz="18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в </a:t>
            </a:r>
            <a:r>
              <a:rPr lang="en-US" sz="18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стране</a:t>
            </a:r>
            <a:r>
              <a:rPr lang="en-US" sz="18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8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его</a:t>
            </a:r>
            <a:r>
              <a:rPr lang="en-US" sz="18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8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сбора</a:t>
            </a:r>
            <a:r>
              <a:rPr lang="en-US" sz="18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и </a:t>
            </a:r>
            <a:r>
              <a:rPr lang="en-US" sz="18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обработки</a:t>
            </a:r>
            <a:r>
              <a:rPr lang="en-US" sz="18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18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представить</a:t>
            </a:r>
            <a:r>
              <a:rPr lang="en-US" sz="18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8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результаты</a:t>
            </a:r>
            <a:r>
              <a:rPr lang="en-US" sz="18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8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исследования</a:t>
            </a:r>
            <a:r>
              <a:rPr lang="en-US" sz="18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(</a:t>
            </a:r>
            <a:r>
              <a:rPr lang="en-US" sz="18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продукт</a:t>
            </a:r>
            <a:r>
              <a:rPr lang="en-US" sz="18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209550" y="0"/>
            <a:ext cx="1240155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8235" y="-104775"/>
            <a:ext cx="8658225" cy="1325880"/>
          </a:xfrm>
        </p:spPr>
        <p:txBody>
          <a:bodyPr>
            <a:normAutofit/>
          </a:bodyPr>
          <a:lstStyle/>
          <a:p>
            <a:r>
              <a:rPr lang="ru-RU" altLang="en-US" b="1" i="1">
                <a:solidFill>
                  <a:schemeClr val="accent6">
                    <a:lumMod val="50000"/>
                  </a:schemeClr>
                </a:solidFill>
              </a:rPr>
              <a:t>Задачи и Актуальность исследования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14800" y="1221105"/>
            <a:ext cx="6981825" cy="4351655"/>
          </a:xfrm>
        </p:spPr>
        <p:txBody>
          <a:bodyPr>
            <a:normAutofit fontScale="25000" lnSpcReduction="20000"/>
          </a:bodyPr>
          <a:lstStyle/>
          <a:p>
            <a:r>
              <a:rPr lang="en-US" sz="9600" b="1" i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Задачи: </a:t>
            </a:r>
            <a:endParaRPr lang="en-US" sz="7200" i="1">
              <a:solidFill>
                <a:schemeClr val="accent6">
                  <a:lumMod val="50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buNone/>
            </a:pPr>
            <a:r>
              <a:rPr lang="en-US" sz="7200" i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1.Провести анкетирование, собрать информацию для исследования.</a:t>
            </a:r>
          </a:p>
          <a:p>
            <a:pPr marL="0" indent="0">
              <a:buNone/>
            </a:pPr>
            <a:r>
              <a:rPr lang="en-US" sz="7200" i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2.Изучить историю чая и основные экологические проблемы в процессе изготовления этого напитка.</a:t>
            </a:r>
          </a:p>
          <a:p>
            <a:pPr marL="0" indent="0">
              <a:buNone/>
            </a:pPr>
            <a:r>
              <a:rPr lang="en-US" sz="7200" i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3.Изучить информацию об экологической ситуации в странах и регионах сбора чая, проанализировать связь между этим фактором и качеством чая.</a:t>
            </a:r>
          </a:p>
          <a:p>
            <a:pPr marL="0" indent="0">
              <a:buNone/>
            </a:pPr>
            <a:r>
              <a:rPr lang="en-US" sz="7200" i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4.Проанализировать информацию и проветь на ее основе опыты, доказывающие поставленные мной гипотезы.</a:t>
            </a:r>
          </a:p>
          <a:p>
            <a:pPr marL="0" indent="0">
              <a:buNone/>
            </a:pPr>
            <a:r>
              <a:rPr lang="en-US" sz="7200" i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5.Ознакомить людей с результатами моих исследований, составив памятку.</a:t>
            </a:r>
          </a:p>
          <a:p>
            <a:pPr marL="0" indent="0">
              <a:buNone/>
            </a:pPr>
            <a:endParaRPr lang="en-US" sz="7200" i="1">
              <a:solidFill>
                <a:schemeClr val="accent6">
                  <a:lumMod val="50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sz="7200" b="1" i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Актуальность</a:t>
            </a:r>
            <a:r>
              <a:rPr lang="en-US" sz="7200" i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проекта заключается в том, что чай - это очень популярный напиток, который пьют миллионы людей, но о его влиянии на человека с экологической точки зрения никто не задумывается. Это и будет исследоваться в моем проекте.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19125" y="0"/>
            <a:ext cx="13430250" cy="6858000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571625" y="0"/>
            <a:ext cx="10515600" cy="1325563"/>
          </a:xfrm>
        </p:spPr>
        <p:txBody>
          <a:bodyPr/>
          <a:lstStyle/>
          <a:p>
            <a:r>
              <a:rPr lang="ru-RU" altLang="en-US" sz="3600" b="1" i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Начало исследования: сбор информации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>
          <a:xfrm>
            <a:off x="0" y="1063625"/>
            <a:ext cx="518160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altLang="en-US" sz="2000" i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Для начала необходимо было узнать, как же загрязняется чай?</a:t>
            </a:r>
            <a:r>
              <a:rPr lang="en-US" sz="2000" i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ru-RU" altLang="en-US" sz="2000" i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Это</a:t>
            </a:r>
            <a:r>
              <a:rPr lang="en-US" sz="2000" i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происходит еще на этапе выращивания чайных кустов, когда растение питается засчет природных ресурсов в искусственной экосистеме. Вредные вещества (тяжелые металлы, химические соединения, радиоактивные элементы, микроорганизмы) могут находится как в</a:t>
            </a:r>
            <a:r>
              <a:rPr lang="ru-RU" altLang="en-US" sz="2000" i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000" i="1" u="sng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почве</a:t>
            </a:r>
            <a:r>
              <a:rPr lang="en-US" sz="2000" i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, так и в</a:t>
            </a:r>
            <a:r>
              <a:rPr lang="en-US" sz="2000" i="1" u="sng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воздухе</a:t>
            </a:r>
            <a:r>
              <a:rPr lang="en-US" sz="2000" i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, необходимых для жизнедеятельности растения. Вместе с кислородом, азотом, органическими и минеральными веществами растение получает все те вредные вещества, которые загрязняют его.</a:t>
            </a:r>
            <a:br>
              <a:rPr lang="en-US" sz="2000" i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</a:br>
            <a:r>
              <a:rPr lang="en-US" sz="2000" i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/>
            </a:r>
            <a:br>
              <a:rPr lang="en-US" sz="2000" i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</a:br>
            <a:r>
              <a:rPr lang="ru-RU" altLang="en-US" sz="2000" i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Я изучила процесс обработки чая и некоторые его классификации, которые были важны для исследования, к примеру, географическую классификацию, ведь это непосредственно влияет на чай. </a:t>
            </a: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792470" y="1682750"/>
            <a:ext cx="5751830" cy="38576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483350" y="635"/>
            <a:ext cx="18675350" cy="713105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06413" y="-288925"/>
            <a:ext cx="3932237" cy="1600200"/>
          </a:xfrm>
        </p:spPr>
        <p:txBody>
          <a:bodyPr/>
          <a:lstStyle/>
          <a:p>
            <a:r>
              <a:rPr lang="ru-RU" altLang="en-US" sz="3600" b="1" i="1">
                <a:solidFill>
                  <a:schemeClr val="accent6">
                    <a:lumMod val="50000"/>
                  </a:schemeClr>
                </a:solidFill>
              </a:rPr>
              <a:t>Сбор информации: Анкетирование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610350" y="1415415"/>
            <a:ext cx="5553710" cy="430212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i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Ahmad Tea (Россия, г. Мытищи), GreenField и дочерняя компания Tess (Китай, Индия, Кения, Вьетнам, Цейлон), АзерЧай (Азербайджан, Ленкорань-Астаринский экономический район). Следующим этапом моей работы стал поиск информации об экологических проблемах и обстановке в странах и регионах производства выбранных фирм чая в сети Интернет. Для этого мной были использованы такие интернет-ресурсы, как IQAir (сайт, где можно наблюдать показатели и статистику загрязнения воздуха в разных городах, регионах и странах), онлайн карта почвенно-экологического районирования РФ, других стран из перечня (позволяет узнать информацию о состоянии и загрязненности почв определенных районов страны), сводки и статьи в популярных интернет-журналах и издательствах на тему экологических аварий и происшествий (к примеру, раздел «экология» на официальном сайте RIA новости).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>
          <a:xfrm>
            <a:off x="383540" y="1522730"/>
            <a:ext cx="4483735" cy="3811905"/>
          </a:xfrm>
        </p:spPr>
        <p:txBody>
          <a:bodyPr>
            <a:noAutofit/>
          </a:bodyPr>
          <a:lstStyle/>
          <a:p>
            <a:r>
              <a:rPr lang="ru-RU" altLang="en-US" sz="2000" i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Исходя из географической классификации я поняла, что чай выращивается и производится повсеместно, а потому следует изучать географические територрии, на которых производятся именно те чаи, которые мы с Вами покупаем. Для исследования были отобраны самые распространенные торговые марки чая, которые можно найти на прилавках в среднем ценовом диапазоне, и на официальных сайтах узнала страны их производства и сортировки. Отбор проводился по результатам опроса в соц.сетях, с результатами которого Вы можете ознакомиться на диаграммах на следующем слайде. Лидировали следующие торговые марки:</a:t>
            </a:r>
          </a:p>
        </p:txBody>
      </p:sp>
      <p:cxnSp>
        <p:nvCxnSpPr>
          <p:cNvPr id="11" name="Elbow Connector 10"/>
          <p:cNvCxnSpPr/>
          <p:nvPr/>
        </p:nvCxnSpPr>
        <p:spPr>
          <a:xfrm>
            <a:off x="4905375" y="3248025"/>
            <a:ext cx="1704975" cy="909320"/>
          </a:xfrm>
          <a:prstGeom prst="bentConnector3">
            <a:avLst>
              <a:gd name="adj1" fmla="val 50019"/>
            </a:avLst>
          </a:prstGeom>
          <a:ln w="41275">
            <a:solidFill>
              <a:schemeClr val="accent6">
                <a:lumMod val="50000"/>
                <a:alpha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8117185" cy="70656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915" y="172085"/>
            <a:ext cx="5658485" cy="31140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5555" y="3471545"/>
            <a:ext cx="4580890" cy="332359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0940" y="172085"/>
            <a:ext cx="4580890" cy="31140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907794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" y="142875"/>
            <a:ext cx="7026275" cy="981075"/>
          </a:xfrm>
        </p:spPr>
        <p:txBody>
          <a:bodyPr>
            <a:normAutofit/>
          </a:bodyPr>
          <a:lstStyle/>
          <a:p>
            <a:r>
              <a:rPr lang="ru-RU" altLang="en-US" b="1" i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Сбор информации: экологические проблемы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" y="1200150"/>
            <a:ext cx="5941060" cy="3811905"/>
          </a:xfrm>
        </p:spPr>
        <p:txBody>
          <a:bodyPr>
            <a:noAutofit/>
          </a:bodyPr>
          <a:lstStyle/>
          <a:p>
            <a:r>
              <a:rPr lang="en-US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Исходя</a:t>
            </a:r>
            <a:r>
              <a:rPr lang="en-US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из</a:t>
            </a:r>
            <a:r>
              <a:rPr lang="en-US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данной</a:t>
            </a:r>
            <a:r>
              <a:rPr lang="en-US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информации</a:t>
            </a:r>
            <a:r>
              <a:rPr lang="en-US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можно</a:t>
            </a:r>
            <a:r>
              <a:rPr lang="en-US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сделать</a:t>
            </a:r>
            <a:r>
              <a:rPr lang="en-US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следующие</a:t>
            </a:r>
            <a:r>
              <a:rPr lang="en-US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выводы</a:t>
            </a:r>
            <a:r>
              <a:rPr lang="en-US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:</a:t>
            </a:r>
          </a:p>
          <a:p>
            <a:r>
              <a:rPr lang="en-US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1.Чай </a:t>
            </a:r>
            <a:r>
              <a:rPr lang="en-US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торговой</a:t>
            </a:r>
            <a:r>
              <a:rPr lang="en-US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марки</a:t>
            </a:r>
            <a:r>
              <a:rPr lang="en-US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«Ahmad Tea» </a:t>
            </a:r>
            <a:r>
              <a:rPr lang="en-US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производится</a:t>
            </a:r>
            <a:r>
              <a:rPr lang="en-US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в </a:t>
            </a:r>
            <a:r>
              <a:rPr lang="en-US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зоне</a:t>
            </a:r>
            <a:r>
              <a:rPr lang="en-US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экологических</a:t>
            </a:r>
            <a:r>
              <a:rPr lang="en-US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загрязнений</a:t>
            </a:r>
            <a:r>
              <a:rPr lang="en-US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(</a:t>
            </a:r>
            <a:r>
              <a:rPr lang="en-US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Россия</a:t>
            </a:r>
            <a:r>
              <a:rPr lang="en-US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, г. </a:t>
            </a:r>
            <a:r>
              <a:rPr lang="en-US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Мытищи</a:t>
            </a:r>
            <a:r>
              <a:rPr lang="en-US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Московская</a:t>
            </a:r>
            <a:r>
              <a:rPr lang="en-US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обл</a:t>
            </a:r>
            <a:r>
              <a:rPr lang="en-US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.): </a:t>
            </a:r>
            <a:r>
              <a:rPr lang="en-US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повышенная</a:t>
            </a:r>
            <a:r>
              <a:rPr lang="en-US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концентрация</a:t>
            </a:r>
            <a:r>
              <a:rPr lang="en-US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РМ2.5 в </a:t>
            </a:r>
            <a:r>
              <a:rPr lang="en-US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воздухе</a:t>
            </a:r>
            <a:r>
              <a:rPr lang="en-US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загрязнение</a:t>
            </a:r>
            <a:r>
              <a:rPr lang="en-US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почв</a:t>
            </a:r>
            <a:r>
              <a:rPr lang="en-US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тяжелыми</a:t>
            </a:r>
            <a:r>
              <a:rPr lang="en-US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металлами</a:t>
            </a:r>
            <a:r>
              <a:rPr lang="en-US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1 и 2 </a:t>
            </a:r>
            <a:r>
              <a:rPr lang="en-US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класса</a:t>
            </a:r>
            <a:r>
              <a:rPr lang="en-US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опасности</a:t>
            </a:r>
            <a:r>
              <a:rPr lang="en-US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.</a:t>
            </a:r>
          </a:p>
          <a:p>
            <a:r>
              <a:rPr lang="en-US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2.Чай </a:t>
            </a:r>
            <a:r>
              <a:rPr lang="en-US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торговой</a:t>
            </a:r>
            <a:r>
              <a:rPr lang="en-US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марки</a:t>
            </a:r>
            <a:r>
              <a:rPr lang="en-US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«</a:t>
            </a:r>
            <a:r>
              <a:rPr lang="en-US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АзерЧай</a:t>
            </a:r>
            <a:r>
              <a:rPr lang="en-US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» </a:t>
            </a:r>
            <a:r>
              <a:rPr lang="en-US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производится</a:t>
            </a:r>
            <a:r>
              <a:rPr lang="en-US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в </a:t>
            </a:r>
            <a:r>
              <a:rPr lang="en-US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относительно</a:t>
            </a:r>
            <a:r>
              <a:rPr lang="en-US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экологически</a:t>
            </a:r>
            <a:r>
              <a:rPr lang="en-US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чистой</a:t>
            </a:r>
            <a:r>
              <a:rPr lang="en-US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зоне</a:t>
            </a:r>
            <a:r>
              <a:rPr lang="en-US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(</a:t>
            </a:r>
            <a:r>
              <a:rPr lang="en-US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Азербайджан</a:t>
            </a:r>
            <a:r>
              <a:rPr lang="en-US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Ленкорань-Астаринский</a:t>
            </a:r>
            <a:r>
              <a:rPr lang="en-US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экономический</a:t>
            </a:r>
            <a:r>
              <a:rPr lang="en-US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район</a:t>
            </a:r>
            <a:r>
              <a:rPr lang="en-US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): </a:t>
            </a:r>
            <a:r>
              <a:rPr lang="en-US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концентрация</a:t>
            </a:r>
            <a:r>
              <a:rPr lang="en-US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РМ2.5 </a:t>
            </a:r>
            <a:r>
              <a:rPr lang="en-US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превышает</a:t>
            </a:r>
            <a:r>
              <a:rPr lang="en-US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норму</a:t>
            </a:r>
            <a:r>
              <a:rPr lang="en-US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редко</a:t>
            </a:r>
            <a:r>
              <a:rPr lang="en-US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почвы</a:t>
            </a:r>
            <a:r>
              <a:rPr lang="en-US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не</a:t>
            </a:r>
            <a:r>
              <a:rPr lang="en-US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загрязняются</a:t>
            </a:r>
            <a:r>
              <a:rPr lang="en-US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местами</a:t>
            </a:r>
            <a:r>
              <a:rPr lang="en-US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наблюдаются</a:t>
            </a:r>
            <a:r>
              <a:rPr lang="en-US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эрозии</a:t>
            </a:r>
            <a:r>
              <a:rPr lang="en-US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.</a:t>
            </a:r>
          </a:p>
          <a:p>
            <a:r>
              <a:rPr lang="en-US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3.Чай </a:t>
            </a:r>
            <a:r>
              <a:rPr lang="en-US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торговой</a:t>
            </a:r>
            <a:r>
              <a:rPr lang="en-US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марки</a:t>
            </a:r>
            <a:r>
              <a:rPr lang="en-US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«</a:t>
            </a:r>
            <a:r>
              <a:rPr lang="en-US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GreenField</a:t>
            </a:r>
            <a:r>
              <a:rPr lang="en-US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» и </a:t>
            </a:r>
            <a:r>
              <a:rPr lang="en-US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дочерней</a:t>
            </a:r>
            <a:r>
              <a:rPr lang="en-US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компании</a:t>
            </a:r>
            <a:r>
              <a:rPr lang="en-US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«Tess», </a:t>
            </a:r>
            <a:r>
              <a:rPr lang="en-US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хотя</a:t>
            </a:r>
            <a:r>
              <a:rPr lang="en-US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и </a:t>
            </a:r>
            <a:r>
              <a:rPr lang="en-US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собираются</a:t>
            </a:r>
            <a:r>
              <a:rPr lang="en-US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в </a:t>
            </a:r>
            <a:r>
              <a:rPr lang="en-US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экологически</a:t>
            </a:r>
            <a:r>
              <a:rPr lang="en-US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чистых</a:t>
            </a:r>
            <a:r>
              <a:rPr lang="en-US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районах</a:t>
            </a:r>
            <a:r>
              <a:rPr lang="en-US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Китая</a:t>
            </a:r>
            <a:r>
              <a:rPr lang="en-US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Шри-Ланки</a:t>
            </a:r>
            <a:r>
              <a:rPr lang="en-US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Индии</a:t>
            </a:r>
            <a:r>
              <a:rPr lang="en-US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Кении</a:t>
            </a:r>
            <a:r>
              <a:rPr lang="en-US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Цейлона</a:t>
            </a:r>
            <a:r>
              <a:rPr lang="en-US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обрабатываются</a:t>
            </a:r>
            <a:r>
              <a:rPr lang="en-US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и </a:t>
            </a:r>
            <a:r>
              <a:rPr lang="en-US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упаковываются</a:t>
            </a:r>
            <a:r>
              <a:rPr lang="en-US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в </a:t>
            </a:r>
            <a:r>
              <a:rPr lang="en-US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Ленинградской</a:t>
            </a:r>
            <a:r>
              <a:rPr lang="en-US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области</a:t>
            </a:r>
            <a:r>
              <a:rPr lang="en-US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где</a:t>
            </a:r>
            <a:r>
              <a:rPr lang="en-US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концентрация</a:t>
            </a:r>
            <a:r>
              <a:rPr lang="en-US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РМ2.5 в </a:t>
            </a:r>
            <a:r>
              <a:rPr lang="en-US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основном</a:t>
            </a:r>
            <a:r>
              <a:rPr lang="en-US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не</a:t>
            </a:r>
            <a:r>
              <a:rPr lang="en-US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превышает</a:t>
            </a:r>
            <a:r>
              <a:rPr lang="en-US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нормы</a:t>
            </a:r>
            <a:r>
              <a:rPr lang="en-US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но</a:t>
            </a:r>
            <a:r>
              <a:rPr lang="en-US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наблюдаются</a:t>
            </a:r>
            <a:r>
              <a:rPr lang="en-US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загрязнения</a:t>
            </a:r>
            <a:r>
              <a:rPr lang="en-US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воды</a:t>
            </a:r>
            <a:r>
              <a:rPr lang="en-US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из-за</a:t>
            </a:r>
            <a:r>
              <a:rPr lang="en-US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промзон</a:t>
            </a:r>
            <a:r>
              <a:rPr lang="en-US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и </a:t>
            </a:r>
            <a:r>
              <a:rPr lang="en-US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заводов</a:t>
            </a:r>
            <a:r>
              <a:rPr lang="en-US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.</a:t>
            </a:r>
          </a:p>
          <a:p>
            <a:r>
              <a:rPr lang="en-US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Изучение</a:t>
            </a:r>
            <a:r>
              <a:rPr lang="en-US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экологии</a:t>
            </a:r>
            <a:r>
              <a:rPr lang="en-US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мест</a:t>
            </a:r>
            <a:r>
              <a:rPr lang="en-US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сбора</a:t>
            </a:r>
            <a:r>
              <a:rPr lang="en-US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и </a:t>
            </a:r>
            <a:r>
              <a:rPr lang="en-US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производства</a:t>
            </a:r>
            <a:r>
              <a:rPr lang="en-US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чая</a:t>
            </a:r>
            <a:r>
              <a:rPr lang="en-US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дало</a:t>
            </a:r>
            <a:r>
              <a:rPr lang="en-US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неоднозначные</a:t>
            </a:r>
            <a:r>
              <a:rPr lang="en-US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результаты</a:t>
            </a:r>
            <a:r>
              <a:rPr lang="en-US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поскольку</a:t>
            </a:r>
            <a:r>
              <a:rPr lang="en-US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утверждать</a:t>
            </a:r>
            <a:r>
              <a:rPr lang="en-US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наличие</a:t>
            </a:r>
            <a:r>
              <a:rPr lang="en-US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вредных</a:t>
            </a:r>
            <a:r>
              <a:rPr lang="en-US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веществ</a:t>
            </a:r>
            <a:r>
              <a:rPr lang="en-US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исходя</a:t>
            </a:r>
            <a:r>
              <a:rPr lang="en-US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только</a:t>
            </a:r>
            <a:r>
              <a:rPr lang="en-US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из</a:t>
            </a:r>
            <a:r>
              <a:rPr lang="en-US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экологической</a:t>
            </a:r>
            <a:r>
              <a:rPr lang="en-US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обстановки</a:t>
            </a:r>
            <a:r>
              <a:rPr lang="en-US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нельзя</a:t>
            </a:r>
            <a:r>
              <a:rPr lang="en-US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хотя</a:t>
            </a:r>
            <a:r>
              <a:rPr lang="en-US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и </a:t>
            </a:r>
            <a:r>
              <a:rPr lang="en-US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отрицать</a:t>
            </a:r>
            <a:r>
              <a:rPr lang="en-US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влияние</a:t>
            </a:r>
            <a:r>
              <a:rPr lang="en-US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загрязнений</a:t>
            </a:r>
            <a:r>
              <a:rPr lang="en-US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на</a:t>
            </a:r>
            <a:r>
              <a:rPr lang="en-US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растения</a:t>
            </a:r>
            <a:r>
              <a:rPr lang="en-US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нельзя</a:t>
            </a:r>
            <a:r>
              <a:rPr lang="en-US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.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0525" y="361950"/>
            <a:ext cx="2153920" cy="23634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96780" y="1771650"/>
            <a:ext cx="2037080" cy="25349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3880" y="4526280"/>
            <a:ext cx="2968625" cy="18307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0" y="-635"/>
            <a:ext cx="12192000" cy="6858635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095875" y="184150"/>
            <a:ext cx="5725160" cy="1325880"/>
          </a:xfrm>
        </p:spPr>
        <p:txBody>
          <a:bodyPr/>
          <a:lstStyle/>
          <a:p>
            <a:r>
              <a:rPr lang="ru-RU" altLang="en-US" b="1" i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Практическая часть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4648200" y="1739900"/>
            <a:ext cx="6800850" cy="4351655"/>
          </a:xfrm>
        </p:spPr>
        <p:txBody>
          <a:bodyPr>
            <a:normAutofit fontScale="87500" lnSpcReduction="10000"/>
          </a:bodyPr>
          <a:lstStyle/>
          <a:p>
            <a:r>
              <a:rPr lang="ru-RU" altLang="en-US" i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П</a:t>
            </a:r>
            <a:r>
              <a:rPr lang="en-US" i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оскольку у подавляющей части потребителей чая дома нет лаборатории и химических реагентов, с помощью которых можно было бы выявить содержание вредных веществ и тяжелых металлов, важно найти способ отличить чистый чай от «грязного» в домашних условиях.</a:t>
            </a:r>
          </a:p>
          <a:p>
            <a:r>
              <a:rPr lang="en-US" i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Именно этому и будет посвящена практическая часть моей проектной работы: поиск несложных способов определения хорошего чая и распространение этой информации посредством создания памяток, которые станут продуктом моего проекта.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42970" y="0"/>
            <a:ext cx="2539301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9105" y="285750"/>
            <a:ext cx="4417060" cy="1600200"/>
          </a:xfrm>
        </p:spPr>
        <p:txBody>
          <a:bodyPr>
            <a:normAutofit/>
          </a:bodyPr>
          <a:lstStyle/>
          <a:p>
            <a:r>
              <a:rPr lang="ru-RU" altLang="en-US" b="1" i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ОПЫТ 1.Обнаружение искусственной ароматизации чая.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>
          <a:xfrm>
            <a:off x="592455" y="2095500"/>
            <a:ext cx="4036060" cy="4297045"/>
          </a:xfrm>
        </p:spPr>
        <p:txBody>
          <a:bodyPr>
            <a:noAutofit/>
          </a:bodyPr>
          <a:lstStyle/>
          <a:p>
            <a:r>
              <a:rPr lang="en-US" i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Оборудование: Чай черный торговой марки «Ahmad Tea» и «АзерЧай», прозрачный стеклянный сосуд, чистая фильтрованная вода без примесей (t°= ±90°С).</a:t>
            </a:r>
          </a:p>
          <a:p>
            <a:r>
              <a:rPr lang="en-US" i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Ход работы: В прозрачном стеклянном сосуде заваривается чай, для заварки используется вода с указанной температурой. Чай настаивается в течение 5-7 минут и проходит визуальную проверку на предмет пленки на поверхности чая.</a:t>
            </a:r>
          </a:p>
          <a:p>
            <a:r>
              <a:rPr lang="en-US" i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Результат опыта:  На поверхности чая «Ahmad Tea» образовалась полупрозрачная пленка, которая является признаком добавления в чай искусственных ароматизаторов. На поверхности «АзерЧая» такая пленка не образовалась. Фотографии хода эксперимента прилагаются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926455" y="603250"/>
            <a:ext cx="5048885" cy="23844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6455" y="3596005"/>
            <a:ext cx="5048885" cy="22091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1815</Words>
  <Application>Microsoft Office PowerPoint</Application>
  <PresentationFormat>Произвольный</PresentationFormat>
  <Paragraphs>70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Office Theme</vt:lpstr>
      <vt:lpstr>Исследовательская работа по экологии на тему: «Влияние экологических факторов на чистоту чая»</vt:lpstr>
      <vt:lpstr>Введение, цель исследования</vt:lpstr>
      <vt:lpstr>Задачи и Актуальность исследования</vt:lpstr>
      <vt:lpstr>Начало исследования: сбор информации</vt:lpstr>
      <vt:lpstr>Сбор информации: Анкетирование</vt:lpstr>
      <vt:lpstr>Презентация PowerPoint</vt:lpstr>
      <vt:lpstr>Сбор информации: экологические проблемы</vt:lpstr>
      <vt:lpstr>Практическая часть</vt:lpstr>
      <vt:lpstr>ОПЫТ 1.Обнаружение искусственной ароматизации чая.</vt:lpstr>
      <vt:lpstr>Опыт 2: Обнаружение искусственных красителей в составе чая.</vt:lpstr>
      <vt:lpstr>Выводы из опытов.</vt:lpstr>
      <vt:lpstr>РАБОТА НАД ПАМЯТКОЙ</vt:lpstr>
      <vt:lpstr>Презентация PowerPoint</vt:lpstr>
      <vt:lpstr>Выводы исследования.</vt:lpstr>
      <vt:lpstr>Результаты</vt:lpstr>
      <vt:lpstr>Заключение.</vt:lpstr>
      <vt:lpstr>БЛАГОДАРИМ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Исследовательская работа по экологии на тему: «Влияние экологических факторов на чистоту чая»</dc:title>
  <dc:creator/>
  <cp:lastModifiedBy>Пользователь</cp:lastModifiedBy>
  <cp:revision>6</cp:revision>
  <dcterms:created xsi:type="dcterms:W3CDTF">2023-02-13T16:26:00Z</dcterms:created>
  <dcterms:modified xsi:type="dcterms:W3CDTF">2023-02-15T07:12:22Z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38602996C9D345769E8BF9960BB400EF</vt:lpwstr>
  </property>
  <property fmtid="{D5CDD505-2E9C-101B-9397-08002B2CF9AE}" pid="3" name="KSOProductBuildVer">
    <vt:lpwstr>1033-11.2.0.11219</vt:lpwstr>
  </property>
</Properties>
</file>