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8" r:id="rId1"/>
  </p:sldMasterIdLst>
  <p:sldIdLst>
    <p:sldId id="256" r:id="rId2"/>
    <p:sldId id="279" r:id="rId3"/>
    <p:sldId id="280" r:id="rId4"/>
    <p:sldId id="281" r:id="rId5"/>
    <p:sldId id="259" r:id="rId6"/>
    <p:sldId id="260" r:id="rId7"/>
    <p:sldId id="261" r:id="rId8"/>
    <p:sldId id="262" r:id="rId9"/>
    <p:sldId id="282" r:id="rId10"/>
    <p:sldId id="263" r:id="rId11"/>
    <p:sldId id="283" r:id="rId12"/>
    <p:sldId id="264" r:id="rId13"/>
    <p:sldId id="265" r:id="rId14"/>
    <p:sldId id="266" r:id="rId15"/>
    <p:sldId id="285" r:id="rId16"/>
    <p:sldId id="267" r:id="rId17"/>
    <p:sldId id="284" r:id="rId18"/>
    <p:sldId id="268" r:id="rId19"/>
    <p:sldId id="269" r:id="rId20"/>
    <p:sldId id="270" r:id="rId21"/>
    <p:sldId id="288" r:id="rId22"/>
    <p:sldId id="271" r:id="rId23"/>
    <p:sldId id="272" r:id="rId24"/>
    <p:sldId id="273" r:id="rId25"/>
    <p:sldId id="287" r:id="rId26"/>
    <p:sldId id="274" r:id="rId27"/>
    <p:sldId id="275" r:id="rId28"/>
    <p:sldId id="276" r:id="rId29"/>
    <p:sldId id="286" r:id="rId30"/>
    <p:sldId id="277" r:id="rId31"/>
    <p:sldId id="278" r:id="rId3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1386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3200400"/>
            <a:ext cx="7543800" cy="1524000"/>
          </a:xfrm>
        </p:spPr>
        <p:txBody>
          <a:bodyPr>
            <a:noAutofit/>
          </a:bodyPr>
          <a:lstStyle>
            <a:lvl1pPr>
              <a:defRPr sz="8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2000" y="4724400"/>
            <a:ext cx="6858000" cy="990600"/>
          </a:xfrm>
        </p:spPr>
        <p:txBody>
          <a:bodyPr anchor="t" anchorCtr="0">
            <a:normAutofit/>
          </a:bodyPr>
          <a:lstStyle>
            <a:lvl1pPr marL="0" indent="0" algn="l">
              <a:buNone/>
              <a:defRPr sz="28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CAE76C-05CF-4A68-9A1C-817D08491F60}" type="datetimeFigureOut">
              <a:rPr lang="ru-RU" smtClean="0"/>
              <a:t>28.02.2023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F0142C-0E11-4748-B511-F7A19FFB21A3}" type="slidenum">
              <a:rPr lang="ru-RU" smtClean="0"/>
              <a:t>‹#›</a:t>
            </a:fld>
            <a:endParaRPr lang="ru-RU"/>
          </a:p>
        </p:txBody>
      </p:sp>
      <p:sp>
        <p:nvSpPr>
          <p:cNvPr id="7" name="Rectangle 6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685800"/>
            <a:ext cx="7239000" cy="3886200"/>
          </a:xfrm>
        </p:spPr>
        <p:txBody>
          <a:bodyPr vert="eaVert" anchor="t" anchorCtr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CAE76C-05CF-4A68-9A1C-817D08491F60}" type="datetimeFigureOut">
              <a:rPr lang="ru-RU" smtClean="0"/>
              <a:t>28.02.2023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F0142C-0E11-4748-B511-F7A19FFB21A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2000" y="685801"/>
            <a:ext cx="1828800" cy="5410199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90800" y="685801"/>
            <a:ext cx="5715000" cy="4876800"/>
          </a:xfrm>
        </p:spPr>
        <p:txBody>
          <a:bodyPr vert="eaVert" anchor="t" anchorCtr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CAE76C-05CF-4A68-9A1C-817D08491F60}" type="datetimeFigureOut">
              <a:rPr lang="ru-RU" smtClean="0"/>
              <a:t>28.02.2023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F0142C-0E11-4748-B511-F7A19FFB21A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CAE76C-05CF-4A68-9A1C-817D08491F60}" type="datetimeFigureOut">
              <a:rPr lang="ru-RU" smtClean="0"/>
              <a:t>28.02.2023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F0142C-0E11-4748-B511-F7A19FFB21A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3276600"/>
            <a:ext cx="7543800" cy="1676400"/>
          </a:xfrm>
        </p:spPr>
        <p:txBody>
          <a:bodyPr anchor="b" anchorCtr="0"/>
          <a:lstStyle>
            <a:lvl1pPr algn="l">
              <a:defRPr sz="54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4953000"/>
            <a:ext cx="6858000" cy="914400"/>
          </a:xfrm>
        </p:spPr>
        <p:txBody>
          <a:bodyPr anchor="t" anchorCtr="0">
            <a:normAutofit/>
          </a:bodyPr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CAE76C-05CF-4A68-9A1C-817D08491F60}" type="datetimeFigureOut">
              <a:rPr lang="ru-RU" smtClean="0"/>
              <a:t>28.02.2023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F0142C-0E11-4748-B511-F7A19FFB21A3}" type="slidenum">
              <a:rPr lang="ru-RU" smtClean="0"/>
              <a:t>‹#›</a:t>
            </a:fld>
            <a:endParaRPr lang="ru-RU"/>
          </a:p>
        </p:txBody>
      </p:sp>
      <p:sp>
        <p:nvSpPr>
          <p:cNvPr id="8" name="Rectangle 7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CAE76C-05CF-4A68-9A1C-817D08491F60}" type="datetimeFigureOut">
              <a:rPr lang="ru-RU" smtClean="0"/>
              <a:t>28.02.2023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F0142C-0E11-4748-B511-F7A19FFB21A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89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89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1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CAE76C-05CF-4A68-9A1C-817D08491F60}" type="datetimeFigureOut">
              <a:rPr lang="ru-RU" smtClean="0"/>
              <a:t>28.02.2023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F0142C-0E11-4748-B511-F7A19FFB21A3}" type="slidenum">
              <a:rPr lang="ru-RU" smtClean="0"/>
              <a:t>‹#›</a:t>
            </a:fld>
            <a:endParaRPr lang="ru-RU"/>
          </a:p>
        </p:txBody>
      </p:sp>
      <p:cxnSp>
        <p:nvCxnSpPr>
          <p:cNvPr id="11" name="Straight Connector 10"/>
          <p:cNvCxnSpPr/>
          <p:nvPr/>
        </p:nvCxnSpPr>
        <p:spPr>
          <a:xfrm>
            <a:off x="7589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6451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CAE76C-05CF-4A68-9A1C-817D08491F60}" type="datetimeFigureOut">
              <a:rPr lang="ru-RU" smtClean="0"/>
              <a:t>28.02.2023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F0142C-0E11-4748-B511-F7A19FFB21A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CAE76C-05CF-4A68-9A1C-817D08491F60}" type="datetimeFigureOut">
              <a:rPr lang="ru-RU" smtClean="0"/>
              <a:t>28.02.2023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F0142C-0E11-4748-B511-F7A19FFB21A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10866" y="457200"/>
            <a:ext cx="4594934" cy="4114799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2001" y="457200"/>
            <a:ext cx="2673657" cy="4114800"/>
          </a:xfrm>
        </p:spPr>
        <p:txBody>
          <a:bodyPr>
            <a:normAutofit/>
          </a:bodyPr>
          <a:lstStyle>
            <a:lvl1pPr marL="0" indent="0">
              <a:buNone/>
              <a:defRPr sz="21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CAE76C-05CF-4A68-9A1C-817D08491F60}" type="datetimeFigureOut">
              <a:rPr lang="ru-RU" smtClean="0"/>
              <a:t>28.02.2023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F0142C-0E11-4748-B511-F7A19FFB21A3}" type="slidenum">
              <a:rPr lang="ru-RU" smtClean="0"/>
              <a:t>‹#›</a:t>
            </a:fld>
            <a:endParaRPr lang="ru-RU"/>
          </a:p>
        </p:txBody>
      </p:sp>
      <p:cxnSp>
        <p:nvCxnSpPr>
          <p:cNvPr id="10" name="Straight Connector 9"/>
          <p:cNvCxnSpPr/>
          <p:nvPr/>
        </p:nvCxnSpPr>
        <p:spPr>
          <a:xfrm rot="5400000">
            <a:off x="1677194" y="2514600"/>
            <a:ext cx="3810000" cy="1588"/>
          </a:xfrm>
          <a:prstGeom prst="line">
            <a:avLst/>
          </a:prstGeom>
          <a:ln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8952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777240" y="457200"/>
            <a:ext cx="7543800" cy="2895600"/>
          </a:xfrm>
          <a:ln w="6350">
            <a:solidFill>
              <a:schemeClr val="tx2"/>
            </a:solidFill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0392" y="3505200"/>
            <a:ext cx="7391400" cy="804862"/>
          </a:xfrm>
        </p:spPr>
        <p:txBody>
          <a:bodyPr anchor="t" anchorCtr="0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CAE76C-05CF-4A68-9A1C-817D08491F60}" type="datetimeFigureOut">
              <a:rPr lang="ru-RU" smtClean="0"/>
              <a:t>28.02.2023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F0142C-0E11-4748-B511-F7A19FFB21A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1800" cy="16002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685800"/>
            <a:ext cx="7543800" cy="3886200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48400" y="620877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  <a:latin typeface="+mn-lt"/>
              </a:defRPr>
            </a:lvl1pPr>
          </a:lstStyle>
          <a:p>
            <a:fld id="{22CAE76C-05CF-4A68-9A1C-817D08491F60}" type="datetimeFigureOut">
              <a:rPr lang="ru-RU" smtClean="0"/>
              <a:t>28.02.2023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61999" y="6208776"/>
            <a:ext cx="487386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5687568"/>
            <a:ext cx="76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</a:lstStyle>
          <a:p>
            <a:fld id="{47F0142C-0E11-4748-B511-F7A19FFB21A3}" type="slidenum">
              <a:rPr lang="ru-RU" smtClean="0"/>
              <a:t>‹#›</a:t>
            </a:fld>
            <a:endParaRPr lang="ru-RU"/>
          </a:p>
        </p:txBody>
      </p:sp>
      <p:sp>
        <p:nvSpPr>
          <p:cNvPr id="8" name="Rectangle 7"/>
          <p:cNvSpPr/>
          <p:nvPr/>
        </p:nvSpPr>
        <p:spPr>
          <a:xfrm>
            <a:off x="777240" y="0"/>
            <a:ext cx="7543800" cy="381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54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9436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686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64592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1901952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8pPr>
      <a:lvl9pPr marL="24688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188640"/>
            <a:ext cx="7632848" cy="2808312"/>
          </a:xfrm>
        </p:spPr>
        <p:txBody>
          <a:bodyPr/>
          <a:lstStyle/>
          <a:p>
            <a:pPr algn="ctr"/>
            <a:r>
              <a:rPr lang="ru-RU" sz="1600" b="1" dirty="0">
                <a:solidFill>
                  <a:srgbClr val="00206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Муниципальное бюджетное дошкольное образовательное учреждение </a:t>
            </a:r>
            <a:br>
              <a:rPr lang="ru-RU" sz="1600" b="1" dirty="0">
                <a:solidFill>
                  <a:srgbClr val="00206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</a:br>
            <a:r>
              <a:rPr lang="ru-RU" sz="1600" b="1" dirty="0">
                <a:solidFill>
                  <a:srgbClr val="00206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«Детский сад общеразвивающего вида №32 «Одуванчик» г. Альметьевск»</a:t>
            </a:r>
            <a:br>
              <a:rPr lang="ru-RU" sz="1600" b="1" dirty="0">
                <a:solidFill>
                  <a:srgbClr val="00206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</a:br>
            <a:r>
              <a:rPr lang="ru-RU" sz="1600" dirty="0">
                <a:solidFill>
                  <a:srgbClr val="00206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/>
            </a:r>
            <a:br>
              <a:rPr lang="ru-RU" sz="1600" dirty="0">
                <a:solidFill>
                  <a:srgbClr val="00206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</a:b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Дистанционный Региональный семинар-практикум</a:t>
            </a:r>
            <a:br>
              <a:rPr lang="ru-RU" sz="2000" dirty="0" smtClean="0">
                <a:solidFill>
                  <a:srgbClr val="00206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</a:b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для педагогов дошкольных образовательных учреждений </a:t>
            </a: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/>
            </a:r>
            <a:br>
              <a:rPr lang="ru-RU" sz="2000" dirty="0" smtClean="0">
                <a:solidFill>
                  <a:srgbClr val="00206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</a:b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по </a:t>
            </a:r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проблеме «Приобщение детей к грамоте как к общекультурному навыку», организованным  совместно с ЧОУ ВО «Казанский инновационный </a:t>
            </a: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университет</a:t>
            </a:r>
            <a:br>
              <a:rPr lang="ru-RU" sz="2000" dirty="0" smtClean="0">
                <a:solidFill>
                  <a:srgbClr val="00206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</a:b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им. В.Г. Тимирясова (ИЭУП)» Республики Татарстан. </a:t>
            </a:r>
            <a:endParaRPr lang="ru-RU" sz="88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827584" y="3356992"/>
            <a:ext cx="7416824" cy="2808312"/>
          </a:xfrm>
        </p:spPr>
        <p:txBody>
          <a:bodyPr>
            <a:normAutofit fontScale="70000" lnSpcReduction="20000"/>
          </a:bodyPr>
          <a:lstStyle/>
          <a:p>
            <a:pPr algn="ctr">
              <a:lnSpc>
                <a:spcPct val="120000"/>
              </a:lnSpc>
            </a:pPr>
            <a:r>
              <a:rPr lang="ru-RU" sz="3300" dirty="0" smtClean="0">
                <a:solidFill>
                  <a:srgbClr val="002060"/>
                </a:solidFill>
              </a:rPr>
              <a:t>Мастер </a:t>
            </a:r>
            <a:r>
              <a:rPr lang="en-US" sz="3300" dirty="0" smtClean="0">
                <a:solidFill>
                  <a:srgbClr val="002060"/>
                </a:solidFill>
              </a:rPr>
              <a:t>- </a:t>
            </a:r>
            <a:r>
              <a:rPr lang="ru-RU" sz="3300" dirty="0" smtClean="0">
                <a:solidFill>
                  <a:srgbClr val="002060"/>
                </a:solidFill>
              </a:rPr>
              <a:t>класс </a:t>
            </a:r>
          </a:p>
          <a:p>
            <a:pPr algn="ctr">
              <a:lnSpc>
                <a:spcPct val="120000"/>
              </a:lnSpc>
            </a:pPr>
            <a:r>
              <a:rPr lang="ru-RU" sz="3300" dirty="0" smtClean="0">
                <a:solidFill>
                  <a:srgbClr val="002060"/>
                </a:solidFill>
                <a:ea typeface="Times New Roman"/>
                <a:cs typeface="Times New Roman"/>
              </a:rPr>
              <a:t>Тема: «Приобщение детей к грамоте через социо </a:t>
            </a:r>
            <a:r>
              <a:rPr lang="ru-RU" sz="3300" dirty="0">
                <a:solidFill>
                  <a:srgbClr val="002060"/>
                </a:solidFill>
                <a:ea typeface="Times New Roman"/>
                <a:cs typeface="Times New Roman"/>
              </a:rPr>
              <a:t>- игровые </a:t>
            </a:r>
            <a:r>
              <a:rPr lang="ru-RU" sz="3300" dirty="0" smtClean="0">
                <a:solidFill>
                  <a:srgbClr val="002060"/>
                </a:solidFill>
                <a:ea typeface="Times New Roman"/>
                <a:cs typeface="Times New Roman"/>
              </a:rPr>
              <a:t>технологии</a:t>
            </a:r>
            <a:r>
              <a:rPr lang="en-US" sz="3300" dirty="0" smtClean="0">
                <a:solidFill>
                  <a:srgbClr val="002060"/>
                </a:solidFill>
                <a:ea typeface="Times New Roman"/>
                <a:cs typeface="Times New Roman"/>
              </a:rPr>
              <a:t> </a:t>
            </a:r>
            <a:r>
              <a:rPr lang="ru-RU" sz="3300" smtClean="0">
                <a:solidFill>
                  <a:srgbClr val="002060"/>
                </a:solidFill>
                <a:ea typeface="Times New Roman"/>
                <a:cs typeface="Times New Roman"/>
              </a:rPr>
              <a:t>в ДОО»</a:t>
            </a:r>
            <a:endParaRPr lang="ru-RU" sz="3300" dirty="0" smtClean="0">
              <a:solidFill>
                <a:srgbClr val="002060"/>
              </a:solidFill>
              <a:ea typeface="Times New Roman"/>
              <a:cs typeface="Times New Roman"/>
            </a:endParaRPr>
          </a:p>
          <a:p>
            <a:pPr>
              <a:lnSpc>
                <a:spcPct val="120000"/>
              </a:lnSpc>
            </a:pPr>
            <a:endParaRPr lang="ru-RU" sz="1500" dirty="0">
              <a:solidFill>
                <a:srgbClr val="002060"/>
              </a:solidFill>
              <a:ea typeface="Times New Roman"/>
              <a:cs typeface="Times New Roman"/>
            </a:endParaRPr>
          </a:p>
          <a:p>
            <a:pPr marL="449580" algn="r">
              <a:lnSpc>
                <a:spcPct val="120000"/>
              </a:lnSpc>
              <a:spcAft>
                <a:spcPts val="0"/>
              </a:spcAft>
            </a:pPr>
            <a:r>
              <a:rPr lang="ru-RU" sz="2200" dirty="0" smtClean="0">
                <a:solidFill>
                  <a:srgbClr val="002060"/>
                </a:solidFill>
                <a:ea typeface="Calibri"/>
                <a:cs typeface="Times New Roman"/>
              </a:rPr>
              <a:t>подготовила: </a:t>
            </a:r>
            <a:endParaRPr lang="ru-RU" sz="1900" dirty="0">
              <a:solidFill>
                <a:srgbClr val="002060"/>
              </a:solidFill>
              <a:ea typeface="Times New Roman"/>
              <a:cs typeface="Times New Roman"/>
            </a:endParaRPr>
          </a:p>
          <a:p>
            <a:pPr marL="449580" algn="r">
              <a:lnSpc>
                <a:spcPct val="120000"/>
              </a:lnSpc>
              <a:spcAft>
                <a:spcPts val="0"/>
              </a:spcAft>
            </a:pPr>
            <a:r>
              <a:rPr lang="ru-RU" sz="2200" dirty="0">
                <a:solidFill>
                  <a:srgbClr val="002060"/>
                </a:solidFill>
                <a:ea typeface="Calibri"/>
                <a:cs typeface="Times New Roman"/>
              </a:rPr>
              <a:t>старший воспитатель</a:t>
            </a:r>
            <a:br>
              <a:rPr lang="ru-RU" sz="2200" dirty="0">
                <a:solidFill>
                  <a:srgbClr val="002060"/>
                </a:solidFill>
                <a:ea typeface="Calibri"/>
                <a:cs typeface="Times New Roman"/>
              </a:rPr>
            </a:br>
            <a:r>
              <a:rPr lang="ru-RU" sz="2200" dirty="0">
                <a:solidFill>
                  <a:srgbClr val="002060"/>
                </a:solidFill>
                <a:ea typeface="Calibri"/>
                <a:cs typeface="Times New Roman"/>
              </a:rPr>
              <a:t>                                                                  Викторова А.П</a:t>
            </a:r>
            <a:r>
              <a:rPr lang="ru-RU" dirty="0" smtClean="0">
                <a:solidFill>
                  <a:srgbClr val="000000"/>
                </a:solidFill>
                <a:ea typeface="Calibri"/>
                <a:cs typeface="Times New Roman"/>
              </a:rPr>
              <a:t>.</a:t>
            </a:r>
          </a:p>
          <a:p>
            <a:pPr marL="449580" algn="ctr">
              <a:lnSpc>
                <a:spcPct val="120000"/>
              </a:lnSpc>
              <a:spcAft>
                <a:spcPts val="0"/>
              </a:spcAft>
            </a:pPr>
            <a:r>
              <a:rPr lang="ru-RU" sz="2400" dirty="0" smtClean="0">
                <a:solidFill>
                  <a:srgbClr val="002060"/>
                </a:solidFill>
                <a:ea typeface="Times New Roman"/>
                <a:cs typeface="Times New Roman"/>
              </a:rPr>
              <a:t>Альметьевск 2023</a:t>
            </a:r>
            <a:endParaRPr lang="ru-RU" sz="2400" dirty="0">
              <a:solidFill>
                <a:srgbClr val="002060"/>
              </a:solidFill>
              <a:ea typeface="Times New Roman"/>
              <a:cs typeface="Times New Roman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3363203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620688"/>
            <a:ext cx="8136904" cy="54726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91640610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 descr="C:\Users\Одуванчик\Desktop\2022-2023 учебный год\КМО\Фото КМО\167031737458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236" y="620688"/>
            <a:ext cx="8208912" cy="554866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8437876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692696"/>
            <a:ext cx="8064896" cy="53285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78924147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620688"/>
            <a:ext cx="8280920" cy="54726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06385619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548680"/>
            <a:ext cx="8136904" cy="54726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3319823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Одуванчик\Desktop\2022-2023 учебный год\КМО\Фото КМО\167031737459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692696"/>
            <a:ext cx="8712968" cy="54006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35120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692696"/>
            <a:ext cx="8136904" cy="53285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5021528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Одуванчик\Desktop\2022-2023 учебный год\КМО\Фото КМО\167031737459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692696"/>
            <a:ext cx="8064896" cy="547260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816447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692696"/>
            <a:ext cx="8280920" cy="53285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91293297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548680"/>
            <a:ext cx="8136904" cy="54006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7337747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404664"/>
            <a:ext cx="7704856" cy="4032448"/>
          </a:xfrm>
        </p:spPr>
        <p:txBody>
          <a:bodyPr>
            <a:noAutofit/>
          </a:bodyPr>
          <a:lstStyle/>
          <a:p>
            <a:pPr algn="just"/>
            <a:r>
              <a:rPr lang="en-US" sz="2400" dirty="0" smtClean="0">
                <a:solidFill>
                  <a:srgbClr val="002060"/>
                </a:solidFill>
                <a:latin typeface="+mn-lt"/>
              </a:rPr>
              <a:t>	</a:t>
            </a:r>
            <a:r>
              <a:rPr lang="ru-RU" sz="2800" dirty="0" smtClean="0">
                <a:solidFill>
                  <a:srgbClr val="002060"/>
                </a:solidFill>
                <a:latin typeface="+mn-lt"/>
              </a:rPr>
              <a:t>Для </a:t>
            </a:r>
            <a:r>
              <a:rPr lang="ru-RU" sz="2800" dirty="0">
                <a:solidFill>
                  <a:srgbClr val="002060"/>
                </a:solidFill>
                <a:latin typeface="+mn-lt"/>
              </a:rPr>
              <a:t>воспитания сегодня как никогда актуально «лучшее правило политики – </a:t>
            </a:r>
            <a:r>
              <a:rPr lang="ru-RU" sz="2800" dirty="0" smtClean="0">
                <a:solidFill>
                  <a:srgbClr val="002060"/>
                </a:solidFill>
                <a:latin typeface="+mn-lt"/>
              </a:rPr>
              <a:t>не слишком</a:t>
            </a:r>
            <a:r>
              <a:rPr lang="en-US" sz="2800" dirty="0" smtClean="0">
                <a:solidFill>
                  <a:srgbClr val="002060"/>
                </a:solidFill>
                <a:latin typeface="+mn-lt"/>
              </a:rPr>
              <a:t> </a:t>
            </a:r>
            <a:r>
              <a:rPr lang="ru-RU" sz="2800" dirty="0" smtClean="0">
                <a:solidFill>
                  <a:srgbClr val="002060"/>
                </a:solidFill>
                <a:latin typeface="+mn-lt"/>
              </a:rPr>
              <a:t>управлять</a:t>
            </a:r>
            <a:r>
              <a:rPr lang="ru-RU" sz="2800" dirty="0">
                <a:solidFill>
                  <a:srgbClr val="002060"/>
                </a:solidFill>
                <a:latin typeface="+mn-lt"/>
              </a:rPr>
              <a:t>…» </a:t>
            </a:r>
            <a:r>
              <a:rPr lang="ru-RU" sz="2800" dirty="0" smtClean="0">
                <a:solidFill>
                  <a:srgbClr val="002060"/>
                </a:solidFill>
                <a:latin typeface="+mn-lt"/>
              </a:rPr>
              <a:t>- </a:t>
            </a:r>
            <a:r>
              <a:rPr lang="ru-RU" sz="2800" dirty="0">
                <a:solidFill>
                  <a:srgbClr val="002060"/>
                </a:solidFill>
                <a:latin typeface="+mn-lt"/>
              </a:rPr>
              <a:t>т.е. чем меньше мы управляем детьми, тем более активную позицию они занимают в жизни. </a:t>
            </a:r>
            <a:r>
              <a:rPr lang="en-US" sz="2800" dirty="0" smtClean="0">
                <a:solidFill>
                  <a:srgbClr val="002060"/>
                </a:solidFill>
                <a:latin typeface="+mn-lt"/>
              </a:rPr>
              <a:t/>
            </a:r>
            <a:br>
              <a:rPr lang="en-US" sz="2800" dirty="0" smtClean="0">
                <a:solidFill>
                  <a:srgbClr val="002060"/>
                </a:solidFill>
                <a:latin typeface="+mn-lt"/>
              </a:rPr>
            </a:br>
            <a:r>
              <a:rPr lang="en-US" sz="2800" dirty="0">
                <a:solidFill>
                  <a:srgbClr val="002060"/>
                </a:solidFill>
                <a:latin typeface="+mn-lt"/>
              </a:rPr>
              <a:t>	</a:t>
            </a:r>
            <a:r>
              <a:rPr lang="ru-RU" sz="2800" dirty="0" smtClean="0">
                <a:solidFill>
                  <a:srgbClr val="002060"/>
                </a:solidFill>
                <a:latin typeface="+mn-lt"/>
              </a:rPr>
              <a:t>Ориентируясь </a:t>
            </a:r>
            <a:r>
              <a:rPr lang="ru-RU" sz="2800" dirty="0">
                <a:solidFill>
                  <a:srgbClr val="002060"/>
                </a:solidFill>
                <a:latin typeface="+mn-lt"/>
              </a:rPr>
              <a:t>на современные требования в системе образования, в педагогической   практике  стало актуально использовать социо-игровые  технологии.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4437112"/>
            <a:ext cx="7858571" cy="159829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52266884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620688"/>
            <a:ext cx="8136904" cy="54006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07302051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Одуванчик\Desktop\2022-2023 учебный год\КМО\Фото КМО\167031737460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747" y="620688"/>
            <a:ext cx="8712968" cy="54006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7948975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620688"/>
            <a:ext cx="8208912" cy="54006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66717176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620688"/>
            <a:ext cx="8280920" cy="54006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42957203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548680"/>
            <a:ext cx="8064896" cy="54726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21431618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8163" y="688975"/>
            <a:ext cx="8066087" cy="5486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0752045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692696"/>
            <a:ext cx="8280920" cy="54006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4600478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692696"/>
            <a:ext cx="8280920" cy="53285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30849821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620688"/>
            <a:ext cx="8208912" cy="54006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90934090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Одуванчик\Desktop\2022-2023 учебный год\КМО\Фото КМО\167031737457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836712"/>
            <a:ext cx="8280920" cy="573325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8961291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62000" y="685800"/>
            <a:ext cx="7543800" cy="3895328"/>
          </a:xfrm>
        </p:spPr>
        <p:txBody>
          <a:bodyPr>
            <a:normAutofit fontScale="47500" lnSpcReduction="20000"/>
          </a:bodyPr>
          <a:lstStyle/>
          <a:p>
            <a:pPr indent="0" algn="just">
              <a:lnSpc>
                <a:spcPct val="115000"/>
              </a:lnSpc>
              <a:spcAft>
                <a:spcPts val="0"/>
              </a:spcAft>
              <a:buNone/>
            </a:pPr>
            <a:r>
              <a:rPr lang="en-US" sz="3300" dirty="0" smtClean="0">
                <a:solidFill>
                  <a:srgbClr val="181818"/>
                </a:solidFill>
                <a:ea typeface="Times New Roman"/>
                <a:cs typeface="Times New Roman"/>
              </a:rPr>
              <a:t>	</a:t>
            </a:r>
            <a:r>
              <a:rPr lang="ru-RU" sz="3300" dirty="0" smtClean="0">
                <a:solidFill>
                  <a:srgbClr val="002060"/>
                </a:solidFill>
                <a:ea typeface="Times New Roman"/>
                <a:cs typeface="Times New Roman"/>
              </a:rPr>
              <a:t>Наш </a:t>
            </a:r>
            <a:r>
              <a:rPr lang="ru-RU" sz="3300" dirty="0">
                <a:solidFill>
                  <a:srgbClr val="002060"/>
                </a:solidFill>
                <a:ea typeface="Times New Roman"/>
                <a:cs typeface="Times New Roman"/>
              </a:rPr>
              <a:t>детский сад </a:t>
            </a:r>
            <a:r>
              <a:rPr lang="ru-RU" sz="3300" dirty="0" smtClean="0">
                <a:solidFill>
                  <a:srgbClr val="002060"/>
                </a:solidFill>
                <a:ea typeface="Times New Roman"/>
                <a:cs typeface="Times New Roman"/>
              </a:rPr>
              <a:t>первый </a:t>
            </a:r>
            <a:r>
              <a:rPr lang="ru-RU" sz="3300" dirty="0">
                <a:solidFill>
                  <a:srgbClr val="002060"/>
                </a:solidFill>
                <a:ea typeface="Times New Roman"/>
                <a:cs typeface="Times New Roman"/>
              </a:rPr>
              <a:t>год ведет работу на инновационной площадке федерального уровня Всероссийской общественной организации содействия развитию  профессиональной сферы дошкольного образования «Воспитатели России» по </a:t>
            </a:r>
            <a:r>
              <a:rPr lang="ru-RU" sz="3300" dirty="0" smtClean="0">
                <a:solidFill>
                  <a:srgbClr val="002060"/>
                </a:solidFill>
                <a:ea typeface="Times New Roman"/>
                <a:cs typeface="Times New Roman"/>
              </a:rPr>
              <a:t>направлению «</a:t>
            </a:r>
            <a:r>
              <a:rPr lang="ru-RU" sz="3300" dirty="0">
                <a:solidFill>
                  <a:srgbClr val="002060"/>
                </a:solidFill>
                <a:ea typeface="Times New Roman"/>
                <a:cs typeface="Times New Roman"/>
              </a:rPr>
              <a:t>Нескучная грамота для успешного старта в школе», руководителем </a:t>
            </a:r>
            <a:r>
              <a:rPr lang="ru-RU" sz="3300" dirty="0" smtClean="0">
                <a:solidFill>
                  <a:srgbClr val="002060"/>
                </a:solidFill>
                <a:ea typeface="Times New Roman"/>
                <a:cs typeface="Times New Roman"/>
              </a:rPr>
              <a:t>которой </a:t>
            </a:r>
            <a:r>
              <a:rPr lang="ru-RU" sz="3300" dirty="0">
                <a:solidFill>
                  <a:srgbClr val="002060"/>
                </a:solidFill>
                <a:ea typeface="Times New Roman"/>
                <a:cs typeface="Times New Roman"/>
              </a:rPr>
              <a:t>является Титова Наталья Ивановна.  Изучая </a:t>
            </a:r>
            <a:r>
              <a:rPr lang="ru-RU" sz="3300" dirty="0" smtClean="0">
                <a:solidFill>
                  <a:srgbClr val="002060"/>
                </a:solidFill>
                <a:ea typeface="Times New Roman"/>
                <a:cs typeface="Times New Roman"/>
              </a:rPr>
              <a:t>данное направление </a:t>
            </a:r>
            <a:r>
              <a:rPr lang="ru-RU" sz="3300" dirty="0">
                <a:solidFill>
                  <a:srgbClr val="002060"/>
                </a:solidFill>
                <a:ea typeface="Times New Roman"/>
                <a:cs typeface="Times New Roman"/>
              </a:rPr>
              <a:t>и используя </a:t>
            </a:r>
            <a:r>
              <a:rPr lang="ru-RU" sz="3300" dirty="0" smtClean="0">
                <a:solidFill>
                  <a:srgbClr val="002060"/>
                </a:solidFill>
                <a:ea typeface="Times New Roman"/>
                <a:cs typeface="Times New Roman"/>
              </a:rPr>
              <a:t>его </a:t>
            </a:r>
            <a:r>
              <a:rPr lang="ru-RU" sz="3300" dirty="0">
                <a:solidFill>
                  <a:srgbClr val="002060"/>
                </a:solidFill>
                <a:ea typeface="Times New Roman"/>
                <a:cs typeface="Times New Roman"/>
              </a:rPr>
              <a:t>в работе, мы поняли, что социо-игровая технология  – это технология развития ребёнка в игровом общении со   сверстниками, сущность, которой его основатели А.П. Ершова, В.М. Букатов, Е.Е.Шулешко определили так: «Мы не учим, а налаживаем ситуации, когда их участникам хочется доверять и друг другу, и своему собственному опыту, в результате чего происходит эффект добровольного и обучения, и научения, и тренировки». Именно в условиях социо возможно, обучение детей умению общаться, взаимодействовать друг с другом, слышать и слушать, высказывать своё мнение, обобщать, анализировать, договариваться, выдерживать условия договора, подчиняться правилу игры, общему решению.</a:t>
            </a:r>
            <a:endParaRPr lang="ru-RU" sz="2500" dirty="0">
              <a:solidFill>
                <a:srgbClr val="002060"/>
              </a:solidFill>
              <a:ea typeface="Times New Roman"/>
              <a:cs typeface="Times New Roman"/>
            </a:endParaRPr>
          </a:p>
          <a:p>
            <a:endParaRPr lang="ru-RU" dirty="0"/>
          </a:p>
        </p:txBody>
      </p:sp>
      <p:pic>
        <p:nvPicPr>
          <p:cNvPr id="1026" name="Picture 2" descr="H:\2022-2023 учебный год\Воспитатель года 2023\titov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224" y="4358473"/>
            <a:ext cx="1809750" cy="1809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4505949"/>
            <a:ext cx="5256584" cy="15147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6762555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476672"/>
            <a:ext cx="8280920" cy="54726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32601369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692696"/>
            <a:ext cx="8208912" cy="54006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49167563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Одуванчик\Desktop\2022-2023 учебный год\КМО\Фото КМО\167031737457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548680"/>
            <a:ext cx="8784976" cy="561662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2213440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005064"/>
            <a:ext cx="8208912" cy="2167136"/>
          </a:xfrm>
        </p:spPr>
        <p:txBody>
          <a:bodyPr>
            <a:noAutofit/>
          </a:bodyPr>
          <a:lstStyle/>
          <a:p>
            <a:pPr indent="226695">
              <a:lnSpc>
                <a:spcPct val="115000"/>
              </a:lnSpc>
              <a:spcAft>
                <a:spcPts val="0"/>
              </a:spcAft>
            </a:pPr>
            <a:r>
              <a:rPr lang="ru-RU" sz="1600" dirty="0">
                <a:solidFill>
                  <a:srgbClr val="002060"/>
                </a:solidFill>
                <a:latin typeface="Times New Roman"/>
                <a:ea typeface="Times New Roman"/>
              </a:rPr>
              <a:t>Игра – ведущая деятельность, основное и любимое занятие детей. </a:t>
            </a:r>
            <a:r>
              <a:rPr lang="ru-RU" sz="1600" dirty="0" smtClean="0">
                <a:solidFill>
                  <a:srgbClr val="002060"/>
                </a:solidFill>
                <a:latin typeface="+mn-lt"/>
                <a:ea typeface="Times New Roman"/>
                <a:cs typeface="Times New Roman"/>
              </a:rPr>
              <a:t>Именно </a:t>
            </a:r>
            <a:r>
              <a:rPr lang="ru-RU" sz="1600" dirty="0">
                <a:solidFill>
                  <a:srgbClr val="002060"/>
                </a:solidFill>
                <a:latin typeface="+mn-lt"/>
                <a:ea typeface="Times New Roman"/>
                <a:cs typeface="Times New Roman"/>
              </a:rPr>
              <a:t>с помощью игры мы можем научить детей взаимодействовать. Несмотря на то, что социо-игровая технология ориентирована на старший дошкольный и </a:t>
            </a:r>
            <a:r>
              <a:rPr lang="ru-RU" sz="1600" dirty="0" smtClean="0">
                <a:solidFill>
                  <a:srgbClr val="002060"/>
                </a:solidFill>
                <a:latin typeface="+mn-lt"/>
                <a:ea typeface="Times New Roman"/>
                <a:cs typeface="Times New Roman"/>
              </a:rPr>
              <a:t>младший</a:t>
            </a:r>
            <a:r>
              <a:rPr lang="en-US" sz="1600" dirty="0" smtClean="0">
                <a:solidFill>
                  <a:srgbClr val="002060"/>
                </a:solidFill>
                <a:latin typeface="+mn-lt"/>
                <a:ea typeface="Times New Roman"/>
                <a:cs typeface="Times New Roman"/>
              </a:rPr>
              <a:t> </a:t>
            </a:r>
            <a:r>
              <a:rPr lang="ru-RU" sz="1600" dirty="0" smtClean="0">
                <a:solidFill>
                  <a:srgbClr val="002060"/>
                </a:solidFill>
                <a:latin typeface="+mn-lt"/>
                <a:ea typeface="Times New Roman"/>
                <a:cs typeface="Times New Roman"/>
              </a:rPr>
              <a:t>школьный </a:t>
            </a:r>
            <a:r>
              <a:rPr lang="ru-RU" sz="1600" dirty="0">
                <a:solidFill>
                  <a:srgbClr val="002060"/>
                </a:solidFill>
                <a:latin typeface="+mn-lt"/>
                <a:ea typeface="Times New Roman"/>
                <a:cs typeface="Times New Roman"/>
              </a:rPr>
              <a:t>возраст, элементы данной технологии можно использовать в работе с детьми </a:t>
            </a:r>
            <a:r>
              <a:rPr lang="ru-RU" sz="1600" dirty="0" smtClean="0">
                <a:solidFill>
                  <a:srgbClr val="002060"/>
                </a:solidFill>
                <a:latin typeface="+mn-lt"/>
                <a:ea typeface="Times New Roman"/>
                <a:cs typeface="Times New Roman"/>
              </a:rPr>
              <a:t>младшего</a:t>
            </a:r>
            <a:r>
              <a:rPr lang="en-US" sz="1600" dirty="0" smtClean="0">
                <a:solidFill>
                  <a:srgbClr val="002060"/>
                </a:solidFill>
                <a:latin typeface="+mn-lt"/>
                <a:ea typeface="Times New Roman"/>
                <a:cs typeface="Times New Roman"/>
              </a:rPr>
              <a:t> </a:t>
            </a:r>
            <a:r>
              <a:rPr lang="ru-RU" sz="1600" dirty="0" smtClean="0">
                <a:solidFill>
                  <a:srgbClr val="002060"/>
                </a:solidFill>
                <a:latin typeface="+mn-lt"/>
                <a:ea typeface="Times New Roman"/>
                <a:cs typeface="Times New Roman"/>
              </a:rPr>
              <a:t>возраста</a:t>
            </a:r>
            <a:r>
              <a:rPr lang="ru-RU" sz="1600" dirty="0">
                <a:solidFill>
                  <a:srgbClr val="002060"/>
                </a:solidFill>
                <a:latin typeface="+mn-lt"/>
                <a:ea typeface="Times New Roman"/>
                <a:cs typeface="Times New Roman"/>
              </a:rPr>
              <a:t>:</a:t>
            </a:r>
            <a:r>
              <a:rPr lang="ru-RU" sz="1200" dirty="0">
                <a:solidFill>
                  <a:srgbClr val="002060"/>
                </a:solidFill>
                <a:latin typeface="+mn-lt"/>
                <a:ea typeface="Times New Roman"/>
                <a:cs typeface="Times New Roman"/>
              </a:rPr>
              <a:t/>
            </a:r>
            <a:br>
              <a:rPr lang="ru-RU" sz="1200" dirty="0">
                <a:solidFill>
                  <a:srgbClr val="002060"/>
                </a:solidFill>
                <a:latin typeface="+mn-lt"/>
                <a:ea typeface="Times New Roman"/>
                <a:cs typeface="Times New Roman"/>
              </a:rPr>
            </a:br>
            <a:r>
              <a:rPr lang="ru-RU" sz="1600" dirty="0">
                <a:solidFill>
                  <a:srgbClr val="002060"/>
                </a:solidFill>
                <a:latin typeface="+mn-lt"/>
                <a:ea typeface="Times New Roman"/>
                <a:cs typeface="Times New Roman"/>
              </a:rPr>
              <a:t>- в младшем это игры в парах, игры с правилами, хороводные игры.</a:t>
            </a:r>
            <a:r>
              <a:rPr lang="ru-RU" sz="1200" dirty="0">
                <a:solidFill>
                  <a:srgbClr val="002060"/>
                </a:solidFill>
                <a:latin typeface="+mn-lt"/>
                <a:ea typeface="Times New Roman"/>
                <a:cs typeface="Times New Roman"/>
              </a:rPr>
              <a:t/>
            </a:r>
            <a:br>
              <a:rPr lang="ru-RU" sz="1200" dirty="0">
                <a:solidFill>
                  <a:srgbClr val="002060"/>
                </a:solidFill>
                <a:latin typeface="+mn-lt"/>
                <a:ea typeface="Times New Roman"/>
                <a:cs typeface="Times New Roman"/>
              </a:rPr>
            </a:br>
            <a:r>
              <a:rPr lang="ru-RU" sz="1600" dirty="0">
                <a:solidFill>
                  <a:srgbClr val="002060"/>
                </a:solidFill>
                <a:latin typeface="+mn-lt"/>
                <a:ea typeface="Times New Roman"/>
                <a:cs typeface="Times New Roman"/>
              </a:rPr>
              <a:t>- средний возраст – работа в парах, игры с правилами.</a:t>
            </a:r>
            <a:r>
              <a:rPr lang="ru-RU" sz="1200" dirty="0">
                <a:solidFill>
                  <a:srgbClr val="002060"/>
                </a:solidFill>
                <a:latin typeface="+mn-lt"/>
                <a:ea typeface="Times New Roman"/>
                <a:cs typeface="Times New Roman"/>
              </a:rPr>
              <a:t/>
            </a:r>
            <a:br>
              <a:rPr lang="ru-RU" sz="1200" dirty="0">
                <a:solidFill>
                  <a:srgbClr val="002060"/>
                </a:solidFill>
                <a:latin typeface="+mn-lt"/>
                <a:ea typeface="Times New Roman"/>
                <a:cs typeface="Times New Roman"/>
              </a:rPr>
            </a:br>
            <a:r>
              <a:rPr lang="ru-RU" sz="1600" dirty="0">
                <a:solidFill>
                  <a:srgbClr val="002060"/>
                </a:solidFill>
                <a:latin typeface="+mn-lt"/>
                <a:ea typeface="Times New Roman"/>
                <a:cs typeface="Times New Roman"/>
              </a:rPr>
              <a:t>- старший возраст обучение работе в микро группах 3-4 человека.</a:t>
            </a:r>
            <a:r>
              <a:rPr lang="ru-RU" sz="1200" dirty="0">
                <a:solidFill>
                  <a:srgbClr val="002060"/>
                </a:solidFill>
                <a:latin typeface="+mn-lt"/>
                <a:ea typeface="Times New Roman"/>
                <a:cs typeface="Times New Roman"/>
              </a:rPr>
              <a:t/>
            </a:r>
            <a:br>
              <a:rPr lang="ru-RU" sz="1200" dirty="0">
                <a:solidFill>
                  <a:srgbClr val="002060"/>
                </a:solidFill>
                <a:latin typeface="+mn-lt"/>
                <a:ea typeface="Times New Roman"/>
                <a:cs typeface="Times New Roman"/>
              </a:rPr>
            </a:br>
            <a:r>
              <a:rPr lang="ru-RU" sz="1600" dirty="0">
                <a:solidFill>
                  <a:srgbClr val="002060"/>
                </a:solidFill>
                <a:latin typeface="+mn-lt"/>
                <a:ea typeface="Times New Roman"/>
                <a:cs typeface="Times New Roman"/>
              </a:rPr>
              <a:t>- в подготовительной группе – работа в микро группах 5-6 человек.</a:t>
            </a:r>
            <a:endParaRPr lang="ru-RU" sz="1200" dirty="0">
              <a:solidFill>
                <a:srgbClr val="002060"/>
              </a:solidFill>
              <a:effectLst/>
              <a:latin typeface="+mn-lt"/>
              <a:ea typeface="Times New Roman"/>
              <a:cs typeface="Times New Roman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476672"/>
            <a:ext cx="8208912" cy="35283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83045188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620688"/>
            <a:ext cx="8208912" cy="54726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47121739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548680"/>
            <a:ext cx="8208912" cy="54726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2191330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Объект 7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620688"/>
            <a:ext cx="8280920" cy="54006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41900112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C:\Users\Одуванчик\Desktop\2022-2023 учебный год\КМО\Фото КМО\167031737460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692696"/>
            <a:ext cx="8280920" cy="547260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2914211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NewsPrint">
  <a:themeElements>
    <a:clrScheme name="NewsPrint">
      <a:dk1>
        <a:sysClr val="windowText" lastClr="000000"/>
      </a:dk1>
      <a:lt1>
        <a:sysClr val="window" lastClr="FFFFFF"/>
      </a:lt1>
      <a:dk2>
        <a:srgbClr val="303030"/>
      </a:dk2>
      <a:lt2>
        <a:srgbClr val="DEDEE0"/>
      </a:lt2>
      <a:accent1>
        <a:srgbClr val="AD0101"/>
      </a:accent1>
      <a:accent2>
        <a:srgbClr val="726056"/>
      </a:accent2>
      <a:accent3>
        <a:srgbClr val="AC956E"/>
      </a:accent3>
      <a:accent4>
        <a:srgbClr val="808DA9"/>
      </a:accent4>
      <a:accent5>
        <a:srgbClr val="424E5B"/>
      </a:accent5>
      <a:accent6>
        <a:srgbClr val="730E00"/>
      </a:accent6>
      <a:hlink>
        <a:srgbClr val="D26900"/>
      </a:hlink>
      <a:folHlink>
        <a:srgbClr val="D89243"/>
      </a:folHlink>
    </a:clrScheme>
    <a:fontScheme name="NewsPrint">
      <a:majorFont>
        <a:latin typeface="Impact"/>
        <a:ea typeface=""/>
        <a:cs typeface=""/>
        <a:font script="Jpan" typeface="HGP創英角ｺﾞｼｯｸUB"/>
        <a:font script="Hang" typeface="HY견고딕"/>
        <a:font script="Hans" typeface="微软雅黑"/>
        <a:font script="Hant" typeface="微軟正黑體"/>
        <a:font script="Arab" typeface="Tahoma"/>
        <a:font script="Hebr" typeface="To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NewsPrint">
      <a:fillStyleLst>
        <a:solidFill>
          <a:schemeClr val="phClr"/>
        </a:solidFill>
        <a:gradFill rotWithShape="1">
          <a:gsLst>
            <a:gs pos="0">
              <a:schemeClr val="phClr">
                <a:tint val="37000"/>
                <a:hueMod val="100000"/>
                <a:satMod val="200000"/>
                <a:lumMod val="88000"/>
              </a:schemeClr>
            </a:gs>
            <a:gs pos="100000">
              <a:schemeClr val="phClr">
                <a:tint val="53000"/>
                <a:shade val="100000"/>
                <a:hueMod val="100000"/>
                <a:satMod val="350000"/>
                <a:lumMod val="79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83000"/>
                <a:shade val="100000"/>
                <a:alpha val="100000"/>
                <a:hueMod val="100000"/>
                <a:satMod val="220000"/>
                <a:lumMod val="90000"/>
              </a:schemeClr>
            </a:gs>
            <a:gs pos="76000">
              <a:schemeClr val="phClr">
                <a:shade val="100000"/>
              </a:schemeClr>
            </a:gs>
            <a:gs pos="100000">
              <a:schemeClr val="phClr">
                <a:shade val="93000"/>
                <a:alpha val="100000"/>
                <a:satMod val="100000"/>
                <a:lumMod val="93000"/>
              </a:schemeClr>
            </a:gs>
          </a:gsLst>
          <a:path path="circle">
            <a:fillToRect l="15000" t="15000" r="100000" b="100000"/>
          </a:path>
        </a:gradFill>
      </a:fillStyleLst>
      <a:lnStyleLst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12700" dir="528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12700">
            <a:bevelT w="31750" h="127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3000"/>
              </a:schemeClr>
            </a:gs>
            <a:gs pos="100000">
              <a:schemeClr val="phClr">
                <a:shade val="55000"/>
              </a:schemeClr>
            </a:gs>
          </a:gsLst>
          <a:lin ang="5400000" scaled="1"/>
        </a:gradFill>
        <a:blipFill rotWithShape="1">
          <a:blip xmlns:r="http://schemas.openxmlformats.org/officeDocument/2006/relationships" r:embed="rId1">
            <a:duotone>
              <a:schemeClr val="phClr">
                <a:shade val="20000"/>
                <a:satMod val="350000"/>
                <a:lumMod val="125000"/>
              </a:schemeClr>
              <a:schemeClr val="phClr">
                <a:tint val="90000"/>
                <a:satMod val="25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Newsprint</Template>
  <TotalTime>166</TotalTime>
  <Words>28</Words>
  <Application>Microsoft Office PowerPoint</Application>
  <PresentationFormat>Экран (4:3)</PresentationFormat>
  <Paragraphs>10</Paragraphs>
  <Slides>31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31</vt:i4>
      </vt:variant>
    </vt:vector>
  </HeadingPairs>
  <TitlesOfParts>
    <vt:vector size="32" baseType="lpstr">
      <vt:lpstr>NewsPrint</vt:lpstr>
      <vt:lpstr>Муниципальное бюджетное дошкольное образовательное учреждение  «Детский сад общеразвивающего вида №32 «Одуванчик» г. Альметьевск»  Дистанционный Региональный семинар-практикум  для педагогов дошкольных образовательных учреждений  по проблеме «Приобщение детей к грамоте как к общекультурному навыку», организованным  совместно с ЧОУ ВО «Казанский инновационный университет  им. В.Г. Тимирясова (ИЭУП)» Республики Татарстан. </vt:lpstr>
      <vt:lpstr> Для воспитания сегодня как никогда актуально «лучшее правило политики – не слишком управлять…» - т.е. чем меньше мы управляем детьми, тем более активную позицию они занимают в жизни.   Ориентируясь на современные требования в системе образования, в педагогической   практике  стало актуально использовать социо-игровые  технологии.</vt:lpstr>
      <vt:lpstr>Презентация PowerPoint</vt:lpstr>
      <vt:lpstr>Презентация PowerPoint</vt:lpstr>
      <vt:lpstr>Игра – ведущая деятельность, основное и любимое занятие детей. Именно с помощью игры мы можем научить детей взаимодействовать. Несмотря на то, что социо-игровая технология ориентирована на старший дошкольный и младший школьный возраст, элементы данной технологии можно использовать в работе с детьми младшего возраста: - в младшем это игры в парах, игры с правилами, хороводные игры. - средний возраст – работа в парах, игры с правилами. - старший возраст обучение работе в микро группах 3-4 человека. - в подготовительной группе – работа в микро группах 5-6 человек.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Krokoz™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Муниципальное бюджетное дошкольное образовательное учреждение  «Детский сад общеразвивающего вида №32 «Одуванчик» г. Альметьевск»  Кустовое методическое объединение для воспитателей групп среднего дошкольного возраста (2 куст)  на тему:  «Использование и внедрение инновационных социо – игровых технологий по созданию инициативы и активности в группах сверстников в условиях реализации ФГОС ДО»</dc:title>
  <dc:creator>Одуванчик</dc:creator>
  <cp:lastModifiedBy>Одуванчик</cp:lastModifiedBy>
  <cp:revision>13</cp:revision>
  <dcterms:created xsi:type="dcterms:W3CDTF">2022-11-18T10:26:21Z</dcterms:created>
  <dcterms:modified xsi:type="dcterms:W3CDTF">2023-02-28T07:48:14Z</dcterms:modified>
</cp:coreProperties>
</file>