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58"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38F22A-6524-9E7F-33C9-651E5D6F948B}"/>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53A92D17-1610-D40C-67FF-07633B16CC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69A1733C-3634-4F98-BCD1-748664078F4B}"/>
              </a:ext>
            </a:extLst>
          </p:cNvPr>
          <p:cNvSpPr>
            <a:spLocks noGrp="1"/>
          </p:cNvSpPr>
          <p:nvPr>
            <p:ph type="dt" sz="half" idx="10"/>
          </p:nvPr>
        </p:nvSpPr>
        <p:spPr/>
        <p:txBody>
          <a:bodyPr/>
          <a:lstStyle/>
          <a:p>
            <a:fld id="{7F73475C-ABDF-4138-AB3A-A43498A9642A}" type="datetimeFigureOut">
              <a:rPr lang="ru-RU" smtClean="0"/>
              <a:t>16.05.2023</a:t>
            </a:fld>
            <a:endParaRPr lang="ru-RU"/>
          </a:p>
        </p:txBody>
      </p:sp>
      <p:sp>
        <p:nvSpPr>
          <p:cNvPr id="5" name="Нижний колонтитул 4">
            <a:extLst>
              <a:ext uri="{FF2B5EF4-FFF2-40B4-BE49-F238E27FC236}">
                <a16:creationId xmlns:a16="http://schemas.microsoft.com/office/drawing/2014/main" id="{6BADDFF2-30DE-6A51-7623-C3565191EBA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549684F-0843-4CEE-C177-DC69BD7178C2}"/>
              </a:ext>
            </a:extLst>
          </p:cNvPr>
          <p:cNvSpPr>
            <a:spLocks noGrp="1"/>
          </p:cNvSpPr>
          <p:nvPr>
            <p:ph type="sldNum" sz="quarter" idx="12"/>
          </p:nvPr>
        </p:nvSpPr>
        <p:spPr/>
        <p:txBody>
          <a:bodyPr/>
          <a:lstStyle/>
          <a:p>
            <a:fld id="{66474FEE-F76D-4F77-B074-31EBF5A7B8F0}" type="slidenum">
              <a:rPr lang="ru-RU" smtClean="0"/>
              <a:t>‹#›</a:t>
            </a:fld>
            <a:endParaRPr lang="ru-RU"/>
          </a:p>
        </p:txBody>
      </p:sp>
    </p:spTree>
    <p:extLst>
      <p:ext uri="{BB962C8B-B14F-4D97-AF65-F5344CB8AC3E}">
        <p14:creationId xmlns:p14="http://schemas.microsoft.com/office/powerpoint/2010/main" val="1293440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CA9C03-E509-8478-FEDB-7A50F248F230}"/>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C918A4F4-CA78-8DC8-1B11-CD6727CA18D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56D955D-DF9B-D912-9AE6-B46079607F2E}"/>
              </a:ext>
            </a:extLst>
          </p:cNvPr>
          <p:cNvSpPr>
            <a:spLocks noGrp="1"/>
          </p:cNvSpPr>
          <p:nvPr>
            <p:ph type="dt" sz="half" idx="10"/>
          </p:nvPr>
        </p:nvSpPr>
        <p:spPr/>
        <p:txBody>
          <a:bodyPr/>
          <a:lstStyle/>
          <a:p>
            <a:fld id="{7F73475C-ABDF-4138-AB3A-A43498A9642A}" type="datetimeFigureOut">
              <a:rPr lang="ru-RU" smtClean="0"/>
              <a:t>16.05.2023</a:t>
            </a:fld>
            <a:endParaRPr lang="ru-RU"/>
          </a:p>
        </p:txBody>
      </p:sp>
      <p:sp>
        <p:nvSpPr>
          <p:cNvPr id="5" name="Нижний колонтитул 4">
            <a:extLst>
              <a:ext uri="{FF2B5EF4-FFF2-40B4-BE49-F238E27FC236}">
                <a16:creationId xmlns:a16="http://schemas.microsoft.com/office/drawing/2014/main" id="{84F70E60-E248-D447-9984-97BA9BF93C2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7DB482E-A501-F74B-1A33-F140E1247EBB}"/>
              </a:ext>
            </a:extLst>
          </p:cNvPr>
          <p:cNvSpPr>
            <a:spLocks noGrp="1"/>
          </p:cNvSpPr>
          <p:nvPr>
            <p:ph type="sldNum" sz="quarter" idx="12"/>
          </p:nvPr>
        </p:nvSpPr>
        <p:spPr/>
        <p:txBody>
          <a:bodyPr/>
          <a:lstStyle/>
          <a:p>
            <a:fld id="{66474FEE-F76D-4F77-B074-31EBF5A7B8F0}" type="slidenum">
              <a:rPr lang="ru-RU" smtClean="0"/>
              <a:t>‹#›</a:t>
            </a:fld>
            <a:endParaRPr lang="ru-RU"/>
          </a:p>
        </p:txBody>
      </p:sp>
    </p:spTree>
    <p:extLst>
      <p:ext uri="{BB962C8B-B14F-4D97-AF65-F5344CB8AC3E}">
        <p14:creationId xmlns:p14="http://schemas.microsoft.com/office/powerpoint/2010/main" val="846510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75E2732D-8710-FEC1-7F69-1960E1CC9612}"/>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336D90A6-603E-88AA-DA4D-E659EF37336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66331DB-D832-5DB2-F3AE-06D1719EADF2}"/>
              </a:ext>
            </a:extLst>
          </p:cNvPr>
          <p:cNvSpPr>
            <a:spLocks noGrp="1"/>
          </p:cNvSpPr>
          <p:nvPr>
            <p:ph type="dt" sz="half" idx="10"/>
          </p:nvPr>
        </p:nvSpPr>
        <p:spPr/>
        <p:txBody>
          <a:bodyPr/>
          <a:lstStyle/>
          <a:p>
            <a:fld id="{7F73475C-ABDF-4138-AB3A-A43498A9642A}" type="datetimeFigureOut">
              <a:rPr lang="ru-RU" smtClean="0"/>
              <a:t>16.05.2023</a:t>
            </a:fld>
            <a:endParaRPr lang="ru-RU"/>
          </a:p>
        </p:txBody>
      </p:sp>
      <p:sp>
        <p:nvSpPr>
          <p:cNvPr id="5" name="Нижний колонтитул 4">
            <a:extLst>
              <a:ext uri="{FF2B5EF4-FFF2-40B4-BE49-F238E27FC236}">
                <a16:creationId xmlns:a16="http://schemas.microsoft.com/office/drawing/2014/main" id="{175F2A5D-9B1D-DD0A-8067-F1160672281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9A10D0D-FDAC-A3F6-847E-2FB7E7A7CA68}"/>
              </a:ext>
            </a:extLst>
          </p:cNvPr>
          <p:cNvSpPr>
            <a:spLocks noGrp="1"/>
          </p:cNvSpPr>
          <p:nvPr>
            <p:ph type="sldNum" sz="quarter" idx="12"/>
          </p:nvPr>
        </p:nvSpPr>
        <p:spPr/>
        <p:txBody>
          <a:bodyPr/>
          <a:lstStyle/>
          <a:p>
            <a:fld id="{66474FEE-F76D-4F77-B074-31EBF5A7B8F0}" type="slidenum">
              <a:rPr lang="ru-RU" smtClean="0"/>
              <a:t>‹#›</a:t>
            </a:fld>
            <a:endParaRPr lang="ru-RU"/>
          </a:p>
        </p:txBody>
      </p:sp>
    </p:spTree>
    <p:extLst>
      <p:ext uri="{BB962C8B-B14F-4D97-AF65-F5344CB8AC3E}">
        <p14:creationId xmlns:p14="http://schemas.microsoft.com/office/powerpoint/2010/main" val="1652866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14333E-AC6D-971D-9AAA-92FF145FF7B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1196F96-8F8F-8B9A-D44B-D465B8491EC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0626FC7-F85C-63BF-398E-49EFBA993C86}"/>
              </a:ext>
            </a:extLst>
          </p:cNvPr>
          <p:cNvSpPr>
            <a:spLocks noGrp="1"/>
          </p:cNvSpPr>
          <p:nvPr>
            <p:ph type="dt" sz="half" idx="10"/>
          </p:nvPr>
        </p:nvSpPr>
        <p:spPr/>
        <p:txBody>
          <a:bodyPr/>
          <a:lstStyle/>
          <a:p>
            <a:fld id="{7F73475C-ABDF-4138-AB3A-A43498A9642A}" type="datetimeFigureOut">
              <a:rPr lang="ru-RU" smtClean="0"/>
              <a:t>16.05.2023</a:t>
            </a:fld>
            <a:endParaRPr lang="ru-RU"/>
          </a:p>
        </p:txBody>
      </p:sp>
      <p:sp>
        <p:nvSpPr>
          <p:cNvPr id="5" name="Нижний колонтитул 4">
            <a:extLst>
              <a:ext uri="{FF2B5EF4-FFF2-40B4-BE49-F238E27FC236}">
                <a16:creationId xmlns:a16="http://schemas.microsoft.com/office/drawing/2014/main" id="{A56470AF-6C77-3C70-6807-02DE730A48E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A45BBC5-29D3-C46B-EFCA-E96589D02631}"/>
              </a:ext>
            </a:extLst>
          </p:cNvPr>
          <p:cNvSpPr>
            <a:spLocks noGrp="1"/>
          </p:cNvSpPr>
          <p:nvPr>
            <p:ph type="sldNum" sz="quarter" idx="12"/>
          </p:nvPr>
        </p:nvSpPr>
        <p:spPr/>
        <p:txBody>
          <a:bodyPr/>
          <a:lstStyle/>
          <a:p>
            <a:fld id="{66474FEE-F76D-4F77-B074-31EBF5A7B8F0}" type="slidenum">
              <a:rPr lang="ru-RU" smtClean="0"/>
              <a:t>‹#›</a:t>
            </a:fld>
            <a:endParaRPr lang="ru-RU"/>
          </a:p>
        </p:txBody>
      </p:sp>
    </p:spTree>
    <p:extLst>
      <p:ext uri="{BB962C8B-B14F-4D97-AF65-F5344CB8AC3E}">
        <p14:creationId xmlns:p14="http://schemas.microsoft.com/office/powerpoint/2010/main" val="300401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062C23-D37D-AFF7-D466-BFA790FC044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51681278-BD1B-B3B7-D294-ED146D3982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7F4F4A6-8262-899D-3763-B187FF4249E1}"/>
              </a:ext>
            </a:extLst>
          </p:cNvPr>
          <p:cNvSpPr>
            <a:spLocks noGrp="1"/>
          </p:cNvSpPr>
          <p:nvPr>
            <p:ph type="dt" sz="half" idx="10"/>
          </p:nvPr>
        </p:nvSpPr>
        <p:spPr/>
        <p:txBody>
          <a:bodyPr/>
          <a:lstStyle/>
          <a:p>
            <a:fld id="{7F73475C-ABDF-4138-AB3A-A43498A9642A}" type="datetimeFigureOut">
              <a:rPr lang="ru-RU" smtClean="0"/>
              <a:t>16.05.2023</a:t>
            </a:fld>
            <a:endParaRPr lang="ru-RU"/>
          </a:p>
        </p:txBody>
      </p:sp>
      <p:sp>
        <p:nvSpPr>
          <p:cNvPr id="5" name="Нижний колонтитул 4">
            <a:extLst>
              <a:ext uri="{FF2B5EF4-FFF2-40B4-BE49-F238E27FC236}">
                <a16:creationId xmlns:a16="http://schemas.microsoft.com/office/drawing/2014/main" id="{0B272A0E-5C92-9988-5F08-8D666487A3A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E4EB928-5197-238E-7473-839505316D3F}"/>
              </a:ext>
            </a:extLst>
          </p:cNvPr>
          <p:cNvSpPr>
            <a:spLocks noGrp="1"/>
          </p:cNvSpPr>
          <p:nvPr>
            <p:ph type="sldNum" sz="quarter" idx="12"/>
          </p:nvPr>
        </p:nvSpPr>
        <p:spPr/>
        <p:txBody>
          <a:bodyPr/>
          <a:lstStyle/>
          <a:p>
            <a:fld id="{66474FEE-F76D-4F77-B074-31EBF5A7B8F0}" type="slidenum">
              <a:rPr lang="ru-RU" smtClean="0"/>
              <a:t>‹#›</a:t>
            </a:fld>
            <a:endParaRPr lang="ru-RU"/>
          </a:p>
        </p:txBody>
      </p:sp>
    </p:spTree>
    <p:extLst>
      <p:ext uri="{BB962C8B-B14F-4D97-AF65-F5344CB8AC3E}">
        <p14:creationId xmlns:p14="http://schemas.microsoft.com/office/powerpoint/2010/main" val="109652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15521A-ACFF-3787-6890-C731D1B784B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1FD8A23-1D28-C25E-679A-4CA5276772D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1756AEF7-9929-3120-104E-ABFA3CBBEEF6}"/>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8D7A8D63-A6AB-D360-8496-3B9AF40A7A38}"/>
              </a:ext>
            </a:extLst>
          </p:cNvPr>
          <p:cNvSpPr>
            <a:spLocks noGrp="1"/>
          </p:cNvSpPr>
          <p:nvPr>
            <p:ph type="dt" sz="half" idx="10"/>
          </p:nvPr>
        </p:nvSpPr>
        <p:spPr/>
        <p:txBody>
          <a:bodyPr/>
          <a:lstStyle/>
          <a:p>
            <a:fld id="{7F73475C-ABDF-4138-AB3A-A43498A9642A}" type="datetimeFigureOut">
              <a:rPr lang="ru-RU" smtClean="0"/>
              <a:t>16.05.2023</a:t>
            </a:fld>
            <a:endParaRPr lang="ru-RU"/>
          </a:p>
        </p:txBody>
      </p:sp>
      <p:sp>
        <p:nvSpPr>
          <p:cNvPr id="6" name="Нижний колонтитул 5">
            <a:extLst>
              <a:ext uri="{FF2B5EF4-FFF2-40B4-BE49-F238E27FC236}">
                <a16:creationId xmlns:a16="http://schemas.microsoft.com/office/drawing/2014/main" id="{45A20EB0-BC08-1ECD-6E0E-F8049402FB7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4875C1C-F8CB-6A44-9C3E-B566E89E3FCC}"/>
              </a:ext>
            </a:extLst>
          </p:cNvPr>
          <p:cNvSpPr>
            <a:spLocks noGrp="1"/>
          </p:cNvSpPr>
          <p:nvPr>
            <p:ph type="sldNum" sz="quarter" idx="12"/>
          </p:nvPr>
        </p:nvSpPr>
        <p:spPr/>
        <p:txBody>
          <a:bodyPr/>
          <a:lstStyle/>
          <a:p>
            <a:fld id="{66474FEE-F76D-4F77-B074-31EBF5A7B8F0}" type="slidenum">
              <a:rPr lang="ru-RU" smtClean="0"/>
              <a:t>‹#›</a:t>
            </a:fld>
            <a:endParaRPr lang="ru-RU"/>
          </a:p>
        </p:txBody>
      </p:sp>
    </p:spTree>
    <p:extLst>
      <p:ext uri="{BB962C8B-B14F-4D97-AF65-F5344CB8AC3E}">
        <p14:creationId xmlns:p14="http://schemas.microsoft.com/office/powerpoint/2010/main" val="1154151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215FE8-7878-6280-8C1D-86D8A6AC5DDC}"/>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3E9656E5-D9E6-63D2-DA76-19F41650C9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08DF38A2-BA88-9C7C-77EA-93CDAF1CC3A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60A6418-F4E7-512D-4063-EEFC69C91B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3089EAA6-B6C4-F466-38EF-DD91322B1C8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972A40E7-60D7-C10B-9AA3-895D3C6B3F56}"/>
              </a:ext>
            </a:extLst>
          </p:cNvPr>
          <p:cNvSpPr>
            <a:spLocks noGrp="1"/>
          </p:cNvSpPr>
          <p:nvPr>
            <p:ph type="dt" sz="half" idx="10"/>
          </p:nvPr>
        </p:nvSpPr>
        <p:spPr/>
        <p:txBody>
          <a:bodyPr/>
          <a:lstStyle/>
          <a:p>
            <a:fld id="{7F73475C-ABDF-4138-AB3A-A43498A9642A}" type="datetimeFigureOut">
              <a:rPr lang="ru-RU" smtClean="0"/>
              <a:t>16.05.2023</a:t>
            </a:fld>
            <a:endParaRPr lang="ru-RU"/>
          </a:p>
        </p:txBody>
      </p:sp>
      <p:sp>
        <p:nvSpPr>
          <p:cNvPr id="8" name="Нижний колонтитул 7">
            <a:extLst>
              <a:ext uri="{FF2B5EF4-FFF2-40B4-BE49-F238E27FC236}">
                <a16:creationId xmlns:a16="http://schemas.microsoft.com/office/drawing/2014/main" id="{9833F5AE-06FF-A0C7-5616-3BAB69608D00}"/>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1C927058-33BA-D436-D1D7-AC3809E8F0FC}"/>
              </a:ext>
            </a:extLst>
          </p:cNvPr>
          <p:cNvSpPr>
            <a:spLocks noGrp="1"/>
          </p:cNvSpPr>
          <p:nvPr>
            <p:ph type="sldNum" sz="quarter" idx="12"/>
          </p:nvPr>
        </p:nvSpPr>
        <p:spPr/>
        <p:txBody>
          <a:bodyPr/>
          <a:lstStyle/>
          <a:p>
            <a:fld id="{66474FEE-F76D-4F77-B074-31EBF5A7B8F0}" type="slidenum">
              <a:rPr lang="ru-RU" smtClean="0"/>
              <a:t>‹#›</a:t>
            </a:fld>
            <a:endParaRPr lang="ru-RU"/>
          </a:p>
        </p:txBody>
      </p:sp>
    </p:spTree>
    <p:extLst>
      <p:ext uri="{BB962C8B-B14F-4D97-AF65-F5344CB8AC3E}">
        <p14:creationId xmlns:p14="http://schemas.microsoft.com/office/powerpoint/2010/main" val="354891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5EB617-B431-275E-7C67-1A98DA377029}"/>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F23C9D09-0F68-3B46-FF21-6B899BE3AD49}"/>
              </a:ext>
            </a:extLst>
          </p:cNvPr>
          <p:cNvSpPr>
            <a:spLocks noGrp="1"/>
          </p:cNvSpPr>
          <p:nvPr>
            <p:ph type="dt" sz="half" idx="10"/>
          </p:nvPr>
        </p:nvSpPr>
        <p:spPr/>
        <p:txBody>
          <a:bodyPr/>
          <a:lstStyle/>
          <a:p>
            <a:fld id="{7F73475C-ABDF-4138-AB3A-A43498A9642A}" type="datetimeFigureOut">
              <a:rPr lang="ru-RU" smtClean="0"/>
              <a:t>16.05.2023</a:t>
            </a:fld>
            <a:endParaRPr lang="ru-RU"/>
          </a:p>
        </p:txBody>
      </p:sp>
      <p:sp>
        <p:nvSpPr>
          <p:cNvPr id="4" name="Нижний колонтитул 3">
            <a:extLst>
              <a:ext uri="{FF2B5EF4-FFF2-40B4-BE49-F238E27FC236}">
                <a16:creationId xmlns:a16="http://schemas.microsoft.com/office/drawing/2014/main" id="{BBED4DAE-A197-12B6-C720-E157E653D9A5}"/>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1FAFB1DC-FD7B-458F-5290-2AE574DBEB65}"/>
              </a:ext>
            </a:extLst>
          </p:cNvPr>
          <p:cNvSpPr>
            <a:spLocks noGrp="1"/>
          </p:cNvSpPr>
          <p:nvPr>
            <p:ph type="sldNum" sz="quarter" idx="12"/>
          </p:nvPr>
        </p:nvSpPr>
        <p:spPr/>
        <p:txBody>
          <a:bodyPr/>
          <a:lstStyle/>
          <a:p>
            <a:fld id="{66474FEE-F76D-4F77-B074-31EBF5A7B8F0}" type="slidenum">
              <a:rPr lang="ru-RU" smtClean="0"/>
              <a:t>‹#›</a:t>
            </a:fld>
            <a:endParaRPr lang="ru-RU"/>
          </a:p>
        </p:txBody>
      </p:sp>
    </p:spTree>
    <p:extLst>
      <p:ext uri="{BB962C8B-B14F-4D97-AF65-F5344CB8AC3E}">
        <p14:creationId xmlns:p14="http://schemas.microsoft.com/office/powerpoint/2010/main" val="243806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BCCB95B-8D70-B7C9-E554-A0B879D81350}"/>
              </a:ext>
            </a:extLst>
          </p:cNvPr>
          <p:cNvSpPr>
            <a:spLocks noGrp="1"/>
          </p:cNvSpPr>
          <p:nvPr>
            <p:ph type="dt" sz="half" idx="10"/>
          </p:nvPr>
        </p:nvSpPr>
        <p:spPr/>
        <p:txBody>
          <a:bodyPr/>
          <a:lstStyle/>
          <a:p>
            <a:fld id="{7F73475C-ABDF-4138-AB3A-A43498A9642A}" type="datetimeFigureOut">
              <a:rPr lang="ru-RU" smtClean="0"/>
              <a:t>16.05.2023</a:t>
            </a:fld>
            <a:endParaRPr lang="ru-RU"/>
          </a:p>
        </p:txBody>
      </p:sp>
      <p:sp>
        <p:nvSpPr>
          <p:cNvPr id="3" name="Нижний колонтитул 2">
            <a:extLst>
              <a:ext uri="{FF2B5EF4-FFF2-40B4-BE49-F238E27FC236}">
                <a16:creationId xmlns:a16="http://schemas.microsoft.com/office/drawing/2014/main" id="{70EE90AE-3E7B-31B5-CCD6-9EC714DB26E9}"/>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941D8B6B-E2AF-6610-C640-FC3CCDC71261}"/>
              </a:ext>
            </a:extLst>
          </p:cNvPr>
          <p:cNvSpPr>
            <a:spLocks noGrp="1"/>
          </p:cNvSpPr>
          <p:nvPr>
            <p:ph type="sldNum" sz="quarter" idx="12"/>
          </p:nvPr>
        </p:nvSpPr>
        <p:spPr/>
        <p:txBody>
          <a:bodyPr/>
          <a:lstStyle/>
          <a:p>
            <a:fld id="{66474FEE-F76D-4F77-B074-31EBF5A7B8F0}" type="slidenum">
              <a:rPr lang="ru-RU" smtClean="0"/>
              <a:t>‹#›</a:t>
            </a:fld>
            <a:endParaRPr lang="ru-RU"/>
          </a:p>
        </p:txBody>
      </p:sp>
    </p:spTree>
    <p:extLst>
      <p:ext uri="{BB962C8B-B14F-4D97-AF65-F5344CB8AC3E}">
        <p14:creationId xmlns:p14="http://schemas.microsoft.com/office/powerpoint/2010/main" val="1608218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9FF991-038A-9B88-1A76-B9B43279654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3ADEAC88-61F7-A23F-E4CE-7E9F9AA946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425A4B1-17E8-35B4-6B39-368732539D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B9ED17D-18B2-6D80-5D7D-45809B471933}"/>
              </a:ext>
            </a:extLst>
          </p:cNvPr>
          <p:cNvSpPr>
            <a:spLocks noGrp="1"/>
          </p:cNvSpPr>
          <p:nvPr>
            <p:ph type="dt" sz="half" idx="10"/>
          </p:nvPr>
        </p:nvSpPr>
        <p:spPr/>
        <p:txBody>
          <a:bodyPr/>
          <a:lstStyle/>
          <a:p>
            <a:fld id="{7F73475C-ABDF-4138-AB3A-A43498A9642A}" type="datetimeFigureOut">
              <a:rPr lang="ru-RU" smtClean="0"/>
              <a:t>16.05.2023</a:t>
            </a:fld>
            <a:endParaRPr lang="ru-RU"/>
          </a:p>
        </p:txBody>
      </p:sp>
      <p:sp>
        <p:nvSpPr>
          <p:cNvPr id="6" name="Нижний колонтитул 5">
            <a:extLst>
              <a:ext uri="{FF2B5EF4-FFF2-40B4-BE49-F238E27FC236}">
                <a16:creationId xmlns:a16="http://schemas.microsoft.com/office/drawing/2014/main" id="{8C10C175-6C8C-AA9C-A1CF-661852C4EF7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5A5E351-CE70-A6C0-A160-BAAF6F4740A2}"/>
              </a:ext>
            </a:extLst>
          </p:cNvPr>
          <p:cNvSpPr>
            <a:spLocks noGrp="1"/>
          </p:cNvSpPr>
          <p:nvPr>
            <p:ph type="sldNum" sz="quarter" idx="12"/>
          </p:nvPr>
        </p:nvSpPr>
        <p:spPr/>
        <p:txBody>
          <a:bodyPr/>
          <a:lstStyle/>
          <a:p>
            <a:fld id="{66474FEE-F76D-4F77-B074-31EBF5A7B8F0}" type="slidenum">
              <a:rPr lang="ru-RU" smtClean="0"/>
              <a:t>‹#›</a:t>
            </a:fld>
            <a:endParaRPr lang="ru-RU"/>
          </a:p>
        </p:txBody>
      </p:sp>
    </p:spTree>
    <p:extLst>
      <p:ext uri="{BB962C8B-B14F-4D97-AF65-F5344CB8AC3E}">
        <p14:creationId xmlns:p14="http://schemas.microsoft.com/office/powerpoint/2010/main" val="2122531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103640-EEF1-8C7C-8678-3715AB50E97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948CA892-93B8-9A7F-6059-40DDFA0AEB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212171F5-C04D-7540-48EB-DEC7593242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3FC09AC-3AC7-8A45-7D88-3AC1B0E34C38}"/>
              </a:ext>
            </a:extLst>
          </p:cNvPr>
          <p:cNvSpPr>
            <a:spLocks noGrp="1"/>
          </p:cNvSpPr>
          <p:nvPr>
            <p:ph type="dt" sz="half" idx="10"/>
          </p:nvPr>
        </p:nvSpPr>
        <p:spPr/>
        <p:txBody>
          <a:bodyPr/>
          <a:lstStyle/>
          <a:p>
            <a:fld id="{7F73475C-ABDF-4138-AB3A-A43498A9642A}" type="datetimeFigureOut">
              <a:rPr lang="ru-RU" smtClean="0"/>
              <a:t>16.05.2023</a:t>
            </a:fld>
            <a:endParaRPr lang="ru-RU"/>
          </a:p>
        </p:txBody>
      </p:sp>
      <p:sp>
        <p:nvSpPr>
          <p:cNvPr id="6" name="Нижний колонтитул 5">
            <a:extLst>
              <a:ext uri="{FF2B5EF4-FFF2-40B4-BE49-F238E27FC236}">
                <a16:creationId xmlns:a16="http://schemas.microsoft.com/office/drawing/2014/main" id="{B8169291-A6F6-2C5E-69DE-CA8AE939A63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4C29CF6-47D7-9834-56E2-BEA3ED579267}"/>
              </a:ext>
            </a:extLst>
          </p:cNvPr>
          <p:cNvSpPr>
            <a:spLocks noGrp="1"/>
          </p:cNvSpPr>
          <p:nvPr>
            <p:ph type="sldNum" sz="quarter" idx="12"/>
          </p:nvPr>
        </p:nvSpPr>
        <p:spPr/>
        <p:txBody>
          <a:bodyPr/>
          <a:lstStyle/>
          <a:p>
            <a:fld id="{66474FEE-F76D-4F77-B074-31EBF5A7B8F0}" type="slidenum">
              <a:rPr lang="ru-RU" smtClean="0"/>
              <a:t>‹#›</a:t>
            </a:fld>
            <a:endParaRPr lang="ru-RU"/>
          </a:p>
        </p:txBody>
      </p:sp>
    </p:spTree>
    <p:extLst>
      <p:ext uri="{BB962C8B-B14F-4D97-AF65-F5344CB8AC3E}">
        <p14:creationId xmlns:p14="http://schemas.microsoft.com/office/powerpoint/2010/main" val="4044251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2000" b="-12000"/>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A3A91F-394A-74EA-0C8B-E6D219D3D0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4BB55E44-4537-C2DF-9B88-6B1ACDD433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38C64D8-F81F-C5CA-C263-B7F9D92E38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3475C-ABDF-4138-AB3A-A43498A9642A}" type="datetimeFigureOut">
              <a:rPr lang="ru-RU" smtClean="0"/>
              <a:t>16.05.2023</a:t>
            </a:fld>
            <a:endParaRPr lang="ru-RU"/>
          </a:p>
        </p:txBody>
      </p:sp>
      <p:sp>
        <p:nvSpPr>
          <p:cNvPr id="5" name="Нижний колонтитул 4">
            <a:extLst>
              <a:ext uri="{FF2B5EF4-FFF2-40B4-BE49-F238E27FC236}">
                <a16:creationId xmlns:a16="http://schemas.microsoft.com/office/drawing/2014/main" id="{8750E25D-1A64-74AE-3F2B-7892BE46EA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401C5E6B-4320-00CF-9753-6295A6E945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74FEE-F76D-4F77-B074-31EBF5A7B8F0}" type="slidenum">
              <a:rPr lang="ru-RU" smtClean="0"/>
              <a:t>‹#›</a:t>
            </a:fld>
            <a:endParaRPr lang="ru-RU"/>
          </a:p>
        </p:txBody>
      </p:sp>
    </p:spTree>
    <p:extLst>
      <p:ext uri="{BB962C8B-B14F-4D97-AF65-F5344CB8AC3E}">
        <p14:creationId xmlns:p14="http://schemas.microsoft.com/office/powerpoint/2010/main" val="2104843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2AE122-35F0-E368-C471-26EE80570C63}"/>
              </a:ext>
            </a:extLst>
          </p:cNvPr>
          <p:cNvSpPr>
            <a:spLocks noGrp="1"/>
          </p:cNvSpPr>
          <p:nvPr>
            <p:ph type="ctrTitle"/>
          </p:nvPr>
        </p:nvSpPr>
        <p:spPr>
          <a:xfrm>
            <a:off x="132080" y="-99973"/>
            <a:ext cx="11298610" cy="2387600"/>
          </a:xfrm>
        </p:spPr>
        <p:txBody>
          <a:bodyPr>
            <a:normAutofit/>
          </a:bodyPr>
          <a:lstStyle/>
          <a:p>
            <a:r>
              <a:rPr lang="ru-RU" sz="4800" b="1" dirty="0">
                <a:solidFill>
                  <a:srgbClr val="C00000"/>
                </a:solidFill>
                <a:effectLst>
                  <a:outerShdw blurRad="38100" dist="38100" dir="2700000" algn="tl">
                    <a:srgbClr val="000000">
                      <a:alpha val="43137"/>
                    </a:srgbClr>
                  </a:outerShdw>
                </a:effectLst>
                <a:latin typeface="+mn-lt"/>
              </a:rPr>
              <a:t>Трансформируемая среда в свободной игровой деятельности дошкольников</a:t>
            </a:r>
          </a:p>
        </p:txBody>
      </p:sp>
      <p:sp>
        <p:nvSpPr>
          <p:cNvPr id="3" name="Подзаголовок 2">
            <a:extLst>
              <a:ext uri="{FF2B5EF4-FFF2-40B4-BE49-F238E27FC236}">
                <a16:creationId xmlns:a16="http://schemas.microsoft.com/office/drawing/2014/main" id="{62AAD7F2-1DC3-DDE1-4929-1DB334CFA643}"/>
              </a:ext>
            </a:extLst>
          </p:cNvPr>
          <p:cNvSpPr>
            <a:spLocks noGrp="1"/>
          </p:cNvSpPr>
          <p:nvPr>
            <p:ph type="subTitle" idx="1"/>
          </p:nvPr>
        </p:nvSpPr>
        <p:spPr>
          <a:xfrm>
            <a:off x="1252738" y="2840816"/>
            <a:ext cx="8268070" cy="1655762"/>
          </a:xfrm>
        </p:spPr>
        <p:txBody>
          <a:bodyPr/>
          <a:lstStyle/>
          <a:p>
            <a:r>
              <a:rPr lang="ru-RU" b="1" dirty="0">
                <a:solidFill>
                  <a:srgbClr val="002060"/>
                </a:solidFill>
                <a:effectLst>
                  <a:outerShdw blurRad="38100" dist="38100" dir="2700000" algn="tl">
                    <a:srgbClr val="000000">
                      <a:alpha val="43137"/>
                    </a:srgbClr>
                  </a:outerShdw>
                </a:effectLst>
              </a:rPr>
              <a:t>Авторы: Рязанцева Лариса Михайловна и </a:t>
            </a:r>
            <a:r>
              <a:rPr lang="ru-RU" b="1" dirty="0" err="1">
                <a:solidFill>
                  <a:srgbClr val="002060"/>
                </a:solidFill>
                <a:effectLst>
                  <a:outerShdw blurRad="38100" dist="38100" dir="2700000" algn="tl">
                    <a:srgbClr val="000000">
                      <a:alpha val="43137"/>
                    </a:srgbClr>
                  </a:outerShdw>
                </a:effectLst>
              </a:rPr>
              <a:t>Дзогий</a:t>
            </a:r>
            <a:r>
              <a:rPr lang="ru-RU" b="1" dirty="0">
                <a:solidFill>
                  <a:srgbClr val="002060"/>
                </a:solidFill>
                <a:effectLst>
                  <a:outerShdw blurRad="38100" dist="38100" dir="2700000" algn="tl">
                    <a:srgbClr val="000000">
                      <a:alpha val="43137"/>
                    </a:srgbClr>
                  </a:outerShdw>
                </a:effectLst>
              </a:rPr>
              <a:t> Елена Васильевна, воспитатели старшей группы «Кузнечики» </a:t>
            </a:r>
          </a:p>
          <a:p>
            <a:r>
              <a:rPr lang="ru-RU" b="1" dirty="0">
                <a:solidFill>
                  <a:srgbClr val="002060"/>
                </a:solidFill>
                <a:effectLst>
                  <a:outerShdw blurRad="38100" dist="38100" dir="2700000" algn="tl">
                    <a:srgbClr val="000000">
                      <a:alpha val="43137"/>
                    </a:srgbClr>
                  </a:outerShdw>
                </a:effectLst>
              </a:rPr>
              <a:t>9</a:t>
            </a:r>
            <a:r>
              <a:rPr lang="ru-RU" b="1">
                <a:solidFill>
                  <a:srgbClr val="002060"/>
                </a:solidFill>
                <a:effectLst>
                  <a:outerShdw blurRad="38100" dist="38100" dir="2700000" algn="tl">
                    <a:srgbClr val="000000">
                      <a:alpha val="43137"/>
                    </a:srgbClr>
                  </a:outerShdw>
                </a:effectLst>
              </a:rPr>
              <a:t> </a:t>
            </a:r>
            <a:r>
              <a:rPr lang="ru-RU" b="1" dirty="0">
                <a:solidFill>
                  <a:srgbClr val="002060"/>
                </a:solidFill>
                <a:effectLst>
                  <a:outerShdw blurRad="38100" dist="38100" dir="2700000" algn="tl">
                    <a:srgbClr val="000000">
                      <a:alpha val="43137"/>
                    </a:srgbClr>
                  </a:outerShdw>
                </a:effectLst>
              </a:rPr>
              <a:t>корпуса ГБОУ </a:t>
            </a:r>
            <a:r>
              <a:rPr lang="ru-RU" b="1" dirty="0" err="1">
                <a:solidFill>
                  <a:srgbClr val="002060"/>
                </a:solidFill>
                <a:effectLst>
                  <a:outerShdw blurRad="38100" dist="38100" dir="2700000" algn="tl">
                    <a:srgbClr val="000000">
                      <a:alpha val="43137"/>
                    </a:srgbClr>
                  </a:outerShdw>
                </a:effectLst>
              </a:rPr>
              <a:t>г.Москвы</a:t>
            </a:r>
            <a:r>
              <a:rPr lang="ru-RU" b="1" dirty="0">
                <a:solidFill>
                  <a:srgbClr val="002060"/>
                </a:solidFill>
                <a:effectLst>
                  <a:outerShdw blurRad="38100" dist="38100" dir="2700000" algn="tl">
                    <a:srgbClr val="000000">
                      <a:alpha val="43137"/>
                    </a:srgbClr>
                  </a:outerShdw>
                </a:effectLst>
              </a:rPr>
              <a:t> «Школа №1561»</a:t>
            </a:r>
          </a:p>
        </p:txBody>
      </p:sp>
    </p:spTree>
    <p:extLst>
      <p:ext uri="{BB962C8B-B14F-4D97-AF65-F5344CB8AC3E}">
        <p14:creationId xmlns:p14="http://schemas.microsoft.com/office/powerpoint/2010/main" val="1559984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C8B419-5D2A-71DC-1463-C29E8F32F2BF}"/>
              </a:ext>
            </a:extLst>
          </p:cNvPr>
          <p:cNvSpPr>
            <a:spLocks noGrp="1"/>
          </p:cNvSpPr>
          <p:nvPr>
            <p:ph type="title"/>
          </p:nvPr>
        </p:nvSpPr>
        <p:spPr/>
        <p:txBody>
          <a:bodyPr/>
          <a:lstStyle/>
          <a:p>
            <a:pPr algn="ctr"/>
            <a:r>
              <a:rPr lang="ru-RU" b="1" dirty="0">
                <a:solidFill>
                  <a:srgbClr val="C00000"/>
                </a:solidFill>
                <a:effectLst>
                  <a:outerShdw blurRad="38100" dist="38100" dir="2700000" algn="tl">
                    <a:srgbClr val="000000">
                      <a:alpha val="43137"/>
                    </a:srgbClr>
                  </a:outerShdw>
                </a:effectLst>
                <a:latin typeface="+mn-lt"/>
              </a:rPr>
              <a:t>Что такое трансформируемая среда?</a:t>
            </a:r>
          </a:p>
        </p:txBody>
      </p:sp>
      <p:sp>
        <p:nvSpPr>
          <p:cNvPr id="3" name="Объект 2">
            <a:extLst>
              <a:ext uri="{FF2B5EF4-FFF2-40B4-BE49-F238E27FC236}">
                <a16:creationId xmlns:a16="http://schemas.microsoft.com/office/drawing/2014/main" id="{CABFCD02-2FFC-B931-48C0-606A50AEFEAA}"/>
              </a:ext>
            </a:extLst>
          </p:cNvPr>
          <p:cNvSpPr>
            <a:spLocks noGrp="1"/>
          </p:cNvSpPr>
          <p:nvPr>
            <p:ph idx="1"/>
          </p:nvPr>
        </p:nvSpPr>
        <p:spPr>
          <a:xfrm>
            <a:off x="554114" y="1690688"/>
            <a:ext cx="4506158" cy="4628318"/>
          </a:xfrm>
        </p:spPr>
        <p:txBody>
          <a:bodyPr>
            <a:normAutofit lnSpcReduction="10000"/>
          </a:bodyPr>
          <a:lstStyle/>
          <a:p>
            <a:pPr marL="0" indent="0">
              <a:buNone/>
            </a:pPr>
            <a:r>
              <a:rPr lang="ru-RU" b="1" dirty="0">
                <a:solidFill>
                  <a:srgbClr val="002060"/>
                </a:solidFill>
                <a:effectLst>
                  <a:outerShdw blurRad="38100" dist="38100" dir="2700000" algn="tl">
                    <a:srgbClr val="000000">
                      <a:alpha val="43137"/>
                    </a:srgbClr>
                  </a:outerShdw>
                </a:effectLst>
              </a:rPr>
              <a:t>Развивающая предметная среда в современном дошкольном учреждении обустроена таким образом, чтобы эффективно развивать индивидуальность каждого ребенка. По этой причине одно из требований ФГОС для детских садов – </a:t>
            </a:r>
            <a:r>
              <a:rPr lang="ru-RU" b="1" dirty="0" err="1">
                <a:solidFill>
                  <a:srgbClr val="002060"/>
                </a:solidFill>
                <a:effectLst>
                  <a:outerShdw blurRad="38100" dist="38100" dir="2700000" algn="tl">
                    <a:srgbClr val="000000">
                      <a:alpha val="43137"/>
                    </a:srgbClr>
                  </a:outerShdw>
                </a:effectLst>
              </a:rPr>
              <a:t>трансформируемость</a:t>
            </a:r>
            <a:r>
              <a:rPr lang="ru-RU" b="1" dirty="0">
                <a:solidFill>
                  <a:srgbClr val="002060"/>
                </a:solidFill>
                <a:effectLst>
                  <a:outerShdw blurRad="38100" dist="38100" dir="2700000" algn="tl">
                    <a:srgbClr val="000000">
                      <a:alpha val="43137"/>
                    </a:srgbClr>
                  </a:outerShdw>
                </a:effectLst>
              </a:rPr>
              <a:t> пространства.</a:t>
            </a:r>
          </a:p>
        </p:txBody>
      </p:sp>
      <p:pic>
        <p:nvPicPr>
          <p:cNvPr id="5" name="Рисунок 4">
            <a:extLst>
              <a:ext uri="{FF2B5EF4-FFF2-40B4-BE49-F238E27FC236}">
                <a16:creationId xmlns:a16="http://schemas.microsoft.com/office/drawing/2014/main" id="{CFD12E71-12BF-590B-B546-D53DA49985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7522" y="1522273"/>
            <a:ext cx="3169513" cy="4226017"/>
          </a:xfrm>
          <a:prstGeom prst="rect">
            <a:avLst/>
          </a:prstGeom>
          <a:ln>
            <a:noFill/>
          </a:ln>
          <a:effectLst>
            <a:softEdge rad="112500"/>
          </a:effectLst>
        </p:spPr>
      </p:pic>
      <p:pic>
        <p:nvPicPr>
          <p:cNvPr id="7" name="Рисунок 6">
            <a:extLst>
              <a:ext uri="{FF2B5EF4-FFF2-40B4-BE49-F238E27FC236}">
                <a16:creationId xmlns:a16="http://schemas.microsoft.com/office/drawing/2014/main" id="{5D75B8F8-3567-2A97-459A-A53120DC52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2660" y="1522273"/>
            <a:ext cx="3036348" cy="4048464"/>
          </a:xfrm>
          <a:prstGeom prst="rect">
            <a:avLst/>
          </a:prstGeom>
          <a:ln>
            <a:noFill/>
          </a:ln>
          <a:effectLst>
            <a:softEdge rad="112500"/>
          </a:effectLst>
        </p:spPr>
      </p:pic>
    </p:spTree>
    <p:extLst>
      <p:ext uri="{BB962C8B-B14F-4D97-AF65-F5344CB8AC3E}">
        <p14:creationId xmlns:p14="http://schemas.microsoft.com/office/powerpoint/2010/main" val="1067391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C8B419-5D2A-71DC-1463-C29E8F32F2BF}"/>
              </a:ext>
            </a:extLst>
          </p:cNvPr>
          <p:cNvSpPr>
            <a:spLocks noGrp="1"/>
          </p:cNvSpPr>
          <p:nvPr>
            <p:ph type="title"/>
          </p:nvPr>
        </p:nvSpPr>
        <p:spPr>
          <a:xfrm>
            <a:off x="838200" y="81039"/>
            <a:ext cx="10515600" cy="1325563"/>
          </a:xfrm>
        </p:spPr>
        <p:txBody>
          <a:bodyPr/>
          <a:lstStyle/>
          <a:p>
            <a:pPr algn="ctr"/>
            <a:r>
              <a:rPr lang="ru-RU" b="1" dirty="0">
                <a:solidFill>
                  <a:srgbClr val="C00000"/>
                </a:solidFill>
                <a:effectLst>
                  <a:outerShdw blurRad="38100" dist="38100" dir="2700000" algn="tl">
                    <a:srgbClr val="000000">
                      <a:alpha val="43137"/>
                    </a:srgbClr>
                  </a:outerShdw>
                </a:effectLst>
                <a:latin typeface="+mn-lt"/>
              </a:rPr>
              <a:t>Что такое трансформируемая среда?</a:t>
            </a:r>
          </a:p>
        </p:txBody>
      </p:sp>
      <p:sp>
        <p:nvSpPr>
          <p:cNvPr id="3" name="Объект 2">
            <a:extLst>
              <a:ext uri="{FF2B5EF4-FFF2-40B4-BE49-F238E27FC236}">
                <a16:creationId xmlns:a16="http://schemas.microsoft.com/office/drawing/2014/main" id="{CABFCD02-2FFC-B931-48C0-606A50AEFEAA}"/>
              </a:ext>
            </a:extLst>
          </p:cNvPr>
          <p:cNvSpPr>
            <a:spLocks noGrp="1"/>
          </p:cNvSpPr>
          <p:nvPr>
            <p:ph idx="1"/>
          </p:nvPr>
        </p:nvSpPr>
        <p:spPr>
          <a:xfrm>
            <a:off x="554114" y="1690688"/>
            <a:ext cx="4506158" cy="4628318"/>
          </a:xfrm>
        </p:spPr>
        <p:txBody>
          <a:bodyPr>
            <a:normAutofit lnSpcReduction="10000"/>
          </a:bodyPr>
          <a:lstStyle/>
          <a:p>
            <a:pPr marL="0" indent="0">
              <a:buNone/>
            </a:pPr>
            <a:r>
              <a:rPr lang="ru-RU" b="1" dirty="0">
                <a:solidFill>
                  <a:srgbClr val="002060"/>
                </a:solidFill>
                <a:effectLst>
                  <a:outerShdw blurRad="38100" dist="38100" dir="2700000" algn="tl">
                    <a:srgbClr val="000000">
                      <a:alpha val="43137"/>
                    </a:srgbClr>
                  </a:outerShdw>
                </a:effectLst>
              </a:rPr>
              <a:t>Трансформируемая среда позволит </a:t>
            </a:r>
            <a:r>
              <a:rPr lang="ru-RU" b="1" dirty="0" err="1">
                <a:solidFill>
                  <a:srgbClr val="002060"/>
                </a:solidFill>
                <a:effectLst>
                  <a:outerShdw blurRad="38100" dist="38100" dir="2700000" algn="tl">
                    <a:srgbClr val="000000">
                      <a:alpha val="43137"/>
                    </a:srgbClr>
                  </a:outerShdw>
                </a:effectLst>
              </a:rPr>
              <a:t>воcпитателям</a:t>
            </a:r>
            <a:r>
              <a:rPr lang="ru-RU" b="1" dirty="0">
                <a:solidFill>
                  <a:srgbClr val="002060"/>
                </a:solidFill>
                <a:effectLst>
                  <a:outerShdw blurRad="38100" dist="38100" dir="2700000" algn="tl">
                    <a:srgbClr val="000000">
                      <a:alpha val="43137"/>
                    </a:srgbClr>
                  </a:outerShdw>
                </a:effectLst>
              </a:rPr>
              <a:t> создавать внутри одной комнаты пространство под разные задачи и не ограничиваться стандартной расстановкой мебели. Взрослые вместе с детьми могут менять облик помещения, по желанию превращая его в игровую комнату, учебный класс или зону отдыха.</a:t>
            </a:r>
          </a:p>
        </p:txBody>
      </p:sp>
      <p:pic>
        <p:nvPicPr>
          <p:cNvPr id="5" name="Рисунок 4">
            <a:extLst>
              <a:ext uri="{FF2B5EF4-FFF2-40B4-BE49-F238E27FC236}">
                <a16:creationId xmlns:a16="http://schemas.microsoft.com/office/drawing/2014/main" id="{22A4E587-E9D1-37CC-3177-F992BF9241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4405" y="1187388"/>
            <a:ext cx="3453413" cy="2590060"/>
          </a:xfrm>
          <a:prstGeom prst="rect">
            <a:avLst/>
          </a:prstGeom>
          <a:ln>
            <a:noFill/>
          </a:ln>
          <a:effectLst>
            <a:softEdge rad="112500"/>
          </a:effectLst>
        </p:spPr>
      </p:pic>
      <p:pic>
        <p:nvPicPr>
          <p:cNvPr id="7" name="Рисунок 6">
            <a:extLst>
              <a:ext uri="{FF2B5EF4-FFF2-40B4-BE49-F238E27FC236}">
                <a16:creationId xmlns:a16="http://schemas.microsoft.com/office/drawing/2014/main" id="{A1E6A6B1-9F35-8768-4D38-0FF74E981B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0272" y="4004847"/>
            <a:ext cx="3536272" cy="2652204"/>
          </a:xfrm>
          <a:prstGeom prst="rect">
            <a:avLst/>
          </a:prstGeom>
          <a:ln>
            <a:noFill/>
          </a:ln>
          <a:effectLst>
            <a:softEdge rad="112500"/>
          </a:effectLst>
        </p:spPr>
      </p:pic>
      <p:pic>
        <p:nvPicPr>
          <p:cNvPr id="9" name="Рисунок 8">
            <a:extLst>
              <a:ext uri="{FF2B5EF4-FFF2-40B4-BE49-F238E27FC236}">
                <a16:creationId xmlns:a16="http://schemas.microsoft.com/office/drawing/2014/main" id="{23000E89-B858-2A8C-243E-229F10594D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50979" y="2099321"/>
            <a:ext cx="2663486" cy="3551315"/>
          </a:xfrm>
          <a:prstGeom prst="rect">
            <a:avLst/>
          </a:prstGeom>
          <a:ln>
            <a:noFill/>
          </a:ln>
          <a:effectLst>
            <a:softEdge rad="112500"/>
          </a:effectLst>
        </p:spPr>
      </p:pic>
    </p:spTree>
    <p:extLst>
      <p:ext uri="{BB962C8B-B14F-4D97-AF65-F5344CB8AC3E}">
        <p14:creationId xmlns:p14="http://schemas.microsoft.com/office/powerpoint/2010/main" val="1326908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C8B419-5D2A-71DC-1463-C29E8F32F2BF}"/>
              </a:ext>
            </a:extLst>
          </p:cNvPr>
          <p:cNvSpPr>
            <a:spLocks noGrp="1"/>
          </p:cNvSpPr>
          <p:nvPr>
            <p:ph type="title"/>
          </p:nvPr>
        </p:nvSpPr>
        <p:spPr>
          <a:xfrm>
            <a:off x="838200" y="-123788"/>
            <a:ext cx="10515600" cy="1325563"/>
          </a:xfrm>
        </p:spPr>
        <p:txBody>
          <a:bodyPr/>
          <a:lstStyle/>
          <a:p>
            <a:pPr algn="ctr"/>
            <a:r>
              <a:rPr lang="ru-RU" b="1" dirty="0">
                <a:solidFill>
                  <a:srgbClr val="C00000"/>
                </a:solidFill>
                <a:effectLst>
                  <a:outerShdw blurRad="38100" dist="38100" dir="2700000" algn="tl">
                    <a:srgbClr val="000000">
                      <a:alpha val="43137"/>
                    </a:srgbClr>
                  </a:outerShdw>
                </a:effectLst>
                <a:latin typeface="+mn-lt"/>
              </a:rPr>
              <a:t>Что такое трансформируемая среда?</a:t>
            </a:r>
          </a:p>
        </p:txBody>
      </p:sp>
      <p:sp>
        <p:nvSpPr>
          <p:cNvPr id="3" name="Объект 2">
            <a:extLst>
              <a:ext uri="{FF2B5EF4-FFF2-40B4-BE49-F238E27FC236}">
                <a16:creationId xmlns:a16="http://schemas.microsoft.com/office/drawing/2014/main" id="{CABFCD02-2FFC-B931-48C0-606A50AEFEAA}"/>
              </a:ext>
            </a:extLst>
          </p:cNvPr>
          <p:cNvSpPr>
            <a:spLocks noGrp="1"/>
          </p:cNvSpPr>
          <p:nvPr>
            <p:ph idx="1"/>
          </p:nvPr>
        </p:nvSpPr>
        <p:spPr>
          <a:xfrm>
            <a:off x="554114" y="1690688"/>
            <a:ext cx="4429218" cy="4628318"/>
          </a:xfrm>
        </p:spPr>
        <p:txBody>
          <a:bodyPr>
            <a:normAutofit/>
          </a:bodyPr>
          <a:lstStyle/>
          <a:p>
            <a:pPr marL="0" indent="0">
              <a:buNone/>
            </a:pPr>
            <a:r>
              <a:rPr lang="ru-RU" b="1" dirty="0">
                <a:solidFill>
                  <a:srgbClr val="002060"/>
                </a:solidFill>
                <a:effectLst>
                  <a:outerShdw blurRad="38100" dist="38100" dir="2700000" algn="tl">
                    <a:srgbClr val="000000">
                      <a:alpha val="43137"/>
                    </a:srgbClr>
                  </a:outerShdw>
                </a:effectLst>
              </a:rPr>
              <a:t>Создавая трансформируемую среду в детском саду, важно показать детям, что с пространством тоже можно играть и преобразовывать. Для этого разделяем помещение на зоны и оборудуем его подходящей мебелью.</a:t>
            </a:r>
          </a:p>
        </p:txBody>
      </p:sp>
      <p:pic>
        <p:nvPicPr>
          <p:cNvPr id="5" name="Рисунок 4">
            <a:extLst>
              <a:ext uri="{FF2B5EF4-FFF2-40B4-BE49-F238E27FC236}">
                <a16:creationId xmlns:a16="http://schemas.microsoft.com/office/drawing/2014/main" id="{8756BACD-F694-9CC5-85AF-38B0AB0F47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5678" y="3891147"/>
            <a:ext cx="3403107" cy="2552330"/>
          </a:xfrm>
          <a:prstGeom prst="rect">
            <a:avLst/>
          </a:prstGeom>
          <a:ln>
            <a:noFill/>
          </a:ln>
          <a:effectLst>
            <a:softEdge rad="112500"/>
          </a:effectLst>
        </p:spPr>
      </p:pic>
      <p:pic>
        <p:nvPicPr>
          <p:cNvPr id="9" name="Рисунок 8">
            <a:extLst>
              <a:ext uri="{FF2B5EF4-FFF2-40B4-BE49-F238E27FC236}">
                <a16:creationId xmlns:a16="http://schemas.microsoft.com/office/drawing/2014/main" id="{D1C576EC-B1F3-754F-7F42-C3CCD80A5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3332" y="1287586"/>
            <a:ext cx="3305453" cy="2479090"/>
          </a:xfrm>
          <a:prstGeom prst="rect">
            <a:avLst/>
          </a:prstGeom>
          <a:ln>
            <a:noFill/>
          </a:ln>
          <a:effectLst>
            <a:softEdge rad="112500"/>
          </a:effectLst>
        </p:spPr>
      </p:pic>
      <p:pic>
        <p:nvPicPr>
          <p:cNvPr id="13" name="Рисунок 12">
            <a:extLst>
              <a:ext uri="{FF2B5EF4-FFF2-40B4-BE49-F238E27FC236}">
                <a16:creationId xmlns:a16="http://schemas.microsoft.com/office/drawing/2014/main" id="{6D2209E7-15F5-6B7C-4F3B-9990FD27F9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9397" y="3864331"/>
            <a:ext cx="3403107" cy="2552330"/>
          </a:xfrm>
          <a:prstGeom prst="rect">
            <a:avLst/>
          </a:prstGeom>
          <a:ln>
            <a:noFill/>
          </a:ln>
          <a:effectLst>
            <a:softEdge rad="112500"/>
          </a:effectLst>
        </p:spPr>
      </p:pic>
      <p:pic>
        <p:nvPicPr>
          <p:cNvPr id="21" name="Рисунок 20">
            <a:extLst>
              <a:ext uri="{FF2B5EF4-FFF2-40B4-BE49-F238E27FC236}">
                <a16:creationId xmlns:a16="http://schemas.microsoft.com/office/drawing/2014/main" id="{830E948F-9491-0F7E-FFDC-8C58DFE58ED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9397" y="1201775"/>
            <a:ext cx="3237393" cy="2428045"/>
          </a:xfrm>
          <a:prstGeom prst="rect">
            <a:avLst/>
          </a:prstGeom>
          <a:ln>
            <a:noFill/>
          </a:ln>
          <a:effectLst>
            <a:softEdge rad="112500"/>
          </a:effectLst>
        </p:spPr>
      </p:pic>
    </p:spTree>
    <p:extLst>
      <p:ext uri="{BB962C8B-B14F-4D97-AF65-F5344CB8AC3E}">
        <p14:creationId xmlns:p14="http://schemas.microsoft.com/office/powerpoint/2010/main" val="1899139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374BCA-FB88-F50A-3A4F-087EB81EC7D2}"/>
              </a:ext>
            </a:extLst>
          </p:cNvPr>
          <p:cNvSpPr>
            <a:spLocks noGrp="1"/>
          </p:cNvSpPr>
          <p:nvPr>
            <p:ph type="title"/>
          </p:nvPr>
        </p:nvSpPr>
        <p:spPr>
          <a:xfrm>
            <a:off x="838200" y="275208"/>
            <a:ext cx="10515600" cy="1033740"/>
          </a:xfrm>
        </p:spPr>
        <p:txBody>
          <a:bodyPr/>
          <a:lstStyle/>
          <a:p>
            <a:pPr algn="ctr"/>
            <a:r>
              <a:rPr lang="ru-RU" b="1" dirty="0">
                <a:solidFill>
                  <a:srgbClr val="C00000"/>
                </a:solidFill>
                <a:effectLst>
                  <a:outerShdw blurRad="38100" dist="38100" dir="2700000" algn="tl">
                    <a:srgbClr val="000000">
                      <a:alpha val="43137"/>
                    </a:srgbClr>
                  </a:outerShdw>
                </a:effectLst>
                <a:latin typeface="+mn-lt"/>
              </a:rPr>
              <a:t>Зонирование</a:t>
            </a:r>
          </a:p>
        </p:txBody>
      </p:sp>
      <p:sp>
        <p:nvSpPr>
          <p:cNvPr id="3" name="Объект 2">
            <a:extLst>
              <a:ext uri="{FF2B5EF4-FFF2-40B4-BE49-F238E27FC236}">
                <a16:creationId xmlns:a16="http://schemas.microsoft.com/office/drawing/2014/main" id="{7AB2C1D6-9D9A-25AE-93DD-D8ACB043B705}"/>
              </a:ext>
            </a:extLst>
          </p:cNvPr>
          <p:cNvSpPr>
            <a:spLocks noGrp="1"/>
          </p:cNvSpPr>
          <p:nvPr>
            <p:ph idx="1"/>
          </p:nvPr>
        </p:nvSpPr>
        <p:spPr>
          <a:xfrm>
            <a:off x="1012794" y="1575278"/>
            <a:ext cx="5083206" cy="4802187"/>
          </a:xfrm>
        </p:spPr>
        <p:txBody>
          <a:bodyPr>
            <a:normAutofit fontScale="92500"/>
          </a:bodyPr>
          <a:lstStyle/>
          <a:p>
            <a:pPr marL="0" indent="0">
              <a:buNone/>
            </a:pPr>
            <a:r>
              <a:rPr lang="ru-RU" b="1" dirty="0">
                <a:solidFill>
                  <a:srgbClr val="002060"/>
                </a:solidFill>
                <a:effectLst>
                  <a:outerShdw blurRad="38100" dist="38100" dir="2700000" algn="tl">
                    <a:srgbClr val="000000">
                      <a:alpha val="43137"/>
                    </a:srgbClr>
                  </a:outerShdw>
                </a:effectLst>
              </a:rPr>
              <a:t>Разделение группового пространства на зоны поможет эффективнее использовать помещение. Каждая часть комнаты выполняет свои функции, но при необходимости зоны можно объединять, увеличивая пространство, например, для игр. Или наоборот, отгородить небольшую часть для проведения обучающих занятий, где ничего не будет отвлекать.</a:t>
            </a:r>
          </a:p>
        </p:txBody>
      </p:sp>
      <p:pic>
        <p:nvPicPr>
          <p:cNvPr id="5" name="Рисунок 4">
            <a:extLst>
              <a:ext uri="{FF2B5EF4-FFF2-40B4-BE49-F238E27FC236}">
                <a16:creationId xmlns:a16="http://schemas.microsoft.com/office/drawing/2014/main" id="{5A85399E-594A-4A47-6C9C-5590507BB6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67022" y="3833058"/>
            <a:ext cx="3216676" cy="2614351"/>
          </a:xfrm>
          <a:prstGeom prst="rect">
            <a:avLst/>
          </a:prstGeom>
          <a:ln>
            <a:noFill/>
          </a:ln>
          <a:effectLst>
            <a:softEdge rad="112500"/>
          </a:effectLst>
        </p:spPr>
      </p:pic>
      <p:pic>
        <p:nvPicPr>
          <p:cNvPr id="7" name="Рисунок 6">
            <a:extLst>
              <a:ext uri="{FF2B5EF4-FFF2-40B4-BE49-F238E27FC236}">
                <a16:creationId xmlns:a16="http://schemas.microsoft.com/office/drawing/2014/main" id="{744B7D14-41DB-BE12-968D-B9DD68891B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7022" y="1503973"/>
            <a:ext cx="3119021" cy="2117324"/>
          </a:xfrm>
          <a:prstGeom prst="rect">
            <a:avLst/>
          </a:prstGeom>
          <a:ln>
            <a:noFill/>
          </a:ln>
          <a:effectLst>
            <a:softEdge rad="112500"/>
          </a:effectLst>
        </p:spPr>
      </p:pic>
      <p:pic>
        <p:nvPicPr>
          <p:cNvPr id="9" name="Рисунок 8">
            <a:extLst>
              <a:ext uri="{FF2B5EF4-FFF2-40B4-BE49-F238E27FC236}">
                <a16:creationId xmlns:a16="http://schemas.microsoft.com/office/drawing/2014/main" id="{7263FE77-94C4-EF6B-84B1-811018725B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4720" y="2334951"/>
            <a:ext cx="2247160" cy="2996213"/>
          </a:xfrm>
          <a:prstGeom prst="rect">
            <a:avLst/>
          </a:prstGeom>
          <a:ln>
            <a:noFill/>
          </a:ln>
          <a:effectLst>
            <a:softEdge rad="112500"/>
          </a:effectLst>
        </p:spPr>
      </p:pic>
    </p:spTree>
    <p:extLst>
      <p:ext uri="{BB962C8B-B14F-4D97-AF65-F5344CB8AC3E}">
        <p14:creationId xmlns:p14="http://schemas.microsoft.com/office/powerpoint/2010/main" val="2895010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C461CE-2890-A427-F632-BE46EC9746B1}"/>
              </a:ext>
            </a:extLst>
          </p:cNvPr>
          <p:cNvSpPr>
            <a:spLocks noGrp="1"/>
          </p:cNvSpPr>
          <p:nvPr>
            <p:ph type="title"/>
          </p:nvPr>
        </p:nvSpPr>
        <p:spPr>
          <a:xfrm>
            <a:off x="1131163" y="125428"/>
            <a:ext cx="10515600" cy="1325563"/>
          </a:xfrm>
        </p:spPr>
        <p:txBody>
          <a:bodyPr/>
          <a:lstStyle/>
          <a:p>
            <a:pPr algn="ctr"/>
            <a:r>
              <a:rPr lang="ru-RU" b="1" dirty="0">
                <a:solidFill>
                  <a:srgbClr val="C00000"/>
                </a:solidFill>
                <a:effectLst>
                  <a:outerShdw blurRad="38100" dist="38100" dir="2700000" algn="tl">
                    <a:srgbClr val="000000">
                      <a:alpha val="43137"/>
                    </a:srgbClr>
                  </a:outerShdw>
                </a:effectLst>
                <a:latin typeface="+mn-lt"/>
              </a:rPr>
              <a:t>Мебель-трансформер</a:t>
            </a:r>
          </a:p>
        </p:txBody>
      </p:sp>
      <p:sp>
        <p:nvSpPr>
          <p:cNvPr id="3" name="Объект 2">
            <a:extLst>
              <a:ext uri="{FF2B5EF4-FFF2-40B4-BE49-F238E27FC236}">
                <a16:creationId xmlns:a16="http://schemas.microsoft.com/office/drawing/2014/main" id="{1B031F52-9BE7-243F-D27A-DB2AB38D7438}"/>
              </a:ext>
            </a:extLst>
          </p:cNvPr>
          <p:cNvSpPr>
            <a:spLocks noGrp="1"/>
          </p:cNvSpPr>
          <p:nvPr>
            <p:ph idx="1"/>
          </p:nvPr>
        </p:nvSpPr>
        <p:spPr>
          <a:xfrm>
            <a:off x="755342" y="1624614"/>
            <a:ext cx="4784324" cy="5107957"/>
          </a:xfrm>
        </p:spPr>
        <p:txBody>
          <a:bodyPr>
            <a:normAutofit fontScale="92500" lnSpcReduction="10000"/>
          </a:bodyPr>
          <a:lstStyle/>
          <a:p>
            <a:pPr marL="0" indent="0">
              <a:buNone/>
            </a:pPr>
            <a:r>
              <a:rPr lang="ru-RU" b="1" dirty="0">
                <a:solidFill>
                  <a:srgbClr val="002060"/>
                </a:solidFill>
                <a:effectLst>
                  <a:outerShdw blurRad="38100" dist="38100" dir="2700000" algn="tl">
                    <a:srgbClr val="000000">
                      <a:alpha val="43137"/>
                    </a:srgbClr>
                  </a:outerShdw>
                </a:effectLst>
              </a:rPr>
              <a:t>Создать среду, в которой дети смогут вести себя максимально естественно и открыто поможет мебель-трансформер. Столы на колесах, </a:t>
            </a:r>
            <a:r>
              <a:rPr lang="ru-RU" b="1" dirty="0" err="1">
                <a:solidFill>
                  <a:srgbClr val="002060"/>
                </a:solidFill>
                <a:effectLst>
                  <a:outerShdw blurRad="38100" dist="38100" dir="2700000" algn="tl">
                    <a:srgbClr val="000000">
                      <a:alpha val="43137"/>
                    </a:srgbClr>
                  </a:outerShdw>
                </a:effectLst>
              </a:rPr>
              <a:t>выкатные</a:t>
            </a:r>
            <a:r>
              <a:rPr lang="ru-RU" b="1" dirty="0">
                <a:solidFill>
                  <a:srgbClr val="002060"/>
                </a:solidFill>
                <a:effectLst>
                  <a:outerShdw blurRad="38100" dist="38100" dir="2700000" algn="tl">
                    <a:srgbClr val="000000">
                      <a:alpha val="43137"/>
                    </a:srgbClr>
                  </a:outerShdw>
                </a:effectLst>
              </a:rPr>
              <a:t> модули, штабелируемые стулья и бескаркасную мебель можно расставить в помещении в зависимости от поставленных задач. Вся мебель соответствует требованиям ГОСТ, СанПин, ФГОС и подходит для создания трансформируемой среды в детском саду.</a:t>
            </a:r>
          </a:p>
        </p:txBody>
      </p:sp>
      <p:pic>
        <p:nvPicPr>
          <p:cNvPr id="5" name="Рисунок 4">
            <a:extLst>
              <a:ext uri="{FF2B5EF4-FFF2-40B4-BE49-F238E27FC236}">
                <a16:creationId xmlns:a16="http://schemas.microsoft.com/office/drawing/2014/main" id="{FCD052DA-EEDA-3590-F577-219E3A0717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8750" y="1864311"/>
            <a:ext cx="2991960" cy="3989280"/>
          </a:xfrm>
          <a:prstGeom prst="rect">
            <a:avLst/>
          </a:prstGeom>
          <a:ln>
            <a:noFill/>
          </a:ln>
          <a:effectLst>
            <a:softEdge rad="112500"/>
          </a:effectLst>
        </p:spPr>
      </p:pic>
      <p:pic>
        <p:nvPicPr>
          <p:cNvPr id="7" name="Рисунок 6">
            <a:extLst>
              <a:ext uri="{FF2B5EF4-FFF2-40B4-BE49-F238E27FC236}">
                <a16:creationId xmlns:a16="http://schemas.microsoft.com/office/drawing/2014/main" id="{87AB41C3-1E1B-7F6E-635E-76C24D7D24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1836" y="3888419"/>
            <a:ext cx="2968101" cy="2226076"/>
          </a:xfrm>
          <a:prstGeom prst="rect">
            <a:avLst/>
          </a:prstGeom>
          <a:ln>
            <a:noFill/>
          </a:ln>
          <a:effectLst>
            <a:softEdge rad="112500"/>
          </a:effectLst>
        </p:spPr>
      </p:pic>
      <p:pic>
        <p:nvPicPr>
          <p:cNvPr id="11" name="Рисунок 10">
            <a:extLst>
              <a:ext uri="{FF2B5EF4-FFF2-40B4-BE49-F238E27FC236}">
                <a16:creationId xmlns:a16="http://schemas.microsoft.com/office/drawing/2014/main" id="{D4F4C7F9-5E13-DE0B-6888-6C1AB5A87C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40242" y="1464740"/>
            <a:ext cx="2991960" cy="2243970"/>
          </a:xfrm>
          <a:prstGeom prst="rect">
            <a:avLst/>
          </a:prstGeom>
          <a:ln>
            <a:noFill/>
          </a:ln>
          <a:effectLst>
            <a:softEdge rad="112500"/>
          </a:effectLst>
        </p:spPr>
      </p:pic>
    </p:spTree>
    <p:extLst>
      <p:ext uri="{BB962C8B-B14F-4D97-AF65-F5344CB8AC3E}">
        <p14:creationId xmlns:p14="http://schemas.microsoft.com/office/powerpoint/2010/main" val="3042100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1BCE80-2E75-70EC-7590-FB1F4FB67DDC}"/>
              </a:ext>
            </a:extLst>
          </p:cNvPr>
          <p:cNvSpPr>
            <a:spLocks noGrp="1"/>
          </p:cNvSpPr>
          <p:nvPr>
            <p:ph type="title"/>
          </p:nvPr>
        </p:nvSpPr>
        <p:spPr>
          <a:xfrm>
            <a:off x="1175551" y="0"/>
            <a:ext cx="10515600" cy="1325563"/>
          </a:xfrm>
        </p:spPr>
        <p:txBody>
          <a:bodyPr>
            <a:normAutofit/>
          </a:bodyPr>
          <a:lstStyle/>
          <a:p>
            <a:r>
              <a:rPr lang="ru-RU" sz="3600" b="1" dirty="0">
                <a:solidFill>
                  <a:srgbClr val="C00000"/>
                </a:solidFill>
                <a:effectLst>
                  <a:outerShdw blurRad="38100" dist="38100" dir="2700000" algn="tl">
                    <a:srgbClr val="000000">
                      <a:alpha val="43137"/>
                    </a:srgbClr>
                  </a:outerShdw>
                </a:effectLst>
                <a:latin typeface="+mn-lt"/>
              </a:rPr>
              <a:t>Так зачем же нужна трансформируемая среда?</a:t>
            </a:r>
          </a:p>
        </p:txBody>
      </p:sp>
      <p:sp>
        <p:nvSpPr>
          <p:cNvPr id="3" name="Объект 2">
            <a:extLst>
              <a:ext uri="{FF2B5EF4-FFF2-40B4-BE49-F238E27FC236}">
                <a16:creationId xmlns:a16="http://schemas.microsoft.com/office/drawing/2014/main" id="{851CCF42-85C9-0EEE-08CD-5F6618F97687}"/>
              </a:ext>
            </a:extLst>
          </p:cNvPr>
          <p:cNvSpPr>
            <a:spLocks noGrp="1"/>
          </p:cNvSpPr>
          <p:nvPr>
            <p:ph idx="1"/>
          </p:nvPr>
        </p:nvSpPr>
        <p:spPr>
          <a:xfrm>
            <a:off x="453501" y="1436534"/>
            <a:ext cx="4242786" cy="5370990"/>
          </a:xfrm>
        </p:spPr>
        <p:txBody>
          <a:bodyPr>
            <a:normAutofit fontScale="92500" lnSpcReduction="20000"/>
          </a:bodyPr>
          <a:lstStyle/>
          <a:p>
            <a:pPr marL="0" indent="0">
              <a:buNone/>
            </a:pPr>
            <a:r>
              <a:rPr lang="ru-RU" b="1" dirty="0" err="1">
                <a:solidFill>
                  <a:srgbClr val="002060"/>
                </a:solidFill>
                <a:effectLst>
                  <a:outerShdw blurRad="38100" dist="38100" dir="2700000" algn="tl">
                    <a:srgbClr val="000000">
                      <a:alpha val="43137"/>
                    </a:srgbClr>
                  </a:outerShdw>
                </a:effectLst>
              </a:rPr>
              <a:t>Трансформируемость</a:t>
            </a:r>
            <a:r>
              <a:rPr lang="ru-RU" b="1" dirty="0">
                <a:solidFill>
                  <a:srgbClr val="002060"/>
                </a:solidFill>
                <a:effectLst>
                  <a:outerShdw blurRad="38100" dist="38100" dir="2700000" algn="tl">
                    <a:srgbClr val="000000">
                      <a:alpha val="43137"/>
                    </a:srgbClr>
                  </a:outerShdw>
                </a:effectLst>
              </a:rPr>
              <a:t> образовательной среды в детском саду предполагает больше свободы действий. Но это не значит, что в группе будет хаос. Воспитатель контролирует процесс, создает условия и направляет детей. Если развивающее пространство организовано грамотно, то детский сад будут покидать дети, проявляющие самостоятельность, способные выбрать себе занятие, учитывать интересы и чувства других.</a:t>
            </a:r>
          </a:p>
        </p:txBody>
      </p:sp>
      <p:pic>
        <p:nvPicPr>
          <p:cNvPr id="9" name="Рисунок 8">
            <a:extLst>
              <a:ext uri="{FF2B5EF4-FFF2-40B4-BE49-F238E27FC236}">
                <a16:creationId xmlns:a16="http://schemas.microsoft.com/office/drawing/2014/main" id="{6107B44D-B14B-2B57-668D-C1D8060B90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4970" y="1109709"/>
            <a:ext cx="3622090" cy="2539013"/>
          </a:xfrm>
          <a:prstGeom prst="rect">
            <a:avLst/>
          </a:prstGeom>
          <a:ln>
            <a:noFill/>
          </a:ln>
          <a:effectLst>
            <a:softEdge rad="112500"/>
          </a:effectLst>
        </p:spPr>
      </p:pic>
      <p:pic>
        <p:nvPicPr>
          <p:cNvPr id="11" name="Рисунок 10">
            <a:extLst>
              <a:ext uri="{FF2B5EF4-FFF2-40B4-BE49-F238E27FC236}">
                <a16:creationId xmlns:a16="http://schemas.microsoft.com/office/drawing/2014/main" id="{F268ADB6-32DC-21CD-BE7A-B1720771AC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85185" y="2353153"/>
            <a:ext cx="2653314" cy="3537752"/>
          </a:xfrm>
          <a:prstGeom prst="rect">
            <a:avLst/>
          </a:prstGeom>
          <a:ln>
            <a:noFill/>
          </a:ln>
          <a:effectLst>
            <a:softEdge rad="112500"/>
          </a:effectLst>
        </p:spPr>
      </p:pic>
      <p:pic>
        <p:nvPicPr>
          <p:cNvPr id="13" name="Рисунок 12">
            <a:extLst>
              <a:ext uri="{FF2B5EF4-FFF2-40B4-BE49-F238E27FC236}">
                <a16:creationId xmlns:a16="http://schemas.microsoft.com/office/drawing/2014/main" id="{1B030BAC-4F38-28CA-7133-2999B7509E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24970" y="3852908"/>
            <a:ext cx="3622090" cy="2716568"/>
          </a:xfrm>
          <a:prstGeom prst="rect">
            <a:avLst/>
          </a:prstGeom>
          <a:ln>
            <a:noFill/>
          </a:ln>
          <a:effectLst>
            <a:softEdge rad="112500"/>
          </a:effectLst>
        </p:spPr>
      </p:pic>
    </p:spTree>
    <p:extLst>
      <p:ext uri="{BB962C8B-B14F-4D97-AF65-F5344CB8AC3E}">
        <p14:creationId xmlns:p14="http://schemas.microsoft.com/office/powerpoint/2010/main" val="183652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2000"/>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44BB32-6C6C-9E1A-22D7-C9250B45D1A1}"/>
              </a:ext>
            </a:extLst>
          </p:cNvPr>
          <p:cNvSpPr>
            <a:spLocks noGrp="1"/>
          </p:cNvSpPr>
          <p:nvPr>
            <p:ph type="title"/>
          </p:nvPr>
        </p:nvSpPr>
        <p:spPr>
          <a:xfrm>
            <a:off x="1676400" y="877465"/>
            <a:ext cx="10515600" cy="1325563"/>
          </a:xfrm>
        </p:spPr>
        <p:txBody>
          <a:bodyPr>
            <a:normAutofit/>
          </a:bodyPr>
          <a:lstStyle/>
          <a:p>
            <a:r>
              <a:rPr lang="ru-RU" sz="6600" b="1" dirty="0">
                <a:solidFill>
                  <a:srgbClr val="C00000"/>
                </a:solidFill>
                <a:effectLst>
                  <a:outerShdw blurRad="38100" dist="38100" dir="2700000" algn="tl">
                    <a:srgbClr val="000000">
                      <a:alpha val="43137"/>
                    </a:srgbClr>
                  </a:outerShdw>
                </a:effectLst>
                <a:latin typeface="+mn-lt"/>
              </a:rPr>
              <a:t>Спасибо за внимание!!!</a:t>
            </a:r>
          </a:p>
        </p:txBody>
      </p:sp>
    </p:spTree>
    <p:extLst>
      <p:ext uri="{BB962C8B-B14F-4D97-AF65-F5344CB8AC3E}">
        <p14:creationId xmlns:p14="http://schemas.microsoft.com/office/powerpoint/2010/main" val="222957513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333</Words>
  <Application>Microsoft Office PowerPoint</Application>
  <PresentationFormat>Широкоэкранный</PresentationFormat>
  <Paragraphs>16</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Calibri</vt:lpstr>
      <vt:lpstr>Calibri Light</vt:lpstr>
      <vt:lpstr>Тема Office</vt:lpstr>
      <vt:lpstr>Трансформируемая среда в свободной игровой деятельности дошкольников</vt:lpstr>
      <vt:lpstr>Что такое трансформируемая среда?</vt:lpstr>
      <vt:lpstr>Что такое трансформируемая среда?</vt:lpstr>
      <vt:lpstr>Что такое трансформируемая среда?</vt:lpstr>
      <vt:lpstr>Зонирование</vt:lpstr>
      <vt:lpstr>Мебель-трансформер</vt:lpstr>
      <vt:lpstr>Так зачем же нужна трансформируемая среда?</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Трансформируемая среда в свободной игровой деятельности дошкольников</dc:title>
  <dc:creator>Хасанова Екатерина Андреевна</dc:creator>
  <cp:lastModifiedBy>Хасанова Екатерина Андреевна</cp:lastModifiedBy>
  <cp:revision>2</cp:revision>
  <dcterms:created xsi:type="dcterms:W3CDTF">2023-05-14T20:34:08Z</dcterms:created>
  <dcterms:modified xsi:type="dcterms:W3CDTF">2023-05-16T09:54:50Z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344113</vt:lpwstr>
  </property>
  <property fmtid="{D5CDD505-2E9C-101B-9397-08002B2CF9AE}" pid="3" name="NXPowerLiteSettings">
    <vt:lpwstr>F7000400038000</vt:lpwstr>
  </property>
  <property fmtid="{D5CDD505-2E9C-101B-9397-08002B2CF9AE}" pid="4" name="NXPowerLiteVersion">
    <vt:lpwstr>S9.2.0</vt:lpwstr>
  </property>
</Properties>
</file>