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338" r:id="rId3"/>
    <p:sldId id="261" r:id="rId4"/>
    <p:sldId id="303" r:id="rId5"/>
    <p:sldId id="318" r:id="rId6"/>
    <p:sldId id="298" r:id="rId7"/>
    <p:sldId id="327" r:id="rId8"/>
    <p:sldId id="312" r:id="rId9"/>
    <p:sldId id="315" r:id="rId10"/>
    <p:sldId id="335" r:id="rId11"/>
    <p:sldId id="337" r:id="rId12"/>
    <p:sldId id="301" r:id="rId13"/>
    <p:sldId id="270" r:id="rId14"/>
    <p:sldId id="280" r:id="rId15"/>
    <p:sldId id="271" r:id="rId16"/>
    <p:sldId id="317" r:id="rId17"/>
    <p:sldId id="321" r:id="rId18"/>
    <p:sldId id="319" r:id="rId19"/>
    <p:sldId id="324" r:id="rId20"/>
    <p:sldId id="258" r:id="rId21"/>
    <p:sldId id="334" r:id="rId22"/>
    <p:sldId id="313" r:id="rId23"/>
    <p:sldId id="299" r:id="rId24"/>
    <p:sldId id="309" r:id="rId25"/>
    <p:sldId id="259" r:id="rId26"/>
    <p:sldId id="304" r:id="rId27"/>
    <p:sldId id="305" r:id="rId28"/>
    <p:sldId id="328" r:id="rId29"/>
    <p:sldId id="314" r:id="rId30"/>
    <p:sldId id="297" r:id="rId31"/>
    <p:sldId id="33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ii Oleinik" initials="D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163A"/>
    <a:srgbClr val="006666"/>
    <a:srgbClr val="306834"/>
    <a:srgbClr val="333300"/>
    <a:srgbClr val="590755"/>
    <a:srgbClr val="0000CC"/>
    <a:srgbClr val="BC1A8A"/>
    <a:srgbClr val="008000"/>
    <a:srgbClr val="34B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7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20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83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3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30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6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6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22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2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3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5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C3D01-C093-4A11-B675-F5157DE516C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9FD7D-2A18-4C85-85E5-1DCFDE345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75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51.png"/><Relationship Id="rId5" Type="http://schemas.microsoft.com/office/2007/relationships/media" Target="../media/media8.mp3"/><Relationship Id="rId10" Type="http://schemas.openxmlformats.org/officeDocument/2006/relationships/image" Target="../media/image4.png"/><Relationship Id="rId4" Type="http://schemas.openxmlformats.org/officeDocument/2006/relationships/audio" Target="../media/media7.mp3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EC5333B-B68C-F14F-1116-08A8FE4E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19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5EBBEB-161C-3F42-B39E-D5DC51BEFA32}"/>
              </a:ext>
            </a:extLst>
          </p:cNvPr>
          <p:cNvSpPr txBox="1"/>
          <p:nvPr/>
        </p:nvSpPr>
        <p:spPr>
          <a:xfrm>
            <a:off x="2034540" y="91440"/>
            <a:ext cx="557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ЖУРАВЛИ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3BB6F2-4352-03F9-87DC-412BFEBD2D58}"/>
              </a:ext>
            </a:extLst>
          </p:cNvPr>
          <p:cNvSpPr txBox="1"/>
          <p:nvPr/>
        </p:nvSpPr>
        <p:spPr>
          <a:xfrm>
            <a:off x="7172325" y="5089981"/>
            <a:ext cx="177165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C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800" b="1" i="1" dirty="0">
                <a:solidFill>
                  <a:srgbClr val="333300"/>
                </a:solidFill>
                <a:effectLst>
                  <a:outerShdw blurRad="38100" dist="38100" dir="2700000" algn="tl">
                    <a:srgbClr val="0070C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pPr algn="r"/>
            <a:r>
              <a:rPr lang="ru-RU" sz="1800" b="1" i="1" dirty="0">
                <a:solidFill>
                  <a:srgbClr val="333300"/>
                </a:solidFill>
                <a:effectLst>
                  <a:outerShdw blurRad="38100" dist="38100" dir="2700000" algn="tl">
                    <a:srgbClr val="0070C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r"/>
            <a:r>
              <a:rPr lang="ru-RU" sz="1800" b="1" i="1" dirty="0" err="1">
                <a:solidFill>
                  <a:srgbClr val="333300"/>
                </a:solidFill>
                <a:effectLst>
                  <a:outerShdw blurRad="38100" dist="38100" dir="2700000" algn="tl">
                    <a:srgbClr val="0070C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Хазова</a:t>
            </a:r>
            <a:r>
              <a:rPr lang="ru-RU" sz="1800" b="1" i="1" dirty="0">
                <a:solidFill>
                  <a:srgbClr val="333300"/>
                </a:solidFill>
                <a:effectLst>
                  <a:outerShdw blurRad="38100" dist="38100" dir="2700000" algn="tl">
                    <a:srgbClr val="0070C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О.М.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F03A78-B6C0-A957-B848-FB044D87CD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B7D7E7-7D65-11FF-17EC-DB56111F0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34" y="95474"/>
            <a:ext cx="3749365" cy="3298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6D97A8-9225-5E25-53B1-BBC8FA9D4E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705" y="130777"/>
            <a:ext cx="2828789" cy="3346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BD0646-FC3C-C27F-74A7-39524146A63B}"/>
              </a:ext>
            </a:extLst>
          </p:cNvPr>
          <p:cNvSpPr txBox="1"/>
          <p:nvPr/>
        </p:nvSpPr>
        <p:spPr>
          <a:xfrm>
            <a:off x="242567" y="3806068"/>
            <a:ext cx="8411216" cy="2844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006666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Журавли - настоящие пернатые долгожители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590755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59075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дикой природе журавли живут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и больше лет</a:t>
            </a:r>
            <a:r>
              <a:rPr lang="ru-RU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590755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b="1" dirty="0">
                <a:solidFill>
                  <a:srgbClr val="59075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590755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заповедниках 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лет.</a:t>
            </a:r>
          </a:p>
        </p:txBody>
      </p:sp>
    </p:spTree>
    <p:extLst>
      <p:ext uri="{BB962C8B-B14F-4D97-AF65-F5344CB8AC3E}">
        <p14:creationId xmlns:p14="http://schemas.microsoft.com/office/powerpoint/2010/main" val="411717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2A1E0E-4E03-C59C-632E-B61D3FC1D7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47"/>
            <a:ext cx="9144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A0FD27-C675-303C-675A-345BD4DF6C0D}"/>
              </a:ext>
            </a:extLst>
          </p:cNvPr>
          <p:cNvSpPr txBox="1"/>
          <p:nvPr/>
        </p:nvSpPr>
        <p:spPr>
          <a:xfrm>
            <a:off x="238125" y="0"/>
            <a:ext cx="8905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1" dirty="0">
                <a:solidFill>
                  <a:srgbClr val="006666"/>
                </a:solidFill>
                <a:effectLst>
                  <a:glow rad="127000">
                    <a:schemeClr val="bg1"/>
                  </a:glo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Журавли лучшие в птичьем мире танцоры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5894217-EA58-9755-199F-004ADF57F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49" y="537119"/>
            <a:ext cx="3964473" cy="24744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E789E48-DD35-6A6A-0B8F-E77ED939F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06" y="3215724"/>
            <a:ext cx="3694368" cy="32496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F333CF0-4A8E-A5DA-99E3-DA0AB04051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184" y="525942"/>
            <a:ext cx="3819525" cy="3058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CB4D49-D752-1B6E-BCA0-D79E96D5E4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184" y="3658297"/>
            <a:ext cx="3925190" cy="27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2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FAB6D9-C996-F2CD-B2C8-EDA474242BCE}"/>
              </a:ext>
            </a:extLst>
          </p:cNvPr>
          <p:cNvSpPr txBox="1"/>
          <p:nvPr/>
        </p:nvSpPr>
        <p:spPr>
          <a:xfrm>
            <a:off x="-174661" y="2664096"/>
            <a:ext cx="93186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Яйцами и птенцами  журавлей  питаются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волки, совы, вороны, лисы, еноты, медведи, змеи.</a:t>
            </a:r>
            <a:endParaRPr lang="ru-RU" sz="2400" b="1" dirty="0">
              <a:solidFill>
                <a:srgbClr val="0000CC"/>
              </a:solidFill>
              <a:effectLst>
                <a:glow rad="127000">
                  <a:schemeClr val="bg1"/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966B61B-8CB6-74CA-95F7-891B85B63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452206" y="0"/>
            <a:ext cx="3272320" cy="23608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496FCEE-7082-EAC3-7881-22E25C039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159" y="3540343"/>
            <a:ext cx="1754773" cy="20755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47C1CC9-D4EA-E2FD-1DF5-D636A3104E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500" y="5397031"/>
            <a:ext cx="1859622" cy="17552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A417D12-BEE0-CE67-F846-C53774290F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73" y="3540344"/>
            <a:ext cx="1546833" cy="18202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591E5C3-43E9-FEB2-8444-5D016F39E7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554" y="5453833"/>
            <a:ext cx="2004864" cy="15989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CC61A3A-DBD3-DEDA-972F-8F574E7FF0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76" y="3505035"/>
            <a:ext cx="1284249" cy="192040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A9DFBD2-BE14-D791-76B9-E55FA8A716E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645" y="5656411"/>
            <a:ext cx="1969179" cy="14082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1DCD0F4-C7A0-913A-76C3-0E45083B72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6356" y="3502284"/>
            <a:ext cx="1046697" cy="1920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625EBB-76D3-1C20-6EE8-62DA01BB2DFD}"/>
              </a:ext>
            </a:extLst>
          </p:cNvPr>
          <p:cNvSpPr txBox="1"/>
          <p:nvPr/>
        </p:nvSpPr>
        <p:spPr>
          <a:xfrm>
            <a:off x="2693825" y="2340792"/>
            <a:ext cx="327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Georgia" panose="02040502050405020303" pitchFamily="18" charset="0"/>
              </a:rPr>
              <a:t>Враги журавлей</a:t>
            </a:r>
          </a:p>
        </p:txBody>
      </p:sp>
    </p:spTree>
    <p:extLst>
      <p:ext uri="{BB962C8B-B14F-4D97-AF65-F5344CB8AC3E}">
        <p14:creationId xmlns:p14="http://schemas.microsoft.com/office/powerpoint/2010/main" val="239739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95F46D-6BD2-0D09-004E-B4C663AD8A2D}"/>
              </a:ext>
            </a:extLst>
          </p:cNvPr>
          <p:cNvSpPr txBox="1"/>
          <p:nvPr/>
        </p:nvSpPr>
        <p:spPr>
          <a:xfrm>
            <a:off x="1034161" y="31511"/>
            <a:ext cx="74594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33330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В мире всего 15 видов журавлей</a:t>
            </a:r>
          </a:p>
          <a:p>
            <a:pPr algn="ctr"/>
            <a:r>
              <a:rPr lang="ru-RU" b="1" i="1" dirty="0">
                <a:solidFill>
                  <a:srgbClr val="33330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Их можно разделить на три группы </a:t>
            </a:r>
          </a:p>
          <a:p>
            <a:pPr algn="ctr"/>
            <a:r>
              <a:rPr lang="ru-RU" sz="2800" b="1" i="1" dirty="0">
                <a:solidFill>
                  <a:srgbClr val="7030A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1 группа журавлей – самые крупные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A24C2D-EB0E-9019-9AE4-2A073F078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489" y="3930637"/>
            <a:ext cx="2030144" cy="28958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1D3546A-4D11-B504-D226-AEE5895C7E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968" y="3930637"/>
            <a:ext cx="2060627" cy="28958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0FB4C9-1735-9A7B-534B-BCA93B6168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78" y="1349301"/>
            <a:ext cx="2825242" cy="2581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B968E4-B0AC-AD0C-124C-53B8789464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8" y="3930637"/>
            <a:ext cx="3001804" cy="27764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84F89D-69F8-76F2-F348-E961C6DC5C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792" y="1388385"/>
            <a:ext cx="2584928" cy="25422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D4FCC0-201A-0D4F-1ABE-8D15E9590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20" y="1412445"/>
            <a:ext cx="1939824" cy="2332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D104DA-72D1-B9BD-251D-35E161F18B23}"/>
              </a:ext>
            </a:extLst>
          </p:cNvPr>
          <p:cNvSpPr txBox="1"/>
          <p:nvPr/>
        </p:nvSpPr>
        <p:spPr>
          <a:xfrm rot="16200000">
            <a:off x="3501209" y="2458029"/>
            <a:ext cx="847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160 </a:t>
            </a:r>
            <a:r>
              <a:rPr lang="ru-RU" sz="1050" dirty="0"/>
              <a:t>СМ</a:t>
            </a:r>
          </a:p>
        </p:txBody>
      </p:sp>
    </p:spTree>
    <p:extLst>
      <p:ext uri="{BB962C8B-B14F-4D97-AF65-F5344CB8AC3E}">
        <p14:creationId xmlns:p14="http://schemas.microsoft.com/office/powerpoint/2010/main" val="4220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50"/>
            <a:ext cx="9144000" cy="6953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29933F-D8F4-07E7-C64C-4E046C06E571}"/>
              </a:ext>
            </a:extLst>
          </p:cNvPr>
          <p:cNvSpPr txBox="1"/>
          <p:nvPr/>
        </p:nvSpPr>
        <p:spPr>
          <a:xfrm>
            <a:off x="647700" y="354781"/>
            <a:ext cx="8162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>
                <a:solidFill>
                  <a:srgbClr val="7030A0"/>
                </a:solidFill>
                <a:effectLst>
                  <a:glow rad="127000">
                    <a:prstClr val="white"/>
                  </a:glow>
                </a:effectLst>
                <a:latin typeface="Georgia" panose="02040502050405020303" pitchFamily="18" charset="0"/>
              </a:rPr>
              <a:t>2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</a:rPr>
              <a:t> группа журавлей – средних размеров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31EDB3-9ED4-5A1F-E32F-1262A8747A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33" y="1080500"/>
            <a:ext cx="2786113" cy="2450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9B26A99-9F6B-6927-68CD-BE49A18F1E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328" y="3733802"/>
            <a:ext cx="1985343" cy="3048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7E61FC0-D5BE-B5B0-3953-6018AEF32B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35" y="3835473"/>
            <a:ext cx="3084843" cy="23715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AF3697-78FE-6506-DABA-A5FC2C7FC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446" y="1080500"/>
            <a:ext cx="2597121" cy="23715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390955E-FD29-C11E-A723-BE43EC6956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446" y="3733803"/>
            <a:ext cx="2182557" cy="30482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2A24B9-BFF8-ABE3-C3A2-968EADD382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328" y="1080500"/>
            <a:ext cx="2149228" cy="2572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3505F6-2A98-34FD-B48E-25E45D65439E}"/>
              </a:ext>
            </a:extLst>
          </p:cNvPr>
          <p:cNvSpPr txBox="1"/>
          <p:nvPr/>
        </p:nvSpPr>
        <p:spPr>
          <a:xfrm rot="16200000">
            <a:off x="3383227" y="2689757"/>
            <a:ext cx="847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140 </a:t>
            </a:r>
            <a:r>
              <a:rPr lang="ru-RU" sz="1050" dirty="0"/>
              <a:t>СМ</a:t>
            </a:r>
          </a:p>
        </p:txBody>
      </p:sp>
    </p:spTree>
    <p:extLst>
      <p:ext uri="{BB962C8B-B14F-4D97-AF65-F5344CB8AC3E}">
        <p14:creationId xmlns:p14="http://schemas.microsoft.com/office/powerpoint/2010/main" val="280882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072189-2645-DC83-8B30-FC1F4388EBF6}"/>
              </a:ext>
            </a:extLst>
          </p:cNvPr>
          <p:cNvSpPr txBox="1"/>
          <p:nvPr/>
        </p:nvSpPr>
        <p:spPr>
          <a:xfrm>
            <a:off x="571500" y="103787"/>
            <a:ext cx="8162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 группа журавлей – мелких размеров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F88A54-F95C-6A1A-49AF-37BC0A2D0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90" y="951399"/>
            <a:ext cx="2188654" cy="30970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9784BE-2766-D826-73FD-B4FA929B3E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729" y="1070281"/>
            <a:ext cx="2005758" cy="2859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3ABEFE3-AB26-547A-F3A5-817F87E8E3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871" y="3929553"/>
            <a:ext cx="2591025" cy="26824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80BBE8-CC47-DDFA-6B1B-246B1EE2BC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702" y="3575398"/>
            <a:ext cx="2473544" cy="3036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EA9F4CE-B5FC-799D-8D10-96E47C5DBF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58" y="4048435"/>
            <a:ext cx="2249619" cy="27800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DB76D26-E1DA-A03B-BFF1-33A24A17B1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553" y="951399"/>
            <a:ext cx="2121166" cy="26028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DA1271-4828-2687-19D4-59E529346C32}"/>
              </a:ext>
            </a:extLst>
          </p:cNvPr>
          <p:cNvSpPr txBox="1"/>
          <p:nvPr/>
        </p:nvSpPr>
        <p:spPr>
          <a:xfrm rot="16200000">
            <a:off x="3282134" y="2563448"/>
            <a:ext cx="847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100 </a:t>
            </a:r>
            <a:r>
              <a:rPr lang="ru-RU" sz="1050" dirty="0"/>
              <a:t>СМ</a:t>
            </a:r>
          </a:p>
        </p:txBody>
      </p:sp>
    </p:spTree>
    <p:extLst>
      <p:ext uri="{BB962C8B-B14F-4D97-AF65-F5344CB8AC3E}">
        <p14:creationId xmlns:p14="http://schemas.microsoft.com/office/powerpoint/2010/main" val="20104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346" y="-95250"/>
            <a:ext cx="9144000" cy="6953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B81735-B8DF-05ED-2006-226EC48C54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09" y="1107311"/>
            <a:ext cx="3223523" cy="3759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4F1ADF-1EE4-B131-50C7-336FC3315B19}"/>
              </a:ext>
            </a:extLst>
          </p:cNvPr>
          <p:cNvSpPr txBox="1"/>
          <p:nvPr/>
        </p:nvSpPr>
        <p:spPr>
          <a:xfrm>
            <a:off x="826219" y="4595349"/>
            <a:ext cx="26904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Журавль-красавка</a:t>
            </a:r>
          </a:p>
          <a:p>
            <a:pPr algn="l"/>
            <a:r>
              <a:rPr lang="ru-RU" b="1" i="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Самые маленькие и легкие журавли</a:t>
            </a:r>
          </a:p>
        </p:txBody>
      </p:sp>
      <p:pic>
        <p:nvPicPr>
          <p:cNvPr id="3" name="Журавль-красавка">
            <a:hlinkClick r:id="" action="ppaction://media"/>
            <a:extLst>
              <a:ext uri="{FF2B5EF4-FFF2-40B4-BE49-F238E27FC236}">
                <a16:creationId xmlns:a16="http://schemas.microsoft.com/office/drawing/2014/main" xmlns="" id="{B1CC6AE0-2711-14D1-F4C4-9A2247C69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56415" y="4129483"/>
            <a:ext cx="415460" cy="4154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B8F6A5-376F-F7F4-5C5B-5AD3F94A3D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398" y="1107311"/>
            <a:ext cx="3107193" cy="3759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A11BBB-52CF-FFA1-7CA6-E3734101A9ED}"/>
              </a:ext>
            </a:extLst>
          </p:cNvPr>
          <p:cNvSpPr txBox="1"/>
          <p:nvPr/>
        </p:nvSpPr>
        <p:spPr>
          <a:xfrm>
            <a:off x="5476960" y="4544943"/>
            <a:ext cx="27620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 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Чёрный журавль</a:t>
            </a:r>
          </a:p>
          <a:p>
            <a:r>
              <a:rPr lang="ru-RU" b="1" i="0" dirty="0">
                <a:solidFill>
                  <a:srgbClr val="0000CC"/>
                </a:solidFill>
                <a:effectLst/>
                <a:latin typeface="Georgia" panose="02040502050405020303" pitchFamily="18" charset="0"/>
              </a:rPr>
              <a:t>За скрытный образ жизни и </a:t>
            </a:r>
            <a:r>
              <a:rPr lang="ru-RU" b="1" i="0" dirty="0">
                <a:solidFill>
                  <a:srgbClr val="333300"/>
                </a:solidFill>
                <a:effectLst/>
                <a:latin typeface="Georgia" panose="02040502050405020303" pitchFamily="18" charset="0"/>
              </a:rPr>
              <a:t>темное оперение </a:t>
            </a:r>
            <a:r>
              <a:rPr lang="ru-RU" b="1" i="0" dirty="0">
                <a:solidFill>
                  <a:srgbClr val="0000CC"/>
                </a:solidFill>
                <a:effectLst/>
                <a:latin typeface="Georgia" panose="02040502050405020303" pitchFamily="18" charset="0"/>
              </a:rPr>
              <a:t>называют </a:t>
            </a:r>
            <a:r>
              <a:rPr lang="ru-RU" b="1" i="0" dirty="0">
                <a:solidFill>
                  <a:srgbClr val="C00000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«журавль – монах»</a:t>
            </a:r>
            <a:endParaRPr lang="ru-RU" b="1" i="0" dirty="0">
              <a:solidFill>
                <a:srgbClr val="C0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0" name="Чёрный журавль - голос">
            <a:hlinkClick r:id="" action="ppaction://media"/>
            <a:extLst>
              <a:ext uri="{FF2B5EF4-FFF2-40B4-BE49-F238E27FC236}">
                <a16:creationId xmlns:a16="http://schemas.microsoft.com/office/drawing/2014/main" xmlns="" id="{799F3AD2-F0A0-9AC1-542F-AB754213D0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4997" y="4010025"/>
            <a:ext cx="534918" cy="534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1C5595-D081-61B3-E96A-751D9E3DDB6A}"/>
              </a:ext>
            </a:extLst>
          </p:cNvPr>
          <p:cNvSpPr txBox="1"/>
          <p:nvPr/>
        </p:nvSpPr>
        <p:spPr>
          <a:xfrm>
            <a:off x="934539" y="253231"/>
            <a:ext cx="7630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В России обитает 7 видов журавлей:  </a:t>
            </a:r>
            <a:endParaRPr lang="ru-RU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430F67-F2E3-5B2D-DC1F-59530F67B9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627" y="1311284"/>
            <a:ext cx="3432293" cy="3839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0D428D-7577-2513-E94A-435D167BDE54}"/>
              </a:ext>
            </a:extLst>
          </p:cNvPr>
          <p:cNvSpPr txBox="1"/>
          <p:nvPr/>
        </p:nvSpPr>
        <p:spPr>
          <a:xfrm>
            <a:off x="4729040" y="4808052"/>
            <a:ext cx="27697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      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Серый журавль </a:t>
            </a:r>
            <a:r>
              <a:rPr lang="ru-RU" b="1" i="0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–</a:t>
            </a:r>
            <a:r>
              <a:rPr lang="ru-RU" b="1" i="0" dirty="0">
                <a:solidFill>
                  <a:srgbClr val="0000CC"/>
                </a:solidFill>
                <a:effectLst/>
                <a:latin typeface="Georgia" panose="02040502050405020303" pitchFamily="18" charset="0"/>
              </a:rPr>
              <a:t> самый </a:t>
            </a:r>
            <a:r>
              <a:rPr lang="ru-RU" b="1" i="0" dirty="0">
                <a:solidFill>
                  <a:srgbClr val="FF0000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распространенный вид в России</a:t>
            </a:r>
            <a:endParaRPr lang="ru-RU" b="1" i="0" dirty="0">
              <a:solidFill>
                <a:srgbClr val="C0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7" name="Серый журавль">
            <a:hlinkClick r:id="" action="ppaction://media"/>
            <a:extLst>
              <a:ext uri="{FF2B5EF4-FFF2-40B4-BE49-F238E27FC236}">
                <a16:creationId xmlns:a16="http://schemas.microsoft.com/office/drawing/2014/main" xmlns="" id="{B750B82E-6DAA-C9D9-16BD-E14676003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6098" y="4134949"/>
            <a:ext cx="340370" cy="3403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5D59EF-963B-E089-CC22-0A045921716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35" y="1311284"/>
            <a:ext cx="2984040" cy="3780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52BDF3-2034-95B9-D107-AB9CB948F8A9}"/>
              </a:ext>
            </a:extLst>
          </p:cNvPr>
          <p:cNvSpPr txBox="1"/>
          <p:nvPr/>
        </p:nvSpPr>
        <p:spPr>
          <a:xfrm>
            <a:off x="1018916" y="4668096"/>
            <a:ext cx="3191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333333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ru-RU" b="1" i="0" dirty="0">
                <a:solidFill>
                  <a:srgbClr val="306834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Белый журавль-</a:t>
            </a:r>
            <a:r>
              <a:rPr lang="ru-RU" b="1" i="1" dirty="0">
                <a:solidFill>
                  <a:srgbClr val="306834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стерх</a:t>
            </a:r>
          </a:p>
          <a:p>
            <a:pPr algn="l"/>
            <a:r>
              <a:rPr lang="ru-RU" b="1" i="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Р</a:t>
            </a:r>
            <a:r>
              <a:rPr lang="ru-RU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едкий, исчезающий вид </a:t>
            </a:r>
            <a:endParaRPr lang="ru-RU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highlight>
                <a:srgbClr val="00FFFF"/>
              </a:highlight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Стерх">
            <a:hlinkClick r:id="" action="ppaction://media"/>
            <a:extLst>
              <a:ext uri="{FF2B5EF4-FFF2-40B4-BE49-F238E27FC236}">
                <a16:creationId xmlns:a16="http://schemas.microsoft.com/office/drawing/2014/main" xmlns="" id="{C77205F4-48DB-D432-B798-1284F78980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40080" y="4258919"/>
            <a:ext cx="353271" cy="3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2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625"/>
            <a:ext cx="9144000" cy="69532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1E14991-34D5-9524-796D-DB426B62147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5" y="55817"/>
            <a:ext cx="2736646" cy="3420808"/>
          </a:xfrm>
          <a:prstGeom prst="rect">
            <a:avLst/>
          </a:prstGeom>
        </p:spPr>
      </p:pic>
      <p:pic>
        <p:nvPicPr>
          <p:cNvPr id="3" name="Канадский журавль">
            <a:hlinkClick r:id="" action="ppaction://media"/>
            <a:extLst>
              <a:ext uri="{FF2B5EF4-FFF2-40B4-BE49-F238E27FC236}">
                <a16:creationId xmlns:a16="http://schemas.microsoft.com/office/drawing/2014/main" xmlns="" id="{2AC1AE51-B91B-B4AA-3905-12AAC99F1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3852" y="2658754"/>
            <a:ext cx="284012" cy="284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5DF568-C1FE-6043-1DF5-95078A7779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690" y="122492"/>
            <a:ext cx="2450841" cy="3420809"/>
          </a:xfrm>
          <a:prstGeom prst="rect">
            <a:avLst/>
          </a:prstGeom>
        </p:spPr>
      </p:pic>
      <p:pic>
        <p:nvPicPr>
          <p:cNvPr id="6" name="Даурский журавль - голос">
            <a:hlinkClick r:id="" action="ppaction://media"/>
            <a:extLst>
              <a:ext uri="{FF2B5EF4-FFF2-40B4-BE49-F238E27FC236}">
                <a16:creationId xmlns:a16="http://schemas.microsoft.com/office/drawing/2014/main" xmlns="" id="{A56CA490-5CA2-8FAB-E059-507C15385B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7221" y="2658754"/>
            <a:ext cx="416334" cy="416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31512F-2053-8304-8EF8-CC4080EA2387}"/>
              </a:ext>
            </a:extLst>
          </p:cNvPr>
          <p:cNvSpPr txBox="1"/>
          <p:nvPr/>
        </p:nvSpPr>
        <p:spPr>
          <a:xfrm>
            <a:off x="5895533" y="3157961"/>
            <a:ext cx="31942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      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Даурский журавль</a:t>
            </a:r>
          </a:p>
          <a:p>
            <a:pPr algn="r"/>
            <a:r>
              <a:rPr lang="ru-RU" b="1" i="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        - один из крупных                                                              журавлей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8BEF12B-5165-224F-F591-FA961E89D9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3323" y="1991013"/>
            <a:ext cx="3268599" cy="3571444"/>
          </a:xfrm>
          <a:prstGeom prst="rect">
            <a:avLst/>
          </a:prstGeom>
        </p:spPr>
      </p:pic>
      <p:pic>
        <p:nvPicPr>
          <p:cNvPr id="12" name="Японский журавль">
            <a:hlinkClick r:id="" action="ppaction://media"/>
            <a:extLst>
              <a:ext uri="{FF2B5EF4-FFF2-40B4-BE49-F238E27FC236}">
                <a16:creationId xmlns:a16="http://schemas.microsoft.com/office/drawing/2014/main" xmlns="" id="{843171B1-868A-84D2-4E5D-3CC4EAF5CA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8646" y="4653900"/>
            <a:ext cx="304800" cy="3276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2EA213-9FBC-9C09-40BF-164727909547}"/>
              </a:ext>
            </a:extLst>
          </p:cNvPr>
          <p:cNvSpPr txBox="1"/>
          <p:nvPr/>
        </p:nvSpPr>
        <p:spPr>
          <a:xfrm>
            <a:off x="2947744" y="5300206"/>
            <a:ext cx="3110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    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Японский журавль</a:t>
            </a: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 - </a:t>
            </a:r>
            <a:r>
              <a:rPr lang="ru-RU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один из самых красивых птиц</a:t>
            </a:r>
            <a:endParaRPr lang="ru-RU" b="1" i="0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844C54-C59B-565A-DABE-BB953699BDDD}"/>
              </a:ext>
            </a:extLst>
          </p:cNvPr>
          <p:cNvSpPr txBox="1"/>
          <p:nvPr/>
        </p:nvSpPr>
        <p:spPr>
          <a:xfrm>
            <a:off x="179555" y="3157961"/>
            <a:ext cx="2736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Канадский журавль </a:t>
            </a:r>
          </a:p>
          <a:p>
            <a:pPr algn="l"/>
            <a:r>
              <a:rPr lang="ru-RU" b="1" i="0" dirty="0">
                <a:solidFill>
                  <a:srgbClr val="0000CC"/>
                </a:solidFill>
                <a:effectLst/>
                <a:latin typeface="Georgia" panose="02040502050405020303" pitchFamily="18" charset="0"/>
              </a:rPr>
              <a:t>– самый </a:t>
            </a:r>
            <a:r>
              <a:rPr lang="ru-RU" b="1" i="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многочисленный вид среди журавлей </a:t>
            </a:r>
          </a:p>
        </p:txBody>
      </p:sp>
    </p:spTree>
    <p:extLst>
      <p:ext uri="{BB962C8B-B14F-4D97-AF65-F5344CB8AC3E}">
        <p14:creationId xmlns:p14="http://schemas.microsoft.com/office/powerpoint/2010/main" val="3039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0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96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A3DA66-9ABD-78F9-8AD2-B219AB2DAF69}"/>
              </a:ext>
            </a:extLst>
          </p:cNvPr>
          <p:cNvSpPr txBox="1"/>
          <p:nvPr/>
        </p:nvSpPr>
        <p:spPr>
          <a:xfrm>
            <a:off x="801883" y="3065730"/>
            <a:ext cx="7236024" cy="576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Есть ли  враги у журавлей?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(яйцами и птенцами питаются лисы, еноты, волки, вороны, совы.)</a:t>
            </a:r>
            <a:endParaRPr lang="ru-RU" sz="12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07897C-C77F-287A-1193-FD6D3F9F139E}"/>
              </a:ext>
            </a:extLst>
          </p:cNvPr>
          <p:cNvSpPr txBox="1"/>
          <p:nvPr/>
        </p:nvSpPr>
        <p:spPr>
          <a:xfrm>
            <a:off x="2597345" y="0"/>
            <a:ext cx="427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Игра «Угадай-ка»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8DF392-B815-E152-B564-A1ADD0AAE9EA}"/>
              </a:ext>
            </a:extLst>
          </p:cNvPr>
          <p:cNvSpPr txBox="1"/>
          <p:nvPr/>
        </p:nvSpPr>
        <p:spPr>
          <a:xfrm>
            <a:off x="773013" y="484655"/>
            <a:ext cx="6072187" cy="3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1. Журавли перелётные или зимующие птицы?</a:t>
            </a:r>
            <a:endParaRPr lang="ru-RU" dirty="0">
              <a:effectLst>
                <a:glow rad="127000">
                  <a:srgbClr val="FFC000"/>
                </a:glo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D68CB-8778-C8E9-E4F3-44E8720A0749}"/>
              </a:ext>
            </a:extLst>
          </p:cNvPr>
          <p:cNvSpPr txBox="1"/>
          <p:nvPr/>
        </p:nvSpPr>
        <p:spPr>
          <a:xfrm>
            <a:off x="801883" y="1629901"/>
            <a:ext cx="6296026" cy="3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4. Где обитают журавли?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accent4">
                      <a:lumMod val="40000"/>
                      <a:lumOff val="60000"/>
                    </a:schemeClr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(возле водоёмов)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E0AF23-2B37-A9ED-B94B-AFAA2BD19CDF}"/>
              </a:ext>
            </a:extLst>
          </p:cNvPr>
          <p:cNvSpPr txBox="1"/>
          <p:nvPr/>
        </p:nvSpPr>
        <p:spPr>
          <a:xfrm>
            <a:off x="801883" y="2053186"/>
            <a:ext cx="7015162" cy="572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5. Чем питаются журавли?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accent4">
                      <a:lumMod val="40000"/>
                      <a:lumOff val="60000"/>
                    </a:schemeClr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травами, корнями растений, ягодами, лягушками, рыбками, насекомыми)</a:t>
            </a:r>
            <a:endParaRPr lang="ru-RU" sz="1200" dirty="0">
              <a:solidFill>
                <a:srgbClr val="4A163A"/>
              </a:solidFill>
              <a:effectLst>
                <a:glow rad="127000">
                  <a:schemeClr val="accent4">
                    <a:lumMod val="40000"/>
                    <a:lumOff val="60000"/>
                  </a:schemeClr>
                </a:glo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2C2ACC-8787-98A9-8E6E-C0AC06C3C245}"/>
              </a:ext>
            </a:extLst>
          </p:cNvPr>
          <p:cNvSpPr txBox="1"/>
          <p:nvPr/>
        </p:nvSpPr>
        <p:spPr>
          <a:xfrm>
            <a:off x="682823" y="5629364"/>
            <a:ext cx="7407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журавль один из самых красивых птиц?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(Японский)</a:t>
            </a:r>
            <a:endParaRPr lang="ru-RU" sz="12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BBE47F-98D0-14B7-DB95-5BD560A2A443}"/>
              </a:ext>
            </a:extLst>
          </p:cNvPr>
          <p:cNvSpPr txBox="1"/>
          <p:nvPr/>
        </p:nvSpPr>
        <p:spPr>
          <a:xfrm>
            <a:off x="801883" y="2620868"/>
            <a:ext cx="6886574" cy="3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Сколько яиц в кладке журавля?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кладке 2 яйца)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92DAD09-CB25-007A-C2EB-84FBCE15E6BD}"/>
              </a:ext>
            </a:extLst>
          </p:cNvPr>
          <p:cNvSpPr txBox="1"/>
          <p:nvPr/>
        </p:nvSpPr>
        <p:spPr>
          <a:xfrm>
            <a:off x="773013" y="853084"/>
            <a:ext cx="6265069" cy="373949"/>
          </a:xfrm>
          <a:prstGeom prst="rect">
            <a:avLst/>
          </a:prstGeom>
          <a:noFill/>
          <a:effectLst>
            <a:glow rad="127000">
              <a:schemeClr val="accent5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видов журавлей </a:t>
            </a:r>
            <a:r>
              <a:rPr lang="ru-RU" b="0" i="0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</a:rPr>
              <a:t>есть всего</a:t>
            </a:r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мире</a:t>
            </a:r>
            <a:r>
              <a:rPr lang="ru-RU" sz="1200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accent4">
                      <a:lumMod val="40000"/>
                      <a:lumOff val="60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9A045E8-3EFB-9D4B-7167-E8B4D1046009}"/>
              </a:ext>
            </a:extLst>
          </p:cNvPr>
          <p:cNvSpPr txBox="1"/>
          <p:nvPr/>
        </p:nvSpPr>
        <p:spPr>
          <a:xfrm>
            <a:off x="801883" y="1247314"/>
            <a:ext cx="5491162" cy="373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3. </a:t>
            </a:r>
            <a:r>
              <a:rPr lang="ru-RU" b="0" i="0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Сколько видов журавлей обитают в </a:t>
            </a: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России?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accent4">
                      <a:lumMod val="40000"/>
                      <a:lumOff val="60000"/>
                    </a:schemeClr>
                  </a:glow>
                </a:effectLst>
                <a:latin typeface="Georgia" panose="02040502050405020303" pitchFamily="18" charset="0"/>
              </a:rPr>
              <a:t>(7)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1B3DD6D-7DAA-D026-00CE-39E8DC1FF521}"/>
              </a:ext>
            </a:extLst>
          </p:cNvPr>
          <p:cNvSpPr txBox="1"/>
          <p:nvPr/>
        </p:nvSpPr>
        <p:spPr>
          <a:xfrm>
            <a:off x="773013" y="4074025"/>
            <a:ext cx="7436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9. Какой с</a:t>
            </a:r>
            <a:r>
              <a:rPr lang="ru-RU" b="0" i="0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амый распространенный журавль в России</a:t>
            </a: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(серый)</a:t>
            </a:r>
          </a:p>
          <a:p>
            <a:endParaRPr lang="ru-RU" dirty="0">
              <a:solidFill>
                <a:srgbClr val="4A163A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88A689B-8D83-FDCA-C484-274C1CB83780}"/>
              </a:ext>
            </a:extLst>
          </p:cNvPr>
          <p:cNvSpPr txBox="1"/>
          <p:nvPr/>
        </p:nvSpPr>
        <p:spPr>
          <a:xfrm>
            <a:off x="718540" y="4591290"/>
            <a:ext cx="6379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</a:rPr>
              <a:t>10.</a:t>
            </a: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</a:rPr>
              <a:t>Какой самый маленький журавль?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Georgia" panose="02040502050405020303" pitchFamily="18" charset="0"/>
              </a:rPr>
              <a:t>(Красавка)</a:t>
            </a:r>
            <a:endParaRPr lang="ru-RU" dirty="0">
              <a:solidFill>
                <a:srgbClr val="4A163A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10F89CE-0A8A-87BD-F55D-67E3CCE974D2}"/>
              </a:ext>
            </a:extLst>
          </p:cNvPr>
          <p:cNvSpPr txBox="1"/>
          <p:nvPr/>
        </p:nvSpPr>
        <p:spPr>
          <a:xfrm>
            <a:off x="682823" y="5087239"/>
            <a:ext cx="7617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11. Какого журавля называют «журавль - монах»? </a:t>
            </a:r>
            <a:r>
              <a:rPr lang="ru-RU" sz="1200" dirty="0">
                <a:solidFill>
                  <a:srgbClr val="4A163A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Georgia" panose="02040502050405020303" pitchFamily="18" charset="0"/>
              </a:rPr>
              <a:t>(Чёрный)</a:t>
            </a:r>
            <a:endParaRPr lang="ru-RU" u="sng" dirty="0">
              <a:solidFill>
                <a:srgbClr val="4A163A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3A616BE-E269-3B83-D959-00B432D9A20F}"/>
              </a:ext>
            </a:extLst>
          </p:cNvPr>
          <p:cNvSpPr txBox="1"/>
          <p:nvPr/>
        </p:nvSpPr>
        <p:spPr>
          <a:xfrm>
            <a:off x="773013" y="3670409"/>
            <a:ext cx="802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</a:rPr>
              <a:t>8.</a:t>
            </a:r>
            <a:r>
              <a:rPr lang="ru-RU" dirty="0"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ru-RU" dirty="0"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Georgia" panose="02040502050405020303" pitchFamily="18" charset="0"/>
              </a:rPr>
              <a:t>Какой самый редкий журавль, исчезающий вид?  </a:t>
            </a:r>
            <a:r>
              <a:rPr lang="ru-RU" sz="1200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(Белый журавль - стерх)</a:t>
            </a:r>
          </a:p>
        </p:txBody>
      </p:sp>
    </p:spTree>
    <p:extLst>
      <p:ext uri="{BB962C8B-B14F-4D97-AF65-F5344CB8AC3E}">
        <p14:creationId xmlns:p14="http://schemas.microsoft.com/office/powerpoint/2010/main" val="330914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29A5B5E-667C-C1CF-69DF-EF789A445B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24" y="-433388"/>
            <a:ext cx="90157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EA1B6C-2552-5FDB-7E96-BF8513E8B962}"/>
              </a:ext>
            </a:extLst>
          </p:cNvPr>
          <p:cNvSpPr txBox="1"/>
          <p:nvPr/>
        </p:nvSpPr>
        <p:spPr>
          <a:xfrm>
            <a:off x="1728787" y="2028427"/>
            <a:ext cx="7258050" cy="3020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b="1" dirty="0">
                <a:solidFill>
                  <a:srgbClr val="4A163A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экологическое сознание. Воспитать чувство ответственности за экологическое состояние планеты и желание созидательно взаимодействовать с природой.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023C60-BF4A-CC06-BE95-978F211385D2}"/>
              </a:ext>
            </a:extLst>
          </p:cNvPr>
          <p:cNvSpPr txBox="1"/>
          <p:nvPr/>
        </p:nvSpPr>
        <p:spPr>
          <a:xfrm>
            <a:off x="4131469" y="1163121"/>
            <a:ext cx="1821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Цель:</a:t>
            </a:r>
            <a:r>
              <a:rPr lang="ru-RU" sz="3600" i="1" dirty="0"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632285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25" y="1297"/>
            <a:ext cx="9144000" cy="6953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8736F6-4324-CEEC-F7C2-021FE26D7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76625"/>
            <a:ext cx="9144000" cy="3477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C6B7FF-6D77-684B-9AC1-5D86481EDDEB}"/>
              </a:ext>
            </a:extLst>
          </p:cNvPr>
          <p:cNvSpPr txBox="1"/>
          <p:nvPr/>
        </p:nvSpPr>
        <p:spPr>
          <a:xfrm>
            <a:off x="428625" y="0"/>
            <a:ext cx="7915275" cy="2825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800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С 2002 года, каждое второе воскресенье сентября, празднуется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ВСЕМИРНЫЙ ДЕНЬ ЖУРАВЛЯ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7030A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 этом году - 10 сентября</a:t>
            </a:r>
            <a:endParaRPr lang="ru-RU" sz="3600" b="1" i="1" dirty="0">
              <a:solidFill>
                <a:srgbClr val="7030A0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Batang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F32E57-97D3-E1D5-851C-75D237A9094A}"/>
              </a:ext>
            </a:extLst>
          </p:cNvPr>
          <p:cNvSpPr txBox="1"/>
          <p:nvPr/>
        </p:nvSpPr>
        <p:spPr>
          <a:xfrm>
            <a:off x="233362" y="3015689"/>
            <a:ext cx="8505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Этот праздник посвящен защите птиц, </a:t>
            </a:r>
            <a:r>
              <a:rPr lang="ru-RU" sz="24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4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находятся на грани исчезновения. </a:t>
            </a:r>
            <a:endParaRPr lang="ru-RU" sz="2400" b="1" dirty="0">
              <a:solidFill>
                <a:srgbClr val="0000CC"/>
              </a:solidFill>
              <a:effectLst>
                <a:glow rad="127000">
                  <a:schemeClr val="bg1"/>
                </a:glo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65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8F59F14-AA0A-2AC8-56B9-44E570E912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4433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713D26-B3D1-DEEE-854B-499453294B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037" y="234434"/>
            <a:ext cx="2971249" cy="3953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A4B0D5-2AF1-0B16-00EA-19F4D9F50510}"/>
              </a:ext>
            </a:extLst>
          </p:cNvPr>
          <p:cNvSpPr txBox="1"/>
          <p:nvPr/>
        </p:nvSpPr>
        <p:spPr>
          <a:xfrm>
            <a:off x="447675" y="4288054"/>
            <a:ext cx="8620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0000CC"/>
                </a:solidFill>
                <a:effectLst/>
                <a:latin typeface="Georgia" panose="02040502050405020303" pitchFamily="18" charset="0"/>
              </a:rPr>
              <a:t>Сейчас в </a:t>
            </a:r>
            <a:r>
              <a:rPr lang="ru-RU" sz="2800" b="1" i="0" dirty="0">
                <a:solidFill>
                  <a:srgbClr val="C00000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Международную Красную книгу</a:t>
            </a:r>
            <a:r>
              <a:rPr lang="ru-RU" sz="2800" b="1" i="0" dirty="0">
                <a:solidFill>
                  <a:srgbClr val="0000CC"/>
                </a:solidFill>
                <a:effectLst/>
                <a:latin typeface="Georgia" panose="02040502050405020303" pitchFamily="18" charset="0"/>
              </a:rPr>
              <a:t> внесены все </a:t>
            </a:r>
            <a:r>
              <a:rPr lang="ru-RU" sz="2800" b="1" i="0" dirty="0">
                <a:solidFill>
                  <a:srgbClr val="008000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15 видов журавлей</a:t>
            </a:r>
            <a:r>
              <a:rPr lang="ru-RU" sz="2800" b="1" i="0" dirty="0">
                <a:solidFill>
                  <a:srgbClr val="306834"/>
                </a:solidFill>
                <a:effectLst/>
                <a:latin typeface="Georgia" panose="02040502050405020303" pitchFamily="18" charset="0"/>
              </a:rPr>
              <a:t>. </a:t>
            </a:r>
          </a:p>
          <a:p>
            <a:pPr algn="ctr"/>
            <a:r>
              <a:rPr lang="ru-RU" sz="1600" b="1" i="0" dirty="0">
                <a:solidFill>
                  <a:srgbClr val="306834"/>
                </a:solidFill>
                <a:effectLst/>
                <a:latin typeface="Georgia" panose="02040502050405020303" pitchFamily="18" charset="0"/>
              </a:rPr>
              <a:t> </a:t>
            </a:r>
            <a:endParaRPr lang="ru-RU" sz="16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18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B6D74A-AF15-12FB-0B95-985C6844FA06}"/>
              </a:ext>
            </a:extLst>
          </p:cNvPr>
          <p:cNvSpPr txBox="1"/>
          <p:nvPr/>
        </p:nvSpPr>
        <p:spPr>
          <a:xfrm>
            <a:off x="1673662" y="72258"/>
            <a:ext cx="810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Причины сокращения журавлей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5919EE-6735-FBCE-849E-D54378562FB5}"/>
              </a:ext>
            </a:extLst>
          </p:cNvPr>
          <p:cNvSpPr txBox="1"/>
          <p:nvPr/>
        </p:nvSpPr>
        <p:spPr>
          <a:xfrm>
            <a:off x="5433648" y="2900552"/>
            <a:ext cx="4981226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- Охота на журавлей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4B8877-EDF4-8F4C-D4D1-998196676A65}"/>
              </a:ext>
            </a:extLst>
          </p:cNvPr>
          <p:cNvSpPr txBox="1"/>
          <p:nvPr/>
        </p:nvSpPr>
        <p:spPr>
          <a:xfrm>
            <a:off x="1148828" y="5452620"/>
            <a:ext cx="4638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- Птенцов журавлей поедают хищные звери и птицы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264A59-996E-72F6-FBC1-D3CAAB201AE5}"/>
              </a:ext>
            </a:extLst>
          </p:cNvPr>
          <p:cNvSpPr txBox="1"/>
          <p:nvPr/>
        </p:nvSpPr>
        <p:spPr>
          <a:xfrm>
            <a:off x="992794" y="613855"/>
            <a:ext cx="4638674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72304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- Загрязнение рек и озер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8EC333-1B15-B554-D773-F5D91DAF1E26}"/>
              </a:ext>
            </a:extLst>
          </p:cNvPr>
          <p:cNvSpPr txBox="1"/>
          <p:nvPr/>
        </p:nvSpPr>
        <p:spPr>
          <a:xfrm>
            <a:off x="5433648" y="662007"/>
            <a:ext cx="2717558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- Осушение болот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8C4A07-55A0-29D3-1C2A-B6E33A89C5F6}"/>
              </a:ext>
            </a:extLst>
          </p:cNvPr>
          <p:cNvSpPr txBox="1"/>
          <p:nvPr/>
        </p:nvSpPr>
        <p:spPr>
          <a:xfrm>
            <a:off x="1391849" y="2900551"/>
            <a:ext cx="2791569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- Лесные пожары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430C516-0B7D-6672-F1E1-B727852D32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327" y="1111812"/>
            <a:ext cx="2717558" cy="18135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B7A5FF6-8091-F7F4-A557-9BAA7226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191" y="1128336"/>
            <a:ext cx="2366292" cy="17804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7ED2129-9C9E-17AA-48E9-4EFC0A80AD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068" y="3459491"/>
            <a:ext cx="2755631" cy="14509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03B98E8-BD2F-BF46-F97B-49CC555459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898" y="3419022"/>
            <a:ext cx="2859272" cy="16033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DB9A2D3-8F52-030D-13F1-4B930CF439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031" y="5049001"/>
            <a:ext cx="2007586" cy="186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6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50"/>
            <a:ext cx="9144000" cy="6953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E3D70B-0B27-1AD8-BA8B-C61F9E9AFF1A}"/>
              </a:ext>
            </a:extLst>
          </p:cNvPr>
          <p:cNvSpPr txBox="1"/>
          <p:nvPr/>
        </p:nvSpPr>
        <p:spPr>
          <a:xfrm>
            <a:off x="723900" y="1437761"/>
            <a:ext cx="8258175" cy="280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За болотом травушка зеленая растет, </a:t>
            </a:r>
            <a:r>
              <a:rPr lang="ru-RU" sz="1200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(изображаем траву руками)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По воде журавушка, журавушка идет. </a:t>
            </a:r>
            <a:r>
              <a:rPr lang="ru-RU" sz="1200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(дети шагают на месте)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Ой, как ноги высоко поднимает! </a:t>
            </a:r>
            <a:r>
              <a:rPr lang="ru-RU" sz="1200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(дети начинают поднимать высоко ноги)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Ой, как крылья широко раскрывает! </a:t>
            </a:r>
            <a:r>
              <a:rPr lang="ru-RU" sz="1200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(руки в сторону и медленно машем ими)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Погулять он по травушке хочет,</a:t>
            </a:r>
            <a:r>
              <a:rPr lang="ru-RU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(изображаем траву)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Но боится, что ноги замочит. </a:t>
            </a:r>
            <a:r>
              <a:rPr lang="ru-RU" sz="2000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(</a:t>
            </a:r>
            <a:r>
              <a:rPr lang="ru-RU" sz="1200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изображают неуверенность при хождении)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CC534-CC89-6090-0AC2-5D9B6B29D3E9}"/>
              </a:ext>
            </a:extLst>
          </p:cNvPr>
          <p:cNvSpPr txBox="1"/>
          <p:nvPr/>
        </p:nvSpPr>
        <p:spPr>
          <a:xfrm>
            <a:off x="2802731" y="740032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ФИЗМИНУТКА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64A8F36-B5B9-F3E1-C7FE-13AA33EF42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4242314"/>
            <a:ext cx="3433763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8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3BAD5D-DEF5-96C6-F54C-BD0EB1859294}"/>
              </a:ext>
            </a:extLst>
          </p:cNvPr>
          <p:cNvSpPr txBox="1"/>
          <p:nvPr/>
        </p:nvSpPr>
        <p:spPr>
          <a:xfrm>
            <a:off x="4100101" y="1834322"/>
            <a:ext cx="4450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Длинноногий, длинношеий,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Длинноклювый, телом белый,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А затылок голый, красный,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Бродит по болотам грязным,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Ловит в них лягушек,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комаров и мушек…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884F49-7B60-6E75-AEAF-045A8E5FF8CC}"/>
              </a:ext>
            </a:extLst>
          </p:cNvPr>
          <p:cNvSpPr txBox="1"/>
          <p:nvPr/>
        </p:nvSpPr>
        <p:spPr>
          <a:xfrm>
            <a:off x="3036591" y="818898"/>
            <a:ext cx="28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Загадки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B04F83-6F6F-8CF4-5E0A-8AB24178ABCE}"/>
              </a:ext>
            </a:extLst>
          </p:cNvPr>
          <p:cNvSpPr txBox="1"/>
          <p:nvPr/>
        </p:nvSpPr>
        <p:spPr>
          <a:xfrm>
            <a:off x="714375" y="3297437"/>
            <a:ext cx="38576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По болоту я хожу за лягушками слежу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Да, воды я не боюсь, я не цапля и не гусь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В зоопарк пришёл не зря тот, кто видел …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9" descr="Журавль">
            <a:extLst>
              <a:ext uri="{FF2B5EF4-FFF2-40B4-BE49-F238E27FC236}">
                <a16:creationId xmlns:a16="http://schemas.microsoft.com/office/drawing/2014/main" xmlns="" id="{B1604478-8349-2187-30F8-2B40199B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394" y="4015554"/>
            <a:ext cx="2224176" cy="269545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4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8015"/>
            <a:ext cx="9144000" cy="6953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182F68-6328-ED94-287B-28DB11AB1614}"/>
              </a:ext>
            </a:extLst>
          </p:cNvPr>
          <p:cNvSpPr txBox="1"/>
          <p:nvPr/>
        </p:nvSpPr>
        <p:spPr>
          <a:xfrm>
            <a:off x="1804988" y="260594"/>
            <a:ext cx="5376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Игра «Из какой сказки?»</a:t>
            </a:r>
            <a:endParaRPr lang="ru-RU" sz="2800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CA0736-8C8F-1173-F37A-FC8FAA86E3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02" y="2021409"/>
            <a:ext cx="6306300" cy="4052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5F907A-523C-7621-5120-34EA7B362DA9}"/>
              </a:ext>
            </a:extLst>
          </p:cNvPr>
          <p:cNvSpPr txBox="1"/>
          <p:nvPr/>
        </p:nvSpPr>
        <p:spPr>
          <a:xfrm>
            <a:off x="1804988" y="1652077"/>
            <a:ext cx="331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«Лиса и журавль»</a:t>
            </a:r>
          </a:p>
        </p:txBody>
      </p:sp>
    </p:spTree>
    <p:extLst>
      <p:ext uri="{BB962C8B-B14F-4D97-AF65-F5344CB8AC3E}">
        <p14:creationId xmlns:p14="http://schemas.microsoft.com/office/powerpoint/2010/main" val="20661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A12F5A-D66A-6434-E83D-3018EE07F3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062" y="1139231"/>
            <a:ext cx="5095875" cy="5104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132A9-5813-02C9-BF1D-9DB661908E4C}"/>
              </a:ext>
            </a:extLst>
          </p:cNvPr>
          <p:cNvSpPr txBox="1"/>
          <p:nvPr/>
        </p:nvSpPr>
        <p:spPr>
          <a:xfrm>
            <a:off x="3014663" y="534471"/>
            <a:ext cx="4638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Журавль и цапля</a:t>
            </a:r>
          </a:p>
        </p:txBody>
      </p:sp>
    </p:spTree>
    <p:extLst>
      <p:ext uri="{BB962C8B-B14F-4D97-AF65-F5344CB8AC3E}">
        <p14:creationId xmlns:p14="http://schemas.microsoft.com/office/powerpoint/2010/main" val="36711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DB6D9E-48BA-5142-D125-AEB8B7091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91" y="999614"/>
            <a:ext cx="7372267" cy="4649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04163D-1ECD-883A-2774-27E44B005E0B}"/>
              </a:ext>
            </a:extLst>
          </p:cNvPr>
          <p:cNvSpPr txBox="1"/>
          <p:nvPr/>
        </p:nvSpPr>
        <p:spPr>
          <a:xfrm>
            <a:off x="1450202" y="268975"/>
            <a:ext cx="6243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«Скатерть, баранчик и сума»</a:t>
            </a:r>
          </a:p>
        </p:txBody>
      </p:sp>
    </p:spTree>
    <p:extLst>
      <p:ext uri="{BB962C8B-B14F-4D97-AF65-F5344CB8AC3E}">
        <p14:creationId xmlns:p14="http://schemas.microsoft.com/office/powerpoint/2010/main" val="17961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FF03B1-A673-FBB0-8833-C7CCFB0A6988}"/>
              </a:ext>
            </a:extLst>
          </p:cNvPr>
          <p:cNvSpPr txBox="1"/>
          <p:nvPr/>
        </p:nvSpPr>
        <p:spPr>
          <a:xfrm>
            <a:off x="2252663" y="2413724"/>
            <a:ext cx="4638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434343"/>
                </a:solidFill>
                <a:effectLst/>
                <a:latin typeface="tahoma" panose="020B0604030504040204" pitchFamily="34" charset="0"/>
              </a:rPr>
              <a:t> 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4638E6-A712-A649-7366-F4F12B24E382}"/>
              </a:ext>
            </a:extLst>
          </p:cNvPr>
          <p:cNvSpPr txBox="1"/>
          <p:nvPr/>
        </p:nvSpPr>
        <p:spPr>
          <a:xfrm>
            <a:off x="0" y="331341"/>
            <a:ext cx="9144000" cy="2862322"/>
          </a:xfrm>
          <a:prstGeom prst="rect">
            <a:avLst/>
          </a:prstGeom>
          <a:noFill/>
          <a:effectLst>
            <a:glow rad="127000">
              <a:schemeClr val="bg1">
                <a:lumMod val="95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</a:rPr>
              <a:t>Журавль – священная птица многих народов </a:t>
            </a:r>
          </a:p>
          <a:p>
            <a:pPr algn="ctr"/>
            <a:endParaRPr lang="ru-RU" sz="24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Он символ -</a:t>
            </a:r>
            <a:endParaRPr lang="ru-RU" sz="2000" b="1" i="0" dirty="0">
              <a:solidFill>
                <a:schemeClr val="accent5">
                  <a:lumMod val="50000"/>
                </a:schemeClr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800" b="1" i="0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здоровья, долголетия, мудрости,</a:t>
            </a:r>
          </a:p>
          <a:p>
            <a:pPr algn="ctr"/>
            <a:r>
              <a:rPr lang="ru-RU" sz="2800" b="1" i="0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 счастья и удачи. </a:t>
            </a:r>
          </a:p>
          <a:p>
            <a:pPr algn="ctr"/>
            <a:endParaRPr lang="ru-RU" sz="2400" b="1" i="1" dirty="0">
              <a:solidFill>
                <a:srgbClr val="C00000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800" b="1" i="1" dirty="0">
                <a:solidFill>
                  <a:srgbClr val="0000CC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</a:rPr>
              <a:t>В России журавль – символ верности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42A3C4-9AD5-9DAB-4DFC-C0DD0F5AF4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738" y="3481161"/>
            <a:ext cx="2262187" cy="34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87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7F08DF-045A-C0E8-F882-CC6A0CD0E242}"/>
              </a:ext>
            </a:extLst>
          </p:cNvPr>
          <p:cNvSpPr txBox="1"/>
          <p:nvPr/>
        </p:nvSpPr>
        <p:spPr>
          <a:xfrm>
            <a:off x="638174" y="290916"/>
            <a:ext cx="7439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A163A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Существует примета </a:t>
            </a: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тот, кто сложит 1000 бумажных журавликов, тот гарантирует себе отличное здоровье. </a:t>
            </a:r>
            <a:endParaRPr lang="ru-RU" sz="2000" b="1" dirty="0">
              <a:solidFill>
                <a:srgbClr val="0000CC"/>
              </a:solidFill>
              <a:effectLst>
                <a:glow rad="127000">
                  <a:schemeClr val="bg1"/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A300C6-78FE-0BB8-DC5F-5B506CB689E7}"/>
              </a:ext>
            </a:extLst>
          </p:cNvPr>
          <p:cNvSpPr txBox="1"/>
          <p:nvPr/>
        </p:nvSpPr>
        <p:spPr>
          <a:xfrm>
            <a:off x="371475" y="4472197"/>
            <a:ext cx="8496299" cy="2436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</a:t>
            </a:r>
            <a:r>
              <a:rPr lang="ru-RU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ейчас мы разрисуем свои  ранее приготовленные журавлики и сделаем - одних из самых красивых птиц–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японских журавликов 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И пусть ваши птицы принесут мир и здоровье вам и вашим близким.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Детский хор — Журавлик_под.">
            <a:hlinkClick r:id="" action="ppaction://media"/>
            <a:extLst>
              <a:ext uri="{FF2B5EF4-FFF2-40B4-BE49-F238E27FC236}">
                <a16:creationId xmlns:a16="http://schemas.microsoft.com/office/drawing/2014/main" xmlns="" id="{D6CCCAD8-C610-57EB-5F1F-BB2469AEF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9524" y="6208496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46A4FE6-D3F2-97E4-1839-21A0B135EC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587" y="1367048"/>
            <a:ext cx="4140198" cy="31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50"/>
            <a:ext cx="9144000" cy="6953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16C767-1951-4BBD-6EAD-78DCE0C7E818}"/>
              </a:ext>
            </a:extLst>
          </p:cNvPr>
          <p:cNvSpPr txBox="1"/>
          <p:nvPr/>
        </p:nvSpPr>
        <p:spPr>
          <a:xfrm>
            <a:off x="1334453" y="1503275"/>
            <a:ext cx="46520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1.Промчалось веселое лето,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Настали осенние дни.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Лишь слышно порою, как где-то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Кричат в небесах журавли.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F2D420-D50A-FD64-50F1-217FA32EA375}"/>
              </a:ext>
            </a:extLst>
          </p:cNvPr>
          <p:cNvSpPr txBox="1"/>
          <p:nvPr/>
        </p:nvSpPr>
        <p:spPr>
          <a:xfrm>
            <a:off x="2469833" y="2909215"/>
            <a:ext cx="4652010" cy="132343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2.Они улетают отсюда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Прощаясь лишь взмахом крыла,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И только песня разлуки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Из неба нам часто слышна.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19FE3F-3D27-C376-0985-2E1EF39E4FCB}"/>
              </a:ext>
            </a:extLst>
          </p:cNvPr>
          <p:cNvSpPr txBox="1"/>
          <p:nvPr/>
        </p:nvSpPr>
        <p:spPr>
          <a:xfrm>
            <a:off x="3909060" y="4457623"/>
            <a:ext cx="46520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.Построившись ровною стаей,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Взмахнув на прощанье крылом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На юг они улетают,</a:t>
            </a:r>
          </a:p>
          <a:p>
            <a:r>
              <a:rPr lang="ru-RU" sz="20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Кричат, что вернутся потом.</a:t>
            </a:r>
            <a:endParaRPr lang="ru-RU" sz="2000" dirty="0">
              <a:solidFill>
                <a:srgbClr val="0000CC"/>
              </a:solidFill>
              <a:effectLst>
                <a:glow rad="127000">
                  <a:schemeClr val="bg1"/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5A4E29-154D-6910-D384-E1CE8B8A69E0}"/>
              </a:ext>
            </a:extLst>
          </p:cNvPr>
          <p:cNvSpPr txBox="1"/>
          <p:nvPr/>
        </p:nvSpPr>
        <p:spPr>
          <a:xfrm>
            <a:off x="1588770" y="693531"/>
            <a:ext cx="6595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Промчалось веселое лето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6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246E74-20DD-D15E-B3BC-A4DD5FB76E2A}"/>
              </a:ext>
            </a:extLst>
          </p:cNvPr>
          <p:cNvSpPr txBox="1"/>
          <p:nvPr/>
        </p:nvSpPr>
        <p:spPr>
          <a:xfrm>
            <a:off x="800099" y="5384950"/>
            <a:ext cx="784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590755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Как мы можем помочь нашей планете?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FF8B25-57ED-439A-91E8-52405137E7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44" y="1642563"/>
            <a:ext cx="2857500" cy="1607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A9CE61A-879B-52FF-4B0C-3187AF13DA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04" y="3340203"/>
            <a:ext cx="2813950" cy="18752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A08DA7-9292-F53D-05C8-BE9EB13A6E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49" y="3770654"/>
            <a:ext cx="2805886" cy="15025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080A732-3E35-1817-1A04-1C33D76B92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096" y="1642563"/>
            <a:ext cx="2809339" cy="18752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B443F11-6A64-46F8-53EF-EE6719CE340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988" y="1642563"/>
            <a:ext cx="2752281" cy="14512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CE3493B-DCCE-7DB3-BE0B-B967E58B8C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" y="3340203"/>
            <a:ext cx="2247900" cy="20866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03B47E-7B9E-E684-07C2-4E9FF9072DF6}"/>
              </a:ext>
            </a:extLst>
          </p:cNvPr>
          <p:cNvSpPr txBox="1"/>
          <p:nvPr/>
        </p:nvSpPr>
        <p:spPr>
          <a:xfrm>
            <a:off x="878071" y="1022917"/>
            <a:ext cx="8543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Какие причины исчезновения журавлей?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B7DEC5-CD80-92A5-7E8F-F07CA8DF97CB}"/>
              </a:ext>
            </a:extLst>
          </p:cNvPr>
          <p:cNvSpPr txBox="1"/>
          <p:nvPr/>
        </p:nvSpPr>
        <p:spPr>
          <a:xfrm>
            <a:off x="1068178" y="303571"/>
            <a:ext cx="68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О каких птицах мы сегодня говорили?</a:t>
            </a:r>
          </a:p>
        </p:txBody>
      </p:sp>
    </p:spTree>
    <p:extLst>
      <p:ext uri="{BB962C8B-B14F-4D97-AF65-F5344CB8AC3E}">
        <p14:creationId xmlns:p14="http://schemas.microsoft.com/office/powerpoint/2010/main" val="35883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DEC2D44-21CD-3A28-3E46-8232119A0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81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DB625A-0CD0-6330-B672-65F5F0DBF54A}"/>
              </a:ext>
            </a:extLst>
          </p:cNvPr>
          <p:cNvSpPr txBox="1"/>
          <p:nvPr/>
        </p:nvSpPr>
        <p:spPr>
          <a:xfrm>
            <a:off x="1257300" y="0"/>
            <a:ext cx="7210425" cy="10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b="1" i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Берегите планету!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rgbClr val="FFC000"/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80F61F-BF4A-2AB4-89CC-44DD5340FEFB}"/>
              </a:ext>
            </a:extLst>
          </p:cNvPr>
          <p:cNvSpPr txBox="1"/>
          <p:nvPr/>
        </p:nvSpPr>
        <p:spPr>
          <a:xfrm>
            <a:off x="2424113" y="857166"/>
            <a:ext cx="4638674" cy="82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i="1" dirty="0">
                <a:solidFill>
                  <a:srgbClr val="C00000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</a:rPr>
              <a:t>Берегите птиц!</a:t>
            </a:r>
            <a:endParaRPr lang="ru-RU" sz="3600" b="1" dirty="0">
              <a:solidFill>
                <a:srgbClr val="C00000"/>
              </a:solidFill>
              <a:effectLst>
                <a:glow rad="127000">
                  <a:srgbClr val="FFC000"/>
                </a:glo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4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34E836-7C52-B4A5-982C-67CE47DE0202}"/>
              </a:ext>
            </a:extLst>
          </p:cNvPr>
          <p:cNvSpPr txBox="1"/>
          <p:nvPr/>
        </p:nvSpPr>
        <p:spPr>
          <a:xfrm>
            <a:off x="872913" y="1355296"/>
            <a:ext cx="7531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590755"/>
                </a:solidFill>
                <a:effectLst>
                  <a:glow rad="127000">
                    <a:srgbClr val="FFC000"/>
                  </a:glow>
                </a:effectLst>
                <a:latin typeface="Bookman Old Style" panose="02050604050505020204" pitchFamily="18" charset="0"/>
              </a:rPr>
              <a:t>В середине сентября они </a:t>
            </a:r>
          </a:p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улетают на зиму в тёплые края.</a:t>
            </a:r>
            <a:endParaRPr lang="ru-RU" sz="2000" b="1" dirty="0">
              <a:solidFill>
                <a:srgbClr val="C0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F08015-98C4-1646-72F8-6484C1998488}"/>
              </a:ext>
            </a:extLst>
          </p:cNvPr>
          <p:cNvSpPr txBox="1"/>
          <p:nvPr/>
        </p:nvSpPr>
        <p:spPr>
          <a:xfrm>
            <a:off x="980662" y="109990"/>
            <a:ext cx="7084262" cy="1205458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indent="449580" algn="ctr">
              <a:spcAft>
                <a:spcPts val="1000"/>
              </a:spcAft>
            </a:pPr>
            <a:r>
              <a:rPr lang="ru-RU" sz="3600" b="1" i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Журавли </a:t>
            </a:r>
          </a:p>
          <a:p>
            <a:pPr indent="449580" algn="ctr">
              <a:spcAft>
                <a:spcPts val="1000"/>
              </a:spcAft>
            </a:pPr>
            <a:r>
              <a:rPr lang="ru-RU" sz="2800" b="1" i="1" dirty="0">
                <a:solidFill>
                  <a:srgbClr val="0000CC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800" b="1" i="1" dirty="0">
                <a:pattFill prst="pct80">
                  <a:fgClr>
                    <a:srgbClr val="0000CC"/>
                  </a:fgClr>
                  <a:bgClr>
                    <a:schemeClr val="accent6">
                      <a:lumMod val="50000"/>
                    </a:schemeClr>
                  </a:bgClr>
                </a:patt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перелетные</a:t>
            </a:r>
            <a:r>
              <a:rPr lang="ru-RU" sz="2800" b="1" i="1" dirty="0">
                <a:solidFill>
                  <a:srgbClr val="0000CC"/>
                </a:solidFill>
                <a:effectLst>
                  <a:glow rad="127000">
                    <a:schemeClr val="accent4">
                      <a:lumMod val="75000"/>
                    </a:schemeClr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00CC"/>
                </a:solidFill>
                <a:effectLst>
                  <a:glow rad="127000">
                    <a:srgbClr val="FFC0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B46031-F448-3141-1723-03F663F464ED}"/>
              </a:ext>
            </a:extLst>
          </p:cNvPr>
          <p:cNvSpPr txBox="1"/>
          <p:nvPr/>
        </p:nvSpPr>
        <p:spPr>
          <a:xfrm>
            <a:off x="658128" y="2103031"/>
            <a:ext cx="8176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333300"/>
                </a:solidFill>
                <a:effectLst>
                  <a:glow rad="127000">
                    <a:schemeClr val="bg1"/>
                  </a:glow>
                </a:effectLst>
                <a:latin typeface="Bookman Old Style" panose="02050604050505020204" pitchFamily="18" charset="0"/>
              </a:rPr>
              <a:t>Летят – </a:t>
            </a:r>
            <a:r>
              <a:rPr lang="ru-RU" sz="2400" b="1" i="0" dirty="0">
                <a:solidFill>
                  <a:srgbClr val="0000CC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клином</a:t>
            </a:r>
            <a:r>
              <a:rPr lang="ru-RU" sz="2000" b="1" i="0" dirty="0">
                <a:solidFill>
                  <a:srgbClr val="4A163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</a:t>
            </a:r>
            <a:r>
              <a:rPr lang="ru-RU" sz="2000" b="1" i="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b="1" i="0" dirty="0">
                <a:solidFill>
                  <a:srgbClr val="006666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ru-RU" sz="2400" b="1" i="0" dirty="0" err="1">
                <a:solidFill>
                  <a:srgbClr val="006666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курлыкают</a:t>
            </a:r>
            <a:r>
              <a:rPr lang="ru-RU" sz="2400" b="1" i="0" dirty="0">
                <a:solidFill>
                  <a:srgbClr val="006666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 </a:t>
            </a:r>
            <a:r>
              <a:rPr lang="ru-RU" sz="2400" b="1" i="0" dirty="0">
                <a:solidFill>
                  <a:srgbClr val="006666"/>
                </a:solidFill>
                <a:effectLst>
                  <a:glow rad="127000">
                    <a:schemeClr val="bg1"/>
                  </a:glow>
                </a:effectLst>
                <a:latin typeface="Bookman Old Style" panose="02050604050505020204" pitchFamily="18" charset="0"/>
              </a:rPr>
              <a:t>– перекликаясь</a:t>
            </a:r>
            <a:r>
              <a:rPr lang="ru-RU" sz="2000" b="1" i="0" dirty="0">
                <a:solidFill>
                  <a:srgbClr val="006666"/>
                </a:solidFill>
                <a:effectLst>
                  <a:glow rad="127000">
                    <a:schemeClr val="bg1"/>
                  </a:glow>
                </a:effectLst>
                <a:latin typeface="Bookman Old Style" panose="02050604050505020204" pitchFamily="18" charset="0"/>
              </a:rPr>
              <a:t>, </a:t>
            </a:r>
          </a:p>
          <a:p>
            <a:pPr algn="ctr"/>
            <a:r>
              <a:rPr lang="ru-RU" sz="2000" b="1" i="0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всё ли в порядке в строю…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Звуки природы - Летят журавли (www.hotplayer.ru)">
            <a:hlinkClick r:id="" action="ppaction://media"/>
            <a:extLst>
              <a:ext uri="{FF2B5EF4-FFF2-40B4-BE49-F238E27FC236}">
                <a16:creationId xmlns:a16="http://schemas.microsoft.com/office/drawing/2014/main" xmlns="" id="{49806134-474B-6665-E4E5-4140171C9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675" y="6138410"/>
            <a:ext cx="609600" cy="609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2A661022-D2A0-5359-4E38-042A58192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774" y="2860953"/>
            <a:ext cx="6915150" cy="38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и природы - Летят журавли (www.hotplayer.ru)">
            <a:hlinkClick r:id="" action="ppaction://media"/>
            <a:extLst>
              <a:ext uri="{FF2B5EF4-FFF2-40B4-BE49-F238E27FC236}">
                <a16:creationId xmlns:a16="http://schemas.microsoft.com/office/drawing/2014/main" xmlns="" id="{CB695E06-5DF8-6ECF-97EC-E1472BB38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5150" y="6138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D15499-1594-9A6A-9ED8-FC92A2FED087}"/>
              </a:ext>
            </a:extLst>
          </p:cNvPr>
          <p:cNvSpPr txBox="1"/>
          <p:nvPr/>
        </p:nvSpPr>
        <p:spPr>
          <a:xfrm>
            <a:off x="680831" y="5048989"/>
            <a:ext cx="7915688" cy="1306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0" dirty="0">
                <a:solidFill>
                  <a:srgbClr val="C00000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– красивые, длинноногие и длинношеие птицы</a:t>
            </a:r>
            <a:endParaRPr lang="ru-RU" sz="2800" b="1" dirty="0">
              <a:solidFill>
                <a:srgbClr val="C00000"/>
              </a:solidFill>
              <a:effectLst>
                <a:glow rad="127000">
                  <a:srgbClr val="FFC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FFEF6E-96D1-8304-29C4-1468743EC5D1}"/>
              </a:ext>
            </a:extLst>
          </p:cNvPr>
          <p:cNvSpPr txBox="1"/>
          <p:nvPr/>
        </p:nvSpPr>
        <p:spPr>
          <a:xfrm>
            <a:off x="3432313" y="193141"/>
            <a:ext cx="31275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</a:effectLst>
                <a:latin typeface="Georgia" panose="02040502050405020303" pitchFamily="18" charset="0"/>
              </a:rPr>
              <a:t>Журавли </a:t>
            </a:r>
            <a:endParaRPr lang="ru-RU" sz="4400" i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9B3AC4A-89D0-E9D4-3C15-3BD725B195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7534" y="1015463"/>
            <a:ext cx="4467326" cy="39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50"/>
            <a:ext cx="9144000" cy="6953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E4C83-16B0-5604-03FA-935B5D65EEE9}"/>
              </a:ext>
            </a:extLst>
          </p:cNvPr>
          <p:cNvSpPr txBox="1"/>
          <p:nvPr/>
        </p:nvSpPr>
        <p:spPr>
          <a:xfrm>
            <a:off x="904875" y="4307842"/>
            <a:ext cx="711517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                  </a:t>
            </a:r>
            <a:r>
              <a:rPr lang="ru-RU" sz="2400" b="1" i="1" dirty="0">
                <a:solidFill>
                  <a:srgbClr val="C00000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Журавли не садятся на деревья</a:t>
            </a:r>
          </a:p>
          <a:p>
            <a:pPr algn="l"/>
            <a:endParaRPr lang="ru-RU" sz="2400" b="1" i="0" dirty="0">
              <a:solidFill>
                <a:srgbClr val="C00000"/>
              </a:solidFill>
              <a:effectLst>
                <a:glow rad="127000">
                  <a:srgbClr val="FFC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000" b="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Из-за укороченного заднего хватательного пальца </a:t>
            </a:r>
            <a:r>
              <a:rPr lang="ru-RU" sz="2400" b="1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журавль не может обхватить ветку</a:t>
            </a:r>
            <a:r>
              <a:rPr lang="ru-RU" sz="2400" b="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algn="l"/>
            <a:endParaRPr lang="ru-RU" b="1" i="0" dirty="0">
              <a:solidFill>
                <a:srgbClr val="008000"/>
              </a:solidFill>
              <a:effectLst>
                <a:glow rad="127000">
                  <a:srgbClr val="FFC000"/>
                </a:glow>
              </a:effectLst>
              <a:latin typeface="Georgia" panose="02040502050405020303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D63AA8-99C2-5263-C516-B6A70C016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75" y="0"/>
            <a:ext cx="2686049" cy="42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A7EB39-F155-1381-7965-FFF73FF48D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702" y="171449"/>
            <a:ext cx="3319273" cy="4954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B2B9D0-DD74-6421-4527-8ADB29D3C7E0}"/>
              </a:ext>
            </a:extLst>
          </p:cNvPr>
          <p:cNvSpPr txBox="1"/>
          <p:nvPr/>
        </p:nvSpPr>
        <p:spPr>
          <a:xfrm>
            <a:off x="523875" y="5220296"/>
            <a:ext cx="8096249" cy="1133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0" dirty="0">
                <a:solidFill>
                  <a:srgbClr val="0000CC"/>
                </a:solidFill>
                <a:effectLst/>
                <a:latin typeface="Georgia" panose="02040502050405020303" pitchFamily="18" charset="0"/>
              </a:rPr>
              <a:t>После захода солнца засыпают, при этом они </a:t>
            </a: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спят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на одной ноге,</a:t>
            </a:r>
            <a:r>
              <a:rPr lang="ru-RU" sz="2400" b="1" i="0" dirty="0">
                <a:solidFill>
                  <a:srgbClr val="0000C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спрятав голову под крыло</a:t>
            </a:r>
            <a:endParaRPr lang="ru-RU" sz="2400" b="1" i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51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3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188591-A722-0EC3-0D11-0A585F77A3DF}"/>
              </a:ext>
            </a:extLst>
          </p:cNvPr>
          <p:cNvSpPr txBox="1"/>
          <p:nvPr/>
        </p:nvSpPr>
        <p:spPr>
          <a:xfrm>
            <a:off x="266489" y="3301964"/>
            <a:ext cx="8591550" cy="2659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CC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Обитают </a:t>
            </a:r>
            <a:r>
              <a:rPr lang="ru-RU" sz="2400" b="1" dirty="0">
                <a:solidFill>
                  <a:srgbClr val="0000CC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 птицы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возле водоёмов.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i="0" dirty="0"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Гнездо сооружают </a:t>
            </a: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из тростника </a:t>
            </a:r>
            <a:r>
              <a:rPr lang="ru-RU" sz="24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на земле</a:t>
            </a: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, на краю болота, маскируя его в зарослях камыша. 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Самка откладывает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2 яйца</a:t>
            </a:r>
            <a:r>
              <a:rPr lang="ru-RU" sz="2400" b="1" dirty="0">
                <a:solidFill>
                  <a:srgbClr val="C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206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Через 30 дней </a:t>
            </a:r>
            <a:r>
              <a:rPr lang="ru-RU" sz="2400" b="1" dirty="0">
                <a:solidFill>
                  <a:srgbClr val="00206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появляются рыжеватые журавлята.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CF3A4B-6310-CD19-71F3-F76D0E5B0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96" y="144603"/>
            <a:ext cx="3814565" cy="3002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0BC202-02A2-2B04-10D6-86DF4328BB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625" y="144603"/>
            <a:ext cx="4495414" cy="30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0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74408B-E129-3B15-3B86-3A505ADE5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" y="-561975"/>
            <a:ext cx="9144000" cy="6953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3E2D8-E0B7-8E9F-B74B-AECDB9F8B405}"/>
              </a:ext>
            </a:extLst>
          </p:cNvPr>
          <p:cNvSpPr txBox="1"/>
          <p:nvPr/>
        </p:nvSpPr>
        <p:spPr>
          <a:xfrm>
            <a:off x="383740" y="3248025"/>
            <a:ext cx="8068172" cy="2427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rgbClr val="FF0000"/>
                </a:solidFill>
                <a:effectLst>
                  <a:glow rad="127000">
                    <a:srgbClr val="FFC000"/>
                  </a:glow>
                </a:effectLst>
                <a:latin typeface="Bookman Old Style" panose="02050604050505020204" pitchFamily="18" charset="0"/>
              </a:rPr>
              <a:t>Питаются журавли </a:t>
            </a:r>
          </a:p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rgbClr val="FF0000"/>
                </a:solidFill>
                <a:effectLst>
                  <a:glow rad="127000">
                    <a:srgbClr val="FFC000"/>
                  </a:glow>
                </a:effectLst>
                <a:latin typeface="Bookman Old Style" panose="02050604050505020204" pitchFamily="18" charset="0"/>
              </a:rPr>
              <a:t>разнообразными кормами:</a:t>
            </a:r>
          </a:p>
          <a:p>
            <a:pPr algn="ctr">
              <a:lnSpc>
                <a:spcPct val="150000"/>
              </a:lnSpc>
            </a:pPr>
            <a:r>
              <a:rPr lang="ru-RU" sz="2400" b="1" i="0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травами, корнями растений, ягодами, лягушками, рыбками, насекомыми.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1E57D4-1010-35EF-E27A-60E130E0F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69" y="375806"/>
            <a:ext cx="4204619" cy="26909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853C179-E701-54C5-66F0-8CC7EC7EA7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669" y="344778"/>
            <a:ext cx="3498243" cy="269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81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4352</TotalTime>
  <Words>853</Words>
  <Application>Microsoft Office PowerPoint</Application>
  <PresentationFormat>Экран (4:3)</PresentationFormat>
  <Paragraphs>132</Paragraphs>
  <Slides>31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Dmitrii Oleinik</dc:creator>
  <cp:lastModifiedBy>Надежда Пронская</cp:lastModifiedBy>
  <cp:revision>415</cp:revision>
  <dcterms:created xsi:type="dcterms:W3CDTF">2022-08-14T15:51:22Z</dcterms:created>
  <dcterms:modified xsi:type="dcterms:W3CDTF">2023-02-28T13:25:39Z</dcterms:modified>
</cp:coreProperties>
</file>