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1"/>
  </p:notesMasterIdLst>
  <p:sldIdLst>
    <p:sldId id="307" r:id="rId2"/>
    <p:sldId id="257" r:id="rId3"/>
    <p:sldId id="292" r:id="rId4"/>
    <p:sldId id="291" r:id="rId5"/>
    <p:sldId id="293" r:id="rId6"/>
    <p:sldId id="295" r:id="rId7"/>
    <p:sldId id="296" r:id="rId8"/>
    <p:sldId id="298" r:id="rId9"/>
    <p:sldId id="264" r:id="rId10"/>
    <p:sldId id="267" r:id="rId11"/>
    <p:sldId id="268" r:id="rId12"/>
    <p:sldId id="269" r:id="rId13"/>
    <p:sldId id="272" r:id="rId14"/>
    <p:sldId id="273" r:id="rId15"/>
    <p:sldId id="275" r:id="rId16"/>
    <p:sldId id="299" r:id="rId17"/>
    <p:sldId id="308" r:id="rId18"/>
    <p:sldId id="300" r:id="rId19"/>
    <p:sldId id="309" r:id="rId20"/>
    <p:sldId id="277" r:id="rId21"/>
    <p:sldId id="310" r:id="rId22"/>
    <p:sldId id="303" r:id="rId23"/>
    <p:sldId id="311" r:id="rId24"/>
    <p:sldId id="304" r:id="rId25"/>
    <p:sldId id="312" r:id="rId26"/>
    <p:sldId id="305" r:id="rId27"/>
    <p:sldId id="306" r:id="rId28"/>
    <p:sldId id="313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2" autoAdjust="0"/>
    <p:restoredTop sz="94660"/>
  </p:normalViewPr>
  <p:slideViewPr>
    <p:cSldViewPr>
      <p:cViewPr varScale="1">
        <p:scale>
          <a:sx n="109" d="100"/>
          <a:sy n="109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D4616-6347-4180-8C4E-B0EC8F2E7AF5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5CD88B52-B919-46CC-AFC0-4E3092C65BDE}">
      <dgm:prSet phldrT="[Текст]" custT="1"/>
      <dgm:spPr/>
      <dgm:t>
        <a:bodyPr/>
        <a:lstStyle/>
        <a:p>
          <a:r>
            <a:rPr lang="ru-RU" sz="4000" b="0" dirty="0" smtClean="0">
              <a:solidFill>
                <a:schemeClr val="bg1"/>
              </a:solidFill>
            </a:rPr>
            <a:t>Вода</a:t>
          </a:r>
          <a:endParaRPr lang="ru-RU" sz="4000" b="0" dirty="0">
            <a:solidFill>
              <a:schemeClr val="bg1"/>
            </a:solidFill>
          </a:endParaRPr>
        </a:p>
      </dgm:t>
    </dgm:pt>
    <dgm:pt modelId="{A1B39E99-806F-4728-B1AF-AEAEEC44AD3C}" type="parTrans" cxnId="{8ED5BAFF-6E8A-43F6-BA87-B62869058F47}">
      <dgm:prSet/>
      <dgm:spPr/>
      <dgm:t>
        <a:bodyPr/>
        <a:lstStyle/>
        <a:p>
          <a:endParaRPr lang="ru-RU"/>
        </a:p>
      </dgm:t>
    </dgm:pt>
    <dgm:pt modelId="{B1751E1C-C936-442C-BAE2-7647C4A35961}" type="sibTrans" cxnId="{8ED5BAFF-6E8A-43F6-BA87-B62869058F47}">
      <dgm:prSet/>
      <dgm:spPr/>
      <dgm:t>
        <a:bodyPr/>
        <a:lstStyle/>
        <a:p>
          <a:endParaRPr lang="ru-RU"/>
        </a:p>
      </dgm:t>
    </dgm:pt>
    <dgm:pt modelId="{D996DF78-B3AA-482D-B2CC-346771345C70}">
      <dgm:prSet phldrT="[Текст]" custT="1"/>
      <dgm:spPr/>
      <dgm:t>
        <a:bodyPr/>
        <a:lstStyle/>
        <a:p>
          <a:r>
            <a:rPr lang="ru-RU" sz="3600" b="0" dirty="0" smtClean="0"/>
            <a:t>Косой крест</a:t>
          </a:r>
          <a:endParaRPr lang="ru-RU" sz="3600" b="0" dirty="0"/>
        </a:p>
      </dgm:t>
    </dgm:pt>
    <dgm:pt modelId="{2DAC7E24-49DF-4902-B713-21EA82D4AAA4}" type="parTrans" cxnId="{84485CD4-5E62-425E-A85F-D3129DBA3357}">
      <dgm:prSet/>
      <dgm:spPr/>
      <dgm:t>
        <a:bodyPr/>
        <a:lstStyle/>
        <a:p>
          <a:endParaRPr lang="ru-RU"/>
        </a:p>
      </dgm:t>
    </dgm:pt>
    <dgm:pt modelId="{9FA56031-6F80-4059-A435-90089EB1E5F5}" type="sibTrans" cxnId="{84485CD4-5E62-425E-A85F-D3129DBA3357}">
      <dgm:prSet/>
      <dgm:spPr/>
      <dgm:t>
        <a:bodyPr/>
        <a:lstStyle/>
        <a:p>
          <a:endParaRPr lang="ru-RU"/>
        </a:p>
      </dgm:t>
    </dgm:pt>
    <dgm:pt modelId="{BFE2BD80-09BB-4209-A089-0D32973A8042}">
      <dgm:prSet phldrT="[Текст]" custT="1"/>
      <dgm:spPr/>
      <dgm:t>
        <a:bodyPr/>
        <a:lstStyle/>
        <a:p>
          <a:pPr algn="ctr"/>
          <a:r>
            <a:rPr lang="ru-RU" sz="2800" dirty="0" smtClean="0"/>
            <a:t>Упражнения</a:t>
          </a:r>
          <a:endParaRPr lang="ru-RU" sz="2800" dirty="0"/>
        </a:p>
      </dgm:t>
    </dgm:pt>
    <dgm:pt modelId="{EFE317F4-8391-4371-A0E8-5A252B08CC09}" type="parTrans" cxnId="{BDEB4525-133D-4D1F-9D9D-08C039C1E1A1}">
      <dgm:prSet/>
      <dgm:spPr/>
      <dgm:t>
        <a:bodyPr/>
        <a:lstStyle/>
        <a:p>
          <a:endParaRPr lang="ru-RU"/>
        </a:p>
      </dgm:t>
    </dgm:pt>
    <dgm:pt modelId="{4CB95E1E-179D-49D6-9519-999271B50308}" type="sibTrans" cxnId="{BDEB4525-133D-4D1F-9D9D-08C039C1E1A1}">
      <dgm:prSet/>
      <dgm:spPr/>
      <dgm:t>
        <a:bodyPr/>
        <a:lstStyle/>
        <a:p>
          <a:endParaRPr lang="ru-RU"/>
        </a:p>
      </dgm:t>
    </dgm:pt>
    <dgm:pt modelId="{DB8D5729-74AA-472A-99EB-42AA405720FC}" type="pres">
      <dgm:prSet presAssocID="{A26D4616-6347-4180-8C4E-B0EC8F2E7AF5}" presName="diagram" presStyleCnt="0">
        <dgm:presLayoutVars>
          <dgm:dir/>
          <dgm:animLvl val="lvl"/>
          <dgm:resizeHandles val="exact"/>
        </dgm:presLayoutVars>
      </dgm:prSet>
      <dgm:spPr/>
    </dgm:pt>
    <dgm:pt modelId="{A3279674-D818-486E-BE80-F77D7E9FD40C}" type="pres">
      <dgm:prSet presAssocID="{5CD88B52-B919-46CC-AFC0-4E3092C65BDE}" presName="compNode" presStyleCnt="0"/>
      <dgm:spPr/>
    </dgm:pt>
    <dgm:pt modelId="{0916B615-99A5-4289-A69C-F9133C76041C}" type="pres">
      <dgm:prSet presAssocID="{5CD88B52-B919-46CC-AFC0-4E3092C65BDE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2CD0C8-0005-470E-A9E4-C0D7B08390F3}" type="pres">
      <dgm:prSet presAssocID="{5CD88B52-B919-46CC-AFC0-4E3092C65BD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5FC7D-02AE-483E-A03D-46B5CFB35AAB}" type="pres">
      <dgm:prSet presAssocID="{5CD88B52-B919-46CC-AFC0-4E3092C65BDE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9D47A06F-0434-4A2B-B7AF-F20CBCE8318E}" type="pres">
      <dgm:prSet presAssocID="{5CD88B52-B919-46CC-AFC0-4E3092C65BDE}" presName="adorn" presStyleLbl="fgAccFollowNode1" presStyleIdx="0" presStyleCnt="3"/>
      <dgm:spPr/>
    </dgm:pt>
    <dgm:pt modelId="{28A5356E-2785-4F21-A6D2-00B257EFF10B}" type="pres">
      <dgm:prSet presAssocID="{B1751E1C-C936-442C-BAE2-7647C4A3596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7810798-55D9-4DD5-91CE-0774D16ED8B4}" type="pres">
      <dgm:prSet presAssocID="{D996DF78-B3AA-482D-B2CC-346771345C70}" presName="compNode" presStyleCnt="0"/>
      <dgm:spPr/>
    </dgm:pt>
    <dgm:pt modelId="{0ECB7282-E2C0-47D1-8FDB-49DF4E1D60F3}" type="pres">
      <dgm:prSet presAssocID="{D996DF78-B3AA-482D-B2CC-346771345C70}" presName="childRect" presStyleLbl="bgAcc1" presStyleIdx="1" presStyleCnt="3" custLinFactNeighborX="173" custLinFactNeighborY="163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10395A9-B084-41BF-A8AD-C46E8B98EDEC}" type="pres">
      <dgm:prSet presAssocID="{D996DF78-B3AA-482D-B2CC-346771345C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78B1A-65D9-4212-B796-E17446672BB6}" type="pres">
      <dgm:prSet presAssocID="{D996DF78-B3AA-482D-B2CC-346771345C70}" presName="parentRect" presStyleLbl="alignNode1" presStyleIdx="1" presStyleCnt="3" custScaleY="137352" custLinFactNeighborX="3171" custLinFactNeighborY="23376"/>
      <dgm:spPr/>
      <dgm:t>
        <a:bodyPr/>
        <a:lstStyle/>
        <a:p>
          <a:endParaRPr lang="ru-RU"/>
        </a:p>
      </dgm:t>
    </dgm:pt>
    <dgm:pt modelId="{7C185F0A-2679-45DB-9BB9-4A47C6092BCA}" type="pres">
      <dgm:prSet presAssocID="{D996DF78-B3AA-482D-B2CC-346771345C70}" presName="adorn" presStyleLbl="fgAccFollowNode1" presStyleIdx="1" presStyleCnt="3"/>
      <dgm:spPr/>
    </dgm:pt>
    <dgm:pt modelId="{AC2A8449-5430-4401-80AC-5A607C19D529}" type="pres">
      <dgm:prSet presAssocID="{9FA56031-6F80-4059-A435-90089EB1E5F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A59330-DAE8-4084-AA89-1B3EEAED7FEF}" type="pres">
      <dgm:prSet presAssocID="{BFE2BD80-09BB-4209-A089-0D32973A8042}" presName="compNode" presStyleCnt="0"/>
      <dgm:spPr/>
    </dgm:pt>
    <dgm:pt modelId="{20BAA80F-3957-4CE4-B5C1-1F80F7372163}" type="pres">
      <dgm:prSet presAssocID="{BFE2BD80-09BB-4209-A089-0D32973A8042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2194816-EE1F-4AA5-B0D7-6BFBF442A076}" type="pres">
      <dgm:prSet presAssocID="{BFE2BD80-09BB-4209-A089-0D32973A804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882CE-C499-4C70-B5DE-809AE8002CF6}" type="pres">
      <dgm:prSet presAssocID="{BFE2BD80-09BB-4209-A089-0D32973A8042}" presName="parentRect" presStyleLbl="alignNode1" presStyleIdx="2" presStyleCnt="3" custScaleX="161041"/>
      <dgm:spPr/>
      <dgm:t>
        <a:bodyPr/>
        <a:lstStyle/>
        <a:p>
          <a:endParaRPr lang="ru-RU"/>
        </a:p>
      </dgm:t>
    </dgm:pt>
    <dgm:pt modelId="{0D1E2CDF-66E2-46F9-88E5-C8D32BC87E5C}" type="pres">
      <dgm:prSet presAssocID="{BFE2BD80-09BB-4209-A089-0D32973A8042}" presName="adorn" presStyleLbl="fgAccFollowNode1" presStyleIdx="2" presStyleCnt="3"/>
      <dgm:spPr/>
    </dgm:pt>
  </dgm:ptLst>
  <dgm:cxnLst>
    <dgm:cxn modelId="{10588999-8895-4ED1-9A79-D4CFD8733D91}" type="presOf" srcId="{A26D4616-6347-4180-8C4E-B0EC8F2E7AF5}" destId="{DB8D5729-74AA-472A-99EB-42AA405720FC}" srcOrd="0" destOrd="0" presId="urn:microsoft.com/office/officeart/2005/8/layout/bList2#1"/>
    <dgm:cxn modelId="{3A61669D-ED5B-423F-BA17-6E2A2F8FF5E2}" type="presOf" srcId="{D996DF78-B3AA-482D-B2CC-346771345C70}" destId="{AF478B1A-65D9-4212-B796-E17446672BB6}" srcOrd="1" destOrd="0" presId="urn:microsoft.com/office/officeart/2005/8/layout/bList2#1"/>
    <dgm:cxn modelId="{2DDC847F-5B94-4C40-8EA6-CA5C803846B9}" type="presOf" srcId="{B1751E1C-C936-442C-BAE2-7647C4A35961}" destId="{28A5356E-2785-4F21-A6D2-00B257EFF10B}" srcOrd="0" destOrd="0" presId="urn:microsoft.com/office/officeart/2005/8/layout/bList2#1"/>
    <dgm:cxn modelId="{BC6CFC9B-F7A4-4711-AA1A-3A698DE6280D}" type="presOf" srcId="{D996DF78-B3AA-482D-B2CC-346771345C70}" destId="{F10395A9-B084-41BF-A8AD-C46E8B98EDEC}" srcOrd="0" destOrd="0" presId="urn:microsoft.com/office/officeart/2005/8/layout/bList2#1"/>
    <dgm:cxn modelId="{4199A62D-ED00-4123-8A98-BDCF6315033D}" type="presOf" srcId="{BFE2BD80-09BB-4209-A089-0D32973A8042}" destId="{C51882CE-C499-4C70-B5DE-809AE8002CF6}" srcOrd="1" destOrd="0" presId="urn:microsoft.com/office/officeart/2005/8/layout/bList2#1"/>
    <dgm:cxn modelId="{BDEB4525-133D-4D1F-9D9D-08C039C1E1A1}" srcId="{A26D4616-6347-4180-8C4E-B0EC8F2E7AF5}" destId="{BFE2BD80-09BB-4209-A089-0D32973A8042}" srcOrd="2" destOrd="0" parTransId="{EFE317F4-8391-4371-A0E8-5A252B08CC09}" sibTransId="{4CB95E1E-179D-49D6-9519-999271B50308}"/>
    <dgm:cxn modelId="{54E8704A-BB07-4145-9AA6-BE7F2697D045}" type="presOf" srcId="{5CD88B52-B919-46CC-AFC0-4E3092C65BDE}" destId="{1875FC7D-02AE-483E-A03D-46B5CFB35AAB}" srcOrd="1" destOrd="0" presId="urn:microsoft.com/office/officeart/2005/8/layout/bList2#1"/>
    <dgm:cxn modelId="{A4716811-4D93-4B67-89DD-F8C13D8A0F94}" type="presOf" srcId="{5CD88B52-B919-46CC-AFC0-4E3092C65BDE}" destId="{3C2CD0C8-0005-470E-A9E4-C0D7B08390F3}" srcOrd="0" destOrd="0" presId="urn:microsoft.com/office/officeart/2005/8/layout/bList2#1"/>
    <dgm:cxn modelId="{D72EB43B-A2FE-478A-B7A3-9AA208FAF0E5}" type="presOf" srcId="{BFE2BD80-09BB-4209-A089-0D32973A8042}" destId="{D2194816-EE1F-4AA5-B0D7-6BFBF442A076}" srcOrd="0" destOrd="0" presId="urn:microsoft.com/office/officeart/2005/8/layout/bList2#1"/>
    <dgm:cxn modelId="{192673CF-94E4-4BD4-BC28-54151CFA4948}" type="presOf" srcId="{9FA56031-6F80-4059-A435-90089EB1E5F5}" destId="{AC2A8449-5430-4401-80AC-5A607C19D529}" srcOrd="0" destOrd="0" presId="urn:microsoft.com/office/officeart/2005/8/layout/bList2#1"/>
    <dgm:cxn modelId="{8ED5BAFF-6E8A-43F6-BA87-B62869058F47}" srcId="{A26D4616-6347-4180-8C4E-B0EC8F2E7AF5}" destId="{5CD88B52-B919-46CC-AFC0-4E3092C65BDE}" srcOrd="0" destOrd="0" parTransId="{A1B39E99-806F-4728-B1AF-AEAEEC44AD3C}" sibTransId="{B1751E1C-C936-442C-BAE2-7647C4A35961}"/>
    <dgm:cxn modelId="{84485CD4-5E62-425E-A85F-D3129DBA3357}" srcId="{A26D4616-6347-4180-8C4E-B0EC8F2E7AF5}" destId="{D996DF78-B3AA-482D-B2CC-346771345C70}" srcOrd="1" destOrd="0" parTransId="{2DAC7E24-49DF-4902-B713-21EA82D4AAA4}" sibTransId="{9FA56031-6F80-4059-A435-90089EB1E5F5}"/>
    <dgm:cxn modelId="{93D7F35B-4F7C-4166-815D-3C18E3AE8083}" type="presParOf" srcId="{DB8D5729-74AA-472A-99EB-42AA405720FC}" destId="{A3279674-D818-486E-BE80-F77D7E9FD40C}" srcOrd="0" destOrd="0" presId="urn:microsoft.com/office/officeart/2005/8/layout/bList2#1"/>
    <dgm:cxn modelId="{EE07336E-27DC-4570-B432-9027AD4AF978}" type="presParOf" srcId="{A3279674-D818-486E-BE80-F77D7E9FD40C}" destId="{0916B615-99A5-4289-A69C-F9133C76041C}" srcOrd="0" destOrd="0" presId="urn:microsoft.com/office/officeart/2005/8/layout/bList2#1"/>
    <dgm:cxn modelId="{F78FC229-65CB-43A3-B112-3E66DA8E9A76}" type="presParOf" srcId="{A3279674-D818-486E-BE80-F77D7E9FD40C}" destId="{3C2CD0C8-0005-470E-A9E4-C0D7B08390F3}" srcOrd="1" destOrd="0" presId="urn:microsoft.com/office/officeart/2005/8/layout/bList2#1"/>
    <dgm:cxn modelId="{5B39E00D-3D51-4AC7-91D7-A71F87704853}" type="presParOf" srcId="{A3279674-D818-486E-BE80-F77D7E9FD40C}" destId="{1875FC7D-02AE-483E-A03D-46B5CFB35AAB}" srcOrd="2" destOrd="0" presId="urn:microsoft.com/office/officeart/2005/8/layout/bList2#1"/>
    <dgm:cxn modelId="{73DE6C87-72F1-409C-BAC3-F9C3F5147C3C}" type="presParOf" srcId="{A3279674-D818-486E-BE80-F77D7E9FD40C}" destId="{9D47A06F-0434-4A2B-B7AF-F20CBCE8318E}" srcOrd="3" destOrd="0" presId="urn:microsoft.com/office/officeart/2005/8/layout/bList2#1"/>
    <dgm:cxn modelId="{69C7452B-8CC9-4DF8-97CB-F1E4773793A2}" type="presParOf" srcId="{DB8D5729-74AA-472A-99EB-42AA405720FC}" destId="{28A5356E-2785-4F21-A6D2-00B257EFF10B}" srcOrd="1" destOrd="0" presId="urn:microsoft.com/office/officeart/2005/8/layout/bList2#1"/>
    <dgm:cxn modelId="{22B97128-A4AC-4D51-852D-3959007F4EB0}" type="presParOf" srcId="{DB8D5729-74AA-472A-99EB-42AA405720FC}" destId="{77810798-55D9-4DD5-91CE-0774D16ED8B4}" srcOrd="2" destOrd="0" presId="urn:microsoft.com/office/officeart/2005/8/layout/bList2#1"/>
    <dgm:cxn modelId="{AFE41024-DEC4-4EB2-8E14-B27E8D6C9061}" type="presParOf" srcId="{77810798-55D9-4DD5-91CE-0774D16ED8B4}" destId="{0ECB7282-E2C0-47D1-8FDB-49DF4E1D60F3}" srcOrd="0" destOrd="0" presId="urn:microsoft.com/office/officeart/2005/8/layout/bList2#1"/>
    <dgm:cxn modelId="{34666D45-25D3-45C9-BD3A-A31A8475A67D}" type="presParOf" srcId="{77810798-55D9-4DD5-91CE-0774D16ED8B4}" destId="{F10395A9-B084-41BF-A8AD-C46E8B98EDEC}" srcOrd="1" destOrd="0" presId="urn:microsoft.com/office/officeart/2005/8/layout/bList2#1"/>
    <dgm:cxn modelId="{EDC2FF26-A496-4712-9FA7-40F5CBBD0EA6}" type="presParOf" srcId="{77810798-55D9-4DD5-91CE-0774D16ED8B4}" destId="{AF478B1A-65D9-4212-B796-E17446672BB6}" srcOrd="2" destOrd="0" presId="urn:microsoft.com/office/officeart/2005/8/layout/bList2#1"/>
    <dgm:cxn modelId="{F4999F16-90BD-4848-8B60-CAAA6CD49F98}" type="presParOf" srcId="{77810798-55D9-4DD5-91CE-0774D16ED8B4}" destId="{7C185F0A-2679-45DB-9BB9-4A47C6092BCA}" srcOrd="3" destOrd="0" presId="urn:microsoft.com/office/officeart/2005/8/layout/bList2#1"/>
    <dgm:cxn modelId="{2A982CAB-CF72-43A9-8CA3-A60B119CB7F5}" type="presParOf" srcId="{DB8D5729-74AA-472A-99EB-42AA405720FC}" destId="{AC2A8449-5430-4401-80AC-5A607C19D529}" srcOrd="3" destOrd="0" presId="urn:microsoft.com/office/officeart/2005/8/layout/bList2#1"/>
    <dgm:cxn modelId="{6884C5A7-9213-489F-9A51-811F4AC28360}" type="presParOf" srcId="{DB8D5729-74AA-472A-99EB-42AA405720FC}" destId="{68A59330-DAE8-4084-AA89-1B3EEAED7FEF}" srcOrd="4" destOrd="0" presId="urn:microsoft.com/office/officeart/2005/8/layout/bList2#1"/>
    <dgm:cxn modelId="{1469DDB5-43F3-40E9-9D12-BE5D55AE3669}" type="presParOf" srcId="{68A59330-DAE8-4084-AA89-1B3EEAED7FEF}" destId="{20BAA80F-3957-4CE4-B5C1-1F80F7372163}" srcOrd="0" destOrd="0" presId="urn:microsoft.com/office/officeart/2005/8/layout/bList2#1"/>
    <dgm:cxn modelId="{1EA8F1BB-5CF0-476B-8B79-302C39E64F9F}" type="presParOf" srcId="{68A59330-DAE8-4084-AA89-1B3EEAED7FEF}" destId="{D2194816-EE1F-4AA5-B0D7-6BFBF442A076}" srcOrd="1" destOrd="0" presId="urn:microsoft.com/office/officeart/2005/8/layout/bList2#1"/>
    <dgm:cxn modelId="{D78E1EC2-F927-48D5-A0A5-33E89E677CEC}" type="presParOf" srcId="{68A59330-DAE8-4084-AA89-1B3EEAED7FEF}" destId="{C51882CE-C499-4C70-B5DE-809AE8002CF6}" srcOrd="2" destOrd="0" presId="urn:microsoft.com/office/officeart/2005/8/layout/bList2#1"/>
    <dgm:cxn modelId="{2F453DBC-B02E-447C-9591-E3D1A3653CBB}" type="presParOf" srcId="{68A59330-DAE8-4084-AA89-1B3EEAED7FEF}" destId="{0D1E2CDF-66E2-46F9-88E5-C8D32BC87E5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6B615-99A5-4289-A69C-F9133C76041C}">
      <dsp:nvSpPr>
        <dsp:cNvPr id="0" name=""/>
        <dsp:cNvSpPr/>
      </dsp:nvSpPr>
      <dsp:spPr>
        <a:xfrm>
          <a:off x="8294" y="1001444"/>
          <a:ext cx="2079844" cy="155256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5FC7D-02AE-483E-A03D-46B5CFB35AAB}">
      <dsp:nvSpPr>
        <dsp:cNvPr id="0" name=""/>
        <dsp:cNvSpPr/>
      </dsp:nvSpPr>
      <dsp:spPr>
        <a:xfrm>
          <a:off x="8294" y="2554004"/>
          <a:ext cx="2079844" cy="66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dirty="0" smtClean="0">
              <a:solidFill>
                <a:schemeClr val="bg1"/>
              </a:solidFill>
            </a:rPr>
            <a:t>Вода</a:t>
          </a:r>
          <a:endParaRPr lang="ru-RU" sz="4000" b="0" kern="1200" dirty="0">
            <a:solidFill>
              <a:schemeClr val="bg1"/>
            </a:solidFill>
          </a:endParaRPr>
        </a:p>
      </dsp:txBody>
      <dsp:txXfrm>
        <a:off x="8294" y="2554004"/>
        <a:ext cx="1464679" cy="667600"/>
      </dsp:txXfrm>
    </dsp:sp>
    <dsp:sp modelId="{9D47A06F-0434-4A2B-B7AF-F20CBCE8318E}">
      <dsp:nvSpPr>
        <dsp:cNvPr id="0" name=""/>
        <dsp:cNvSpPr/>
      </dsp:nvSpPr>
      <dsp:spPr>
        <a:xfrm>
          <a:off x="1531809" y="2660046"/>
          <a:ext cx="727945" cy="72794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B7282-E2C0-47D1-8FDB-49DF4E1D60F3}">
      <dsp:nvSpPr>
        <dsp:cNvPr id="0" name=""/>
        <dsp:cNvSpPr/>
      </dsp:nvSpPr>
      <dsp:spPr>
        <a:xfrm>
          <a:off x="2443696" y="1026875"/>
          <a:ext cx="2079844" cy="155256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78B1A-65D9-4212-B796-E17446672BB6}">
      <dsp:nvSpPr>
        <dsp:cNvPr id="0" name=""/>
        <dsp:cNvSpPr/>
      </dsp:nvSpPr>
      <dsp:spPr>
        <a:xfrm>
          <a:off x="2506050" y="2585381"/>
          <a:ext cx="2079844" cy="916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/>
            <a:t>Косой крест</a:t>
          </a:r>
          <a:endParaRPr lang="ru-RU" sz="3600" b="0" kern="1200" dirty="0"/>
        </a:p>
      </dsp:txBody>
      <dsp:txXfrm>
        <a:off x="2506050" y="2585381"/>
        <a:ext cx="1464679" cy="916963"/>
      </dsp:txXfrm>
    </dsp:sp>
    <dsp:sp modelId="{7C185F0A-2679-45DB-9BB9-4A47C6092BCA}">
      <dsp:nvSpPr>
        <dsp:cNvPr id="0" name=""/>
        <dsp:cNvSpPr/>
      </dsp:nvSpPr>
      <dsp:spPr>
        <a:xfrm>
          <a:off x="3963613" y="2660046"/>
          <a:ext cx="727945" cy="72794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AA80F-3957-4CE4-B5C1-1F80F7372163}">
      <dsp:nvSpPr>
        <dsp:cNvPr id="0" name=""/>
        <dsp:cNvSpPr/>
      </dsp:nvSpPr>
      <dsp:spPr>
        <a:xfrm>
          <a:off x="5506682" y="1001444"/>
          <a:ext cx="2079844" cy="155256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CE-C499-4C70-B5DE-809AE8002CF6}">
      <dsp:nvSpPr>
        <dsp:cNvPr id="0" name=""/>
        <dsp:cNvSpPr/>
      </dsp:nvSpPr>
      <dsp:spPr>
        <a:xfrm>
          <a:off x="4871903" y="2554004"/>
          <a:ext cx="3349402" cy="66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Упражнения</a:t>
          </a:r>
          <a:endParaRPr lang="ru-RU" sz="2800" kern="1200" dirty="0"/>
        </a:p>
      </dsp:txBody>
      <dsp:txXfrm>
        <a:off x="4871903" y="2554004"/>
        <a:ext cx="2358734" cy="667600"/>
      </dsp:txXfrm>
    </dsp:sp>
    <dsp:sp modelId="{0D1E2CDF-66E2-46F9-88E5-C8D32BC87E5C}">
      <dsp:nvSpPr>
        <dsp:cNvPr id="0" name=""/>
        <dsp:cNvSpPr/>
      </dsp:nvSpPr>
      <dsp:spPr>
        <a:xfrm>
          <a:off x="7030196" y="2660046"/>
          <a:ext cx="727945" cy="72794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10391-A440-4186-B207-FB182046A00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3A61D-D84A-4B3B-8E7A-4FD8F0F0D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3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D8EA-61E4-462B-8A6B-E6DD36C811D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6E5D-48C0-4F0C-92C0-A5F41A4B9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D8EA-61E4-462B-8A6B-E6DD36C811D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6E5D-48C0-4F0C-92C0-A5F41A4B9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D8EA-61E4-462B-8A6B-E6DD36C811D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6E5D-48C0-4F0C-92C0-A5F41A4B9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D8EA-61E4-462B-8A6B-E6DD36C811D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6E5D-48C0-4F0C-92C0-A5F41A4B9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D8EA-61E4-462B-8A6B-E6DD36C811D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6E5D-48C0-4F0C-92C0-A5F41A4B9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D8EA-61E4-462B-8A6B-E6DD36C811D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6E5D-48C0-4F0C-92C0-A5F41A4B9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D8EA-61E4-462B-8A6B-E6DD36C811D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6E5D-48C0-4F0C-92C0-A5F41A4B9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D8EA-61E4-462B-8A6B-E6DD36C811D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6E5D-48C0-4F0C-92C0-A5F41A4B9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D8EA-61E4-462B-8A6B-E6DD36C811D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6E5D-48C0-4F0C-92C0-A5F41A4B9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D8EA-61E4-462B-8A6B-E6DD36C811D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6E5D-48C0-4F0C-92C0-A5F41A4B9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D8EA-61E4-462B-8A6B-E6DD36C811D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246E5D-48C0-4F0C-92C0-A5F41A4B90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18D8EA-61E4-462B-8A6B-E6DD36C811D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46E5D-48C0-4F0C-92C0-A5F41A4B90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«ИГРЫ РАЗУМА»</a:t>
            </a:r>
          </a:p>
          <a:p>
            <a:pPr algn="ctr"/>
            <a:r>
              <a:rPr lang="ru-RU" sz="3200" b="1" dirty="0" smtClean="0"/>
              <a:t>(ОБРАЗОВАТЕЛЬНАЯ КИНЕЗИОЛОГИЯ)</a:t>
            </a:r>
            <a:endParaRPr lang="ru-RU" sz="32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267744" y="3429000"/>
            <a:ext cx="6876256" cy="30072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Моисеева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МаринаВикторовна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начальных классов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СОШ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№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«Глоток воды»</a:t>
            </a:r>
            <a:endParaRPr lang="ru-RU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9225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В ситуации стресса  организм резко обезвоживается. Но нервные процессы происходят на основе </a:t>
            </a:r>
            <a:r>
              <a:rPr lang="ru-RU" sz="3600" b="1" dirty="0" err="1" smtClean="0"/>
              <a:t>электро</a:t>
            </a:r>
            <a:r>
              <a:rPr lang="ru-RU" sz="3600" b="1" dirty="0" smtClean="0"/>
              <a:t> – химических </a:t>
            </a:r>
            <a:r>
              <a:rPr lang="ru-RU" sz="3600" b="1" dirty="0" err="1" smtClean="0"/>
              <a:t>реакций,а</a:t>
            </a:r>
            <a:r>
              <a:rPr lang="ru-RU" sz="3600" b="1" dirty="0" smtClean="0"/>
              <a:t> для них необходимо достаточное количество жидкости. Попросту говоря, воды.</a:t>
            </a:r>
          </a:p>
          <a:p>
            <a:r>
              <a:rPr lang="ru-RU" sz="3600" b="1" dirty="0" smtClean="0"/>
              <a:t>Недостаток воды снижает скорость нервных </a:t>
            </a:r>
            <a:r>
              <a:rPr lang="ru-RU" sz="3600" b="1" dirty="0" err="1" smtClean="0"/>
              <a:t>процесов</a:t>
            </a:r>
            <a:r>
              <a:rPr lang="ru-RU" sz="3600" b="1" dirty="0" smtClean="0"/>
              <a:t>.</a:t>
            </a:r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Косой крест</a:t>
            </a:r>
            <a:endParaRPr lang="ru-RU" sz="8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https://im1-tub-ru.yandex.net/i?id=24eabecc5a4b0def405a50c348ee56f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3574682" cy="33363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389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/>
              <a:t>«Сканирование глазами этой фигуры требует согласованной работы обоих полушарий.</a:t>
            </a:r>
          </a:p>
          <a:p>
            <a:r>
              <a:rPr lang="ru-RU" sz="4800" b="1" dirty="0" smtClean="0"/>
              <a:t>Применяется на уроках</a:t>
            </a:r>
            <a:r>
              <a:rPr lang="en-US" sz="4800" b="1" dirty="0" smtClean="0"/>
              <a:t> </a:t>
            </a:r>
            <a:r>
              <a:rPr lang="ru-RU" sz="4800" b="1" dirty="0" smtClean="0"/>
              <a:t>контроля знаний.</a:t>
            </a:r>
            <a:endParaRPr lang="ru-RU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704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Упражнения </a:t>
            </a:r>
            <a:b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«Гимнастики мозга»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err="1" smtClean="0"/>
              <a:t>Синхронизирование</a:t>
            </a:r>
            <a:r>
              <a:rPr lang="ru-RU" sz="3600" b="1" dirty="0" smtClean="0"/>
              <a:t> работы левого и правого полушария.</a:t>
            </a:r>
          </a:p>
          <a:p>
            <a:r>
              <a:rPr lang="ru-RU" sz="3600" b="1" dirty="0" smtClean="0"/>
              <a:t>Развитие мелкой моторики, памяти, мышления, внимания, речи, творческих способностей.</a:t>
            </a:r>
          </a:p>
          <a:p>
            <a:r>
              <a:rPr lang="ru-RU" sz="3600" b="1" dirty="0" smtClean="0"/>
              <a:t>Снятие напряжения.</a:t>
            </a:r>
          </a:p>
          <a:p>
            <a:r>
              <a:rPr lang="ru-RU" sz="3600" b="1" dirty="0" smtClean="0"/>
              <a:t>Повышение способности к произвольному контролю.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704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Условия проведения упражнений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Чётко выполнять инструкцию</a:t>
            </a:r>
          </a:p>
          <a:p>
            <a:r>
              <a:rPr lang="ru-RU" sz="2800" b="1" dirty="0" smtClean="0"/>
              <a:t>Точное выполнение движений и приёмов</a:t>
            </a:r>
          </a:p>
          <a:p>
            <a:r>
              <a:rPr lang="ru-RU" sz="2800" b="1" dirty="0" smtClean="0"/>
              <a:t>Перед началом занятия нужно выпить глоток воды</a:t>
            </a:r>
          </a:p>
          <a:p>
            <a:r>
              <a:rPr lang="ru-RU" sz="2800" b="1" dirty="0" smtClean="0"/>
              <a:t>Продолжительность занятий 5 – 20 минут</a:t>
            </a:r>
          </a:p>
          <a:p>
            <a:r>
              <a:rPr lang="ru-RU" sz="2800" b="1" dirty="0" smtClean="0"/>
              <a:t>Проводятся ежедневно (можно в качестве </a:t>
            </a:r>
            <a:r>
              <a:rPr lang="ru-RU" sz="2800" b="1" dirty="0" err="1" smtClean="0"/>
              <a:t>физминуток</a:t>
            </a:r>
            <a:r>
              <a:rPr lang="ru-RU" sz="2800" b="1" dirty="0" smtClean="0"/>
              <a:t>)</a:t>
            </a:r>
          </a:p>
          <a:p>
            <a:r>
              <a:rPr lang="ru-RU" sz="2800" b="1" dirty="0" smtClean="0"/>
              <a:t>Комплекс упражнений проводить перед умственной и творческой работой, не прерывая её.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3286148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 упражнений</a:t>
            </a: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Растяжки</a:t>
            </a:r>
            <a:b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(«Дерево»)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blo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3384375" cy="424847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1484784"/>
            <a:ext cx="5652120" cy="50405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Исходное положение – сидя на</a:t>
            </a:r>
          </a:p>
          <a:p>
            <a:pPr>
              <a:buNone/>
            </a:pPr>
            <a:r>
              <a:rPr lang="ru-RU" b="1" dirty="0" smtClean="0"/>
              <a:t>корточках. Спрятать голову в</a:t>
            </a:r>
          </a:p>
          <a:p>
            <a:pPr>
              <a:buNone/>
            </a:pPr>
            <a:r>
              <a:rPr lang="ru-RU" b="1" dirty="0" smtClean="0"/>
              <a:t>колени, обхватить их руками.</a:t>
            </a:r>
          </a:p>
          <a:p>
            <a:pPr>
              <a:buNone/>
            </a:pPr>
            <a:r>
              <a:rPr lang="ru-RU" b="1" dirty="0" smtClean="0"/>
              <a:t>Представьте, что вы - семечко,</a:t>
            </a:r>
          </a:p>
          <a:p>
            <a:pPr>
              <a:buNone/>
            </a:pPr>
            <a:r>
              <a:rPr lang="ru-RU" b="1" dirty="0" smtClean="0"/>
              <a:t>которое постепенно прорастает</a:t>
            </a:r>
          </a:p>
          <a:p>
            <a:pPr>
              <a:buNone/>
            </a:pPr>
            <a:r>
              <a:rPr lang="ru-RU" b="1" dirty="0" smtClean="0"/>
              <a:t>и превращается в дерево.</a:t>
            </a:r>
          </a:p>
          <a:p>
            <a:pPr>
              <a:buNone/>
            </a:pPr>
            <a:r>
              <a:rPr lang="ru-RU" b="1" dirty="0" smtClean="0"/>
              <a:t>Медленно поднимитесь на ноги,</a:t>
            </a:r>
          </a:p>
          <a:p>
            <a:pPr>
              <a:buNone/>
            </a:pPr>
            <a:r>
              <a:rPr lang="ru-RU" b="1" dirty="0" smtClean="0"/>
              <a:t>затем распрямите туловище,</a:t>
            </a:r>
          </a:p>
          <a:p>
            <a:pPr>
              <a:buNone/>
            </a:pPr>
            <a:r>
              <a:rPr lang="ru-RU" b="1" dirty="0" smtClean="0"/>
              <a:t>вытяните руки вверх. Затем</a:t>
            </a:r>
          </a:p>
          <a:p>
            <a:pPr>
              <a:buNone/>
            </a:pPr>
            <a:r>
              <a:rPr lang="ru-RU" b="1" dirty="0" smtClean="0"/>
              <a:t>напрягите тело и вытянитесь. Подул</a:t>
            </a:r>
          </a:p>
          <a:p>
            <a:pPr>
              <a:buNone/>
            </a:pPr>
            <a:r>
              <a:rPr lang="ru-RU" b="1" dirty="0" smtClean="0"/>
              <a:t>ветер – вы раскачиваетесь, как</a:t>
            </a:r>
          </a:p>
          <a:p>
            <a:pPr>
              <a:buNone/>
            </a:pPr>
            <a:r>
              <a:rPr lang="ru-RU" b="1" dirty="0" smtClean="0"/>
              <a:t>дерево.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Растяжки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40768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0" b="1" dirty="0" smtClean="0"/>
              <a:t>«</a:t>
            </a:r>
            <a:r>
              <a:rPr lang="ru-RU" sz="7200" b="1" dirty="0" smtClean="0"/>
              <a:t>Снеговик» </a:t>
            </a:r>
          </a:p>
          <a:p>
            <a:pPr>
              <a:buFont typeface="Arial" pitchFamily="34" charset="0"/>
              <a:buChar char="•"/>
            </a:pPr>
            <a:r>
              <a:rPr lang="ru-RU" sz="7200" b="1" dirty="0" smtClean="0"/>
              <a:t>«Тряпичная кукла и солдат» </a:t>
            </a:r>
          </a:p>
          <a:p>
            <a:pPr>
              <a:buFont typeface="Arial" pitchFamily="34" charset="0"/>
              <a:buChar char="•"/>
            </a:pPr>
            <a:r>
              <a:rPr lang="ru-RU" sz="7200" b="1" dirty="0" smtClean="0"/>
              <a:t>«Сорви яблоки»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Дыхательные упражнения («Свеча»)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33039_html_54b7fa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3168352" cy="306524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3888" y="1556792"/>
            <a:ext cx="5580112" cy="53012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Исходное положение – сидя за</a:t>
            </a:r>
          </a:p>
          <a:p>
            <a:pPr>
              <a:buNone/>
            </a:pPr>
            <a:r>
              <a:rPr lang="ru-RU" b="1" dirty="0" smtClean="0"/>
              <a:t>партой. Представьте, что перед  </a:t>
            </a:r>
          </a:p>
          <a:p>
            <a:pPr>
              <a:buNone/>
            </a:pPr>
            <a:r>
              <a:rPr lang="ru-RU" b="1" dirty="0" smtClean="0"/>
              <a:t>вами стоит большая свеча.</a:t>
            </a:r>
          </a:p>
          <a:p>
            <a:pPr>
              <a:buNone/>
            </a:pPr>
            <a:r>
              <a:rPr lang="ru-RU" b="1" dirty="0" smtClean="0"/>
              <a:t>Сделайте глубокий вдох и</a:t>
            </a:r>
          </a:p>
          <a:p>
            <a:pPr>
              <a:buNone/>
            </a:pPr>
            <a:r>
              <a:rPr lang="ru-RU" b="1" dirty="0" smtClean="0"/>
              <a:t>постарайтесь одним выдохом</a:t>
            </a:r>
          </a:p>
          <a:p>
            <a:pPr>
              <a:buNone/>
            </a:pPr>
            <a:r>
              <a:rPr lang="ru-RU" b="1" dirty="0" smtClean="0"/>
              <a:t>задуть свечу. А теперь</a:t>
            </a:r>
          </a:p>
          <a:p>
            <a:pPr>
              <a:buNone/>
            </a:pPr>
            <a:r>
              <a:rPr lang="ru-RU" b="1" dirty="0" smtClean="0"/>
              <a:t>представьте перед собой 5 </a:t>
            </a:r>
          </a:p>
          <a:p>
            <a:pPr>
              <a:buNone/>
            </a:pPr>
            <a:r>
              <a:rPr lang="ru-RU" b="1" dirty="0" smtClean="0"/>
              <a:t>маленьких свечек. Сделайте</a:t>
            </a:r>
          </a:p>
          <a:p>
            <a:pPr>
              <a:buNone/>
            </a:pPr>
            <a:r>
              <a:rPr lang="ru-RU" b="1" dirty="0" smtClean="0"/>
              <a:t>глубокий вдох и задуйте эти</a:t>
            </a:r>
          </a:p>
          <a:p>
            <a:pPr>
              <a:buNone/>
            </a:pPr>
            <a:r>
              <a:rPr lang="ru-RU" b="1" dirty="0" smtClean="0"/>
              <a:t>свечи маленькими порциями</a:t>
            </a:r>
          </a:p>
          <a:p>
            <a:pPr>
              <a:buNone/>
            </a:pPr>
            <a:r>
              <a:rPr lang="ru-RU" b="1" dirty="0" smtClean="0"/>
              <a:t>выдоха.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Дыхательные упражнения 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852936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600" b="1" dirty="0" smtClean="0"/>
              <a:t>«Дышим носом» </a:t>
            </a:r>
          </a:p>
          <a:p>
            <a:pPr>
              <a:buFont typeface="Arial" pitchFamily="34" charset="0"/>
              <a:buChar char="•"/>
            </a:pPr>
            <a:r>
              <a:rPr lang="ru-RU" sz="6600" b="1" dirty="0" smtClean="0"/>
              <a:t>«Ныряльщик» 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Ленивая восьмерка</a:t>
            </a:r>
            <a:endParaRPr lang="ru-RU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Содержимое 7" descr="14892_html_7fcf51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8784976" cy="43924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308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3324377" cy="4433888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1340768"/>
            <a:ext cx="5508104" cy="52565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При выполнении упражнения левое ухо</a:t>
            </a:r>
          </a:p>
          <a:p>
            <a:pPr>
              <a:buNone/>
            </a:pPr>
            <a:r>
              <a:rPr lang="ru-RU" sz="2000" b="1" dirty="0" smtClean="0"/>
              <a:t>прижимается к левому плечу так плотно,</a:t>
            </a:r>
          </a:p>
          <a:p>
            <a:pPr>
              <a:buNone/>
            </a:pPr>
            <a:r>
              <a:rPr lang="ru-RU" sz="2000" b="1" dirty="0" smtClean="0"/>
              <a:t>чтобы между ними можно было держать</a:t>
            </a:r>
          </a:p>
          <a:p>
            <a:pPr>
              <a:buNone/>
            </a:pPr>
            <a:r>
              <a:rPr lang="ru-RU" sz="2000" b="1" dirty="0" smtClean="0"/>
              <a:t>лист бумаги, затем левая рука</a:t>
            </a:r>
          </a:p>
          <a:p>
            <a:pPr>
              <a:buNone/>
            </a:pPr>
            <a:r>
              <a:rPr lang="ru-RU" sz="2000" b="1" dirty="0" smtClean="0"/>
              <a:t>вытягивается, как хобот. Колени</a:t>
            </a:r>
          </a:p>
          <a:p>
            <a:pPr>
              <a:buNone/>
            </a:pPr>
            <a:r>
              <a:rPr lang="ru-RU" sz="2000" b="1" dirty="0" smtClean="0"/>
              <a:t>расслаблены, а рука рисует "Ленивую</a:t>
            </a:r>
          </a:p>
          <a:p>
            <a:pPr>
              <a:buNone/>
            </a:pPr>
            <a:r>
              <a:rPr lang="ru-RU" sz="2000" b="1" dirty="0" smtClean="0"/>
              <a:t>восьмерку", начиная от центра</a:t>
            </a:r>
          </a:p>
          <a:p>
            <a:pPr>
              <a:buNone/>
            </a:pPr>
            <a:r>
              <a:rPr lang="ru-RU" sz="2000" b="1" dirty="0" smtClean="0"/>
              <a:t>зрительного поля и идя вверх и против</a:t>
            </a:r>
          </a:p>
          <a:p>
            <a:pPr>
              <a:buNone/>
            </a:pPr>
            <a:r>
              <a:rPr lang="ru-RU" sz="2000" b="1" dirty="0" smtClean="0"/>
              <a:t>часовой стрелки; при этом глаза следят за</a:t>
            </a:r>
          </a:p>
          <a:p>
            <a:pPr>
              <a:buNone/>
            </a:pPr>
            <a:r>
              <a:rPr lang="ru-RU" sz="2000" b="1" dirty="0" smtClean="0"/>
              <a:t>движениями кончиков пальцев. Для</a:t>
            </a:r>
          </a:p>
          <a:p>
            <a:pPr>
              <a:buNone/>
            </a:pPr>
            <a:r>
              <a:rPr lang="ru-RU" sz="2000" b="1" dirty="0" smtClean="0"/>
              <a:t>большего эффекта упражнение надо</a:t>
            </a:r>
          </a:p>
          <a:p>
            <a:pPr>
              <a:buNone/>
            </a:pPr>
            <a:r>
              <a:rPr lang="ru-RU" sz="2000" b="1" dirty="0" smtClean="0"/>
              <a:t>выполнять медленно восемь раз или</a:t>
            </a:r>
          </a:p>
          <a:p>
            <a:pPr>
              <a:buNone/>
            </a:pPr>
            <a:r>
              <a:rPr lang="ru-RU" sz="2000" b="1" dirty="0" smtClean="0"/>
              <a:t>более левой рукой и столько же раз</a:t>
            </a:r>
          </a:p>
          <a:p>
            <a:pPr>
              <a:buNone/>
            </a:pPr>
            <a:r>
              <a:rPr lang="ru-RU" sz="2000" b="1" dirty="0" smtClean="0"/>
              <a:t>правой рукой, прижатой к правому уху. </a:t>
            </a:r>
          </a:p>
          <a:p>
            <a:endParaRPr lang="ru-RU" sz="16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Глазодвигательные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упражнения («Слон»)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5293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/>
              <a:t>«Взгляд влево вверх» 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/>
              <a:t>«Горизонтальная восьмерка» 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/>
              <a:t>«Глаз – путешественник» 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Глазодвигательные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упражнения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Телесные упражнения («Перекрестное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марширование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ok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325416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556792"/>
            <a:ext cx="5724128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Это перекрестно</a:t>
            </a:r>
          </a:p>
          <a:p>
            <a:pPr>
              <a:buNone/>
            </a:pPr>
            <a:r>
              <a:rPr lang="ru-RU" sz="3200" b="1" dirty="0" smtClean="0"/>
              <a:t>латеральная ходьба на</a:t>
            </a:r>
          </a:p>
          <a:p>
            <a:pPr>
              <a:buNone/>
            </a:pPr>
            <a:r>
              <a:rPr lang="ru-RU" sz="3200" b="1" dirty="0" smtClean="0"/>
              <a:t>месте, когда вы</a:t>
            </a:r>
          </a:p>
          <a:p>
            <a:pPr>
              <a:buNone/>
            </a:pPr>
            <a:r>
              <a:rPr lang="ru-RU" sz="3200" b="1" dirty="0" smtClean="0"/>
              <a:t>касаетесь правым</a:t>
            </a:r>
          </a:p>
          <a:p>
            <a:pPr>
              <a:buNone/>
            </a:pPr>
            <a:r>
              <a:rPr lang="ru-RU" sz="3200" b="1" dirty="0" smtClean="0"/>
              <a:t>локтем левого колена,</a:t>
            </a:r>
          </a:p>
          <a:p>
            <a:pPr>
              <a:buNone/>
            </a:pPr>
            <a:r>
              <a:rPr lang="ru-RU" sz="3200" b="1" dirty="0" smtClean="0"/>
              <a:t>а затем левым локтем</a:t>
            </a:r>
          </a:p>
          <a:p>
            <a:pPr>
              <a:buNone/>
            </a:pPr>
            <a:r>
              <a:rPr lang="ru-RU" sz="3200" b="1" dirty="0" smtClean="0"/>
              <a:t>правого колена.</a:t>
            </a:r>
          </a:p>
          <a:p>
            <a:pPr>
              <a:buNone/>
            </a:pP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Телесные упражнения 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6490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i="1" dirty="0" smtClean="0"/>
              <a:t>«Мельница»</a:t>
            </a:r>
            <a:endParaRPr lang="ru-RU" sz="5400" b="1" dirty="0" smtClean="0"/>
          </a:p>
          <a:p>
            <a:pPr>
              <a:buFont typeface="Arial" pitchFamily="34" charset="0"/>
              <a:buChar char="•"/>
            </a:pPr>
            <a:r>
              <a:rPr lang="ru-RU" sz="5400" b="1" i="1" dirty="0" smtClean="0"/>
              <a:t>«Паровозик»</a:t>
            </a:r>
            <a:endParaRPr lang="ru-RU" sz="5400" b="1" dirty="0" smtClean="0"/>
          </a:p>
          <a:p>
            <a:pPr>
              <a:buFont typeface="Arial" pitchFamily="34" charset="0"/>
              <a:buChar char="•"/>
            </a:pPr>
            <a:r>
              <a:rPr lang="ru-RU" sz="5400" b="1" i="1" dirty="0" smtClean="0"/>
              <a:t>«Робот»</a:t>
            </a:r>
            <a:endParaRPr lang="ru-RU" sz="5400" b="1" dirty="0" smtClean="0"/>
          </a:p>
          <a:p>
            <a:pPr>
              <a:buFont typeface="Arial" pitchFamily="34" charset="0"/>
              <a:buChar char="•"/>
            </a:pPr>
            <a:r>
              <a:rPr lang="ru-RU" sz="5400" b="1" i="1" dirty="0" smtClean="0"/>
              <a:t>«Маршировка»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Упражнение для развития</a:t>
            </a:r>
            <a:b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мелкой моторики 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584959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038600" cy="41044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28800"/>
            <a:ext cx="5148064" cy="52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На столе, последовательно,</a:t>
            </a:r>
          </a:p>
          <a:p>
            <a:pPr>
              <a:buNone/>
            </a:pPr>
            <a:r>
              <a:rPr lang="ru-RU" sz="2400" b="1" dirty="0" smtClean="0"/>
              <a:t>сменяя, выполняются</a:t>
            </a:r>
          </a:p>
          <a:p>
            <a:pPr>
              <a:buNone/>
            </a:pPr>
            <a:r>
              <a:rPr lang="ru-RU" sz="2400" b="1" dirty="0" smtClean="0"/>
              <a:t>следующие положения рук:</a:t>
            </a:r>
          </a:p>
          <a:p>
            <a:pPr>
              <a:buNone/>
            </a:pPr>
            <a:r>
              <a:rPr lang="ru-RU" sz="2400" b="1" dirty="0" smtClean="0"/>
              <a:t>ладонь на плоскости, ладонь,</a:t>
            </a:r>
          </a:p>
          <a:p>
            <a:pPr>
              <a:buNone/>
            </a:pPr>
            <a:r>
              <a:rPr lang="ru-RU" sz="2400" b="1" dirty="0" smtClean="0"/>
              <a:t>сжатая в кулак и ладонь</a:t>
            </a:r>
          </a:p>
          <a:p>
            <a:pPr>
              <a:buNone/>
            </a:pPr>
            <a:r>
              <a:rPr lang="ru-RU" sz="2400" b="1" dirty="0" smtClean="0"/>
              <a:t>ребром на столе. Выполнить</a:t>
            </a:r>
          </a:p>
          <a:p>
            <a:pPr>
              <a:buNone/>
            </a:pPr>
            <a:r>
              <a:rPr lang="ru-RU" sz="2400" b="1" dirty="0" smtClean="0"/>
              <a:t>8-10 повторений. Упражнения</a:t>
            </a:r>
          </a:p>
          <a:p>
            <a:pPr>
              <a:buNone/>
            </a:pPr>
            <a:r>
              <a:rPr lang="ru-RU" sz="2400" b="1" dirty="0" smtClean="0"/>
              <a:t>выполняются каждой рукой</a:t>
            </a:r>
          </a:p>
          <a:p>
            <a:pPr>
              <a:buNone/>
            </a:pPr>
            <a:r>
              <a:rPr lang="ru-RU" sz="2400" b="1" dirty="0" smtClean="0"/>
              <a:t>отдельно, затем двумя руками</a:t>
            </a:r>
          </a:p>
          <a:p>
            <a:pPr>
              <a:buNone/>
            </a:pPr>
            <a:r>
              <a:rPr lang="ru-RU" sz="2400" b="1" dirty="0" smtClean="0"/>
              <a:t>вместе.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332656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Упражнение для развития</a:t>
            </a:r>
            <a:b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мелкой моторики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9033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b="1" i="1" dirty="0" smtClean="0"/>
              <a:t>«Колечко»</a:t>
            </a:r>
            <a:endParaRPr lang="ru-RU" sz="4400" b="1" dirty="0" smtClean="0"/>
          </a:p>
          <a:p>
            <a:pPr>
              <a:buFont typeface="Arial" pitchFamily="34" charset="0"/>
              <a:buChar char="•"/>
            </a:pPr>
            <a:r>
              <a:rPr lang="ru-RU" sz="4400" b="1" i="1" dirty="0" smtClean="0"/>
              <a:t>«Лезгинка</a:t>
            </a:r>
            <a:r>
              <a:rPr lang="ru-RU" sz="4400" b="1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4400" b="1" i="1" dirty="0" smtClean="0"/>
              <a:t>« </a:t>
            </a:r>
            <a:r>
              <a:rPr lang="be-BY" sz="4400" b="1" i="1" dirty="0" smtClean="0"/>
              <a:t>Зеркальное рисование</a:t>
            </a:r>
            <a:r>
              <a:rPr lang="ru-RU" sz="4400" b="1" i="1" dirty="0" smtClean="0"/>
              <a:t> »</a:t>
            </a:r>
            <a:endParaRPr lang="ru-RU" sz="4400" b="1" dirty="0" smtClean="0"/>
          </a:p>
          <a:p>
            <a:pPr>
              <a:buFont typeface="Arial" pitchFamily="34" charset="0"/>
              <a:buChar char="•"/>
            </a:pPr>
            <a:r>
              <a:rPr lang="ru-RU" sz="4400" b="1" i="1" dirty="0" smtClean="0"/>
              <a:t>«</a:t>
            </a:r>
            <a:r>
              <a:rPr lang="be-BY" sz="4400" b="1" i="1" dirty="0" smtClean="0"/>
              <a:t>Змейка</a:t>
            </a:r>
            <a:r>
              <a:rPr lang="ru-RU" sz="4400" b="1" i="1" dirty="0" smtClean="0"/>
              <a:t> »</a:t>
            </a:r>
            <a:endParaRPr lang="ru-RU" sz="4400" b="1" dirty="0" smtClean="0"/>
          </a:p>
          <a:p>
            <a:pPr>
              <a:buFont typeface="Arial" pitchFamily="34" charset="0"/>
              <a:buChar char="•"/>
            </a:pPr>
            <a:r>
              <a:rPr lang="ru-RU" sz="4400" b="1" i="1" dirty="0" smtClean="0"/>
              <a:t>« </a:t>
            </a:r>
            <a:r>
              <a:rPr lang="be-BY" sz="4400" b="1" i="1" dirty="0" smtClean="0"/>
              <a:t>Ухо – нос</a:t>
            </a:r>
            <a:r>
              <a:rPr lang="ru-RU" sz="4400" b="1" i="1" dirty="0" smtClean="0"/>
              <a:t> 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Массаж </a:t>
            </a:r>
            <a:b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(«Думающий колпак»)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a279cacab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038600" cy="37444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700808"/>
            <a:ext cx="5004048" cy="51571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Можно выполнять стоя и</a:t>
            </a:r>
          </a:p>
          <a:p>
            <a:pPr>
              <a:buNone/>
            </a:pPr>
            <a:r>
              <a:rPr lang="ru-RU" b="1" dirty="0" smtClean="0"/>
              <a:t>сидя. Держите голову прямо, не</a:t>
            </a:r>
          </a:p>
          <a:p>
            <a:pPr>
              <a:buNone/>
            </a:pPr>
            <a:r>
              <a:rPr lang="ru-RU" b="1" dirty="0" smtClean="0"/>
              <a:t>напрягая шею и подбородок.</a:t>
            </a:r>
          </a:p>
          <a:p>
            <a:pPr>
              <a:buNone/>
            </a:pPr>
            <a:r>
              <a:rPr lang="ru-RU" b="1" dirty="0" smtClean="0"/>
              <a:t>Помассируйте мочки ушей,</a:t>
            </a:r>
          </a:p>
          <a:p>
            <a:pPr>
              <a:buNone/>
            </a:pPr>
            <a:r>
              <a:rPr lang="ru-RU" b="1" dirty="0" smtClean="0"/>
              <a:t>затем всю ушную раковину.</a:t>
            </a:r>
          </a:p>
          <a:p>
            <a:pPr>
              <a:buNone/>
            </a:pPr>
            <a:r>
              <a:rPr lang="ru-RU" b="1" dirty="0" smtClean="0"/>
              <a:t>Массируйте уши сверху вниз,</a:t>
            </a:r>
          </a:p>
          <a:p>
            <a:pPr>
              <a:buNone/>
            </a:pPr>
            <a:r>
              <a:rPr lang="ru-RU" b="1" dirty="0" smtClean="0"/>
              <a:t>чуть разворачивая их в сторону</a:t>
            </a:r>
          </a:p>
          <a:p>
            <a:pPr>
              <a:buNone/>
            </a:pPr>
            <a:r>
              <a:rPr lang="ru-RU" b="1" dirty="0" smtClean="0"/>
              <a:t>затылка. Дойдя до мочки,</a:t>
            </a:r>
          </a:p>
          <a:p>
            <a:pPr>
              <a:buNone/>
            </a:pPr>
            <a:r>
              <a:rPr lang="ru-RU" b="1" dirty="0" smtClean="0"/>
              <a:t>мягко помассируйте ее и</a:t>
            </a:r>
          </a:p>
          <a:p>
            <a:pPr>
              <a:buNone/>
            </a:pPr>
            <a:r>
              <a:rPr lang="ru-RU" b="1" dirty="0" smtClean="0"/>
              <a:t>потяните вниз. В конце</a:t>
            </a:r>
          </a:p>
          <a:p>
            <a:pPr>
              <a:buNone/>
            </a:pPr>
            <a:r>
              <a:rPr lang="ru-RU" b="1" dirty="0" smtClean="0"/>
              <a:t>упражнения разотрите уши</a:t>
            </a:r>
          </a:p>
          <a:p>
            <a:pPr>
              <a:buNone/>
            </a:pPr>
            <a:r>
              <a:rPr lang="ru-RU" b="1" dirty="0" smtClean="0"/>
              <a:t>руками.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85"/>
          </a:xfrm>
        </p:spPr>
      </p:pic>
    </p:spTree>
    <p:extLst>
      <p:ext uri="{BB962C8B-B14F-4D97-AF65-F5344CB8AC3E}">
        <p14:creationId xmlns:p14="http://schemas.microsoft.com/office/powerpoint/2010/main" val="21739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85"/>
          </a:xfrm>
        </p:spPr>
      </p:pic>
      <p:pic>
        <p:nvPicPr>
          <p:cNvPr id="5" name="Рисунок 4" descr="http://live4fun.ru/data/old_pictures/img_4528859_1818_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9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22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/>
              <a:t>В результате систематических занятий: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     </a:t>
            </a:r>
          </a:p>
          <a:p>
            <a:r>
              <a:rPr lang="ru-RU" sz="3600" b="1" dirty="0" smtClean="0"/>
              <a:t>улучшаются память, внимание;</a:t>
            </a:r>
          </a:p>
          <a:p>
            <a:r>
              <a:rPr lang="ru-RU" sz="3600" b="1" dirty="0" smtClean="0"/>
              <a:t>развиваются межполушарные связи;</a:t>
            </a:r>
          </a:p>
          <a:p>
            <a:r>
              <a:rPr lang="ru-RU" sz="3600" b="1" dirty="0" smtClean="0"/>
              <a:t>повышается уровень </a:t>
            </a:r>
            <a:r>
              <a:rPr lang="ru-RU" sz="3600" b="1" dirty="0" err="1" smtClean="0"/>
              <a:t>обучаемости</a:t>
            </a:r>
            <a:r>
              <a:rPr lang="ru-RU" sz="3600" b="1" dirty="0" smtClean="0"/>
              <a:t>;</a:t>
            </a:r>
          </a:p>
          <a:p>
            <a:r>
              <a:rPr lang="ru-RU" sz="3600" b="1" dirty="0" smtClean="0"/>
              <a:t>выявляются творческие способности. </a:t>
            </a:r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Может оставим это психологам?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photodune-4406987-700x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72816"/>
            <a:ext cx="4930233" cy="5085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392488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учебной деятельности,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Позволяющих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раскрывать резервы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организма,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способствовать росту,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развитию ребенка,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сохранению его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здоровья – важная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задача образования.</a:t>
            </a:r>
          </a:p>
          <a:p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deti22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04864"/>
            <a:ext cx="4038600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Кинезиология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244280" cy="46541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err="1" smtClean="0"/>
              <a:t>Кинезиология</a:t>
            </a:r>
            <a:r>
              <a:rPr lang="ru-RU" sz="3200" b="1" dirty="0" smtClean="0"/>
              <a:t> </a:t>
            </a:r>
          </a:p>
          <a:p>
            <a:pPr>
              <a:buNone/>
            </a:pPr>
            <a:r>
              <a:rPr lang="ru-RU" sz="3200" b="1" dirty="0" smtClean="0"/>
              <a:t>это наука о развитии</a:t>
            </a:r>
          </a:p>
          <a:p>
            <a:pPr>
              <a:buNone/>
            </a:pPr>
            <a:r>
              <a:rPr lang="ru-RU" sz="3200" b="1" dirty="0" smtClean="0"/>
              <a:t>головного мозга</a:t>
            </a:r>
          </a:p>
          <a:p>
            <a:pPr>
              <a:buNone/>
            </a:pPr>
            <a:r>
              <a:rPr lang="ru-RU" sz="3200" b="1" dirty="0" smtClean="0"/>
              <a:t>через движение.</a:t>
            </a:r>
          </a:p>
          <a:p>
            <a:pPr>
              <a:buNone/>
            </a:pPr>
            <a:r>
              <a:rPr lang="ru-RU" sz="3200" b="1" dirty="0" smtClean="0"/>
              <a:t>Она существует</a:t>
            </a:r>
          </a:p>
          <a:p>
            <a:pPr>
              <a:buNone/>
            </a:pPr>
            <a:r>
              <a:rPr lang="ru-RU" sz="3200" b="1" dirty="0" smtClean="0"/>
              <a:t>уже 2000 лет,</a:t>
            </a:r>
          </a:p>
          <a:p>
            <a:pPr>
              <a:buNone/>
            </a:pPr>
            <a:r>
              <a:rPr lang="ru-RU" sz="3200" b="1" dirty="0" smtClean="0"/>
              <a:t>используется во</a:t>
            </a:r>
          </a:p>
          <a:p>
            <a:pPr>
              <a:buNone/>
            </a:pPr>
            <a:r>
              <a:rPr lang="ru-RU" sz="3200" b="1" dirty="0" smtClean="0"/>
              <a:t>всем мире.</a:t>
            </a:r>
            <a:endParaRPr lang="ru-RU" sz="3200" b="1" dirty="0"/>
          </a:p>
        </p:txBody>
      </p:sp>
      <p:pic>
        <p:nvPicPr>
          <p:cNvPr id="5" name="Содержимое 4" descr="3827970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32856"/>
            <a:ext cx="4038600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13567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Деннисон-основатель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«Образовательной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кинезиологии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Содержимое 5" descr="BGnMe150_150x2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2724224" cy="3344565"/>
          </a:xfrm>
        </p:spPr>
      </p:pic>
      <p:pic>
        <p:nvPicPr>
          <p:cNvPr id="7" name="Содержимое 6" descr="dennison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0888"/>
            <a:ext cx="3812232" cy="3600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98324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Чем занимается </a:t>
            </a:r>
            <a:r>
              <a:rPr lang="ru-RU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кинезиология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3312368" cy="43204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Развивает оба полушария головного мозга через специальные действия – </a:t>
            </a:r>
            <a:r>
              <a:rPr lang="ru-RU" sz="3200" b="1" dirty="0" err="1" smtClean="0"/>
              <a:t>кинезиологические</a:t>
            </a:r>
            <a:r>
              <a:rPr lang="ru-RU" sz="3200" b="1" dirty="0" smtClean="0"/>
              <a:t> упражнения.</a:t>
            </a:r>
            <a:endParaRPr lang="ru-RU" sz="3200" b="1" dirty="0"/>
          </a:p>
        </p:txBody>
      </p:sp>
      <p:pic>
        <p:nvPicPr>
          <p:cNvPr id="5" name="Рисунок 4" descr="505fef4d9a06b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230" b="15230"/>
          <a:stretch>
            <a:fillRect/>
          </a:stretch>
        </p:blipFill>
        <p:spPr>
          <a:xfrm rot="420000">
            <a:off x="4303901" y="1103438"/>
            <a:ext cx="4617720" cy="39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151216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Основная цель</a:t>
            </a:r>
            <a:b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кинезиологии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: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1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437830" cy="40324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772816"/>
            <a:ext cx="5004048" cy="5085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межполушарного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взаимодействия,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способствующее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активизации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мыслительной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деятельности.</a:t>
            </a:r>
          </a:p>
          <a:p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507288" cy="13567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составляющие программы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674</Words>
  <Application>Microsoft Office PowerPoint</Application>
  <PresentationFormat>Экран (4:3)</PresentationFormat>
  <Paragraphs>160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Constantia</vt:lpstr>
      <vt:lpstr>Wingdings 2</vt:lpstr>
      <vt:lpstr>Поток</vt:lpstr>
      <vt:lpstr>Презентация PowerPoint</vt:lpstr>
      <vt:lpstr>Ленивая восьмерка</vt:lpstr>
      <vt:lpstr>Может оставим это психологам?</vt:lpstr>
      <vt:lpstr>Презентация PowerPoint</vt:lpstr>
      <vt:lpstr>Кинезиология</vt:lpstr>
      <vt:lpstr>Пол Деннисон-основатель «Образовательной кинезиологии»</vt:lpstr>
      <vt:lpstr>Чем занимается кинезиология?</vt:lpstr>
      <vt:lpstr> Основная цель кинезиологии:</vt:lpstr>
      <vt:lpstr>Основные составляющие программы</vt:lpstr>
      <vt:lpstr>«Глоток воды»</vt:lpstr>
      <vt:lpstr>Косой крест</vt:lpstr>
      <vt:lpstr>Презентация PowerPoint</vt:lpstr>
      <vt:lpstr>Упражнения  «Гимнастики мозга»</vt:lpstr>
      <vt:lpstr>Условия проведения упражнений</vt:lpstr>
      <vt:lpstr>Комплекс упражнений </vt:lpstr>
      <vt:lpstr>Растяжки («Дерево»)</vt:lpstr>
      <vt:lpstr>Растяжки</vt:lpstr>
      <vt:lpstr>Дыхательные упражнения («Свеча»)</vt:lpstr>
      <vt:lpstr>Презентация PowerPoint</vt:lpstr>
      <vt:lpstr>Глазодвигательные упражнения («Слон»)</vt:lpstr>
      <vt:lpstr>Презентация PowerPoint</vt:lpstr>
      <vt:lpstr>Телесные упражнения («Перекрестное марширование»)</vt:lpstr>
      <vt:lpstr>Презентация PowerPoint</vt:lpstr>
      <vt:lpstr>Упражнение для развития мелкой моторики </vt:lpstr>
      <vt:lpstr>Презентация PowerPoint</vt:lpstr>
      <vt:lpstr>Массаж  («Думающий колпак»)</vt:lpstr>
      <vt:lpstr>Презентация PowerPoint</vt:lpstr>
      <vt:lpstr>Презентация PowerPoint</vt:lpstr>
      <vt:lpstr>В результате систематических занятий:</vt:lpstr>
    </vt:vector>
  </TitlesOfParts>
  <Company>lub41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КИНЕЗИОЛОГИЯ  (« ГИМНАСТИКА МОЗГА») В ШКОЛЕ</dc:title>
  <dc:creator>cab24</dc:creator>
  <cp:lastModifiedBy>Дмитрий Моисеев</cp:lastModifiedBy>
  <cp:revision>81</cp:revision>
  <dcterms:created xsi:type="dcterms:W3CDTF">2011-10-17T11:20:43Z</dcterms:created>
  <dcterms:modified xsi:type="dcterms:W3CDTF">2023-02-25T12:53:07Z</dcterms:modified>
</cp:coreProperties>
</file>