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5" r:id="rId34"/>
    <p:sldId id="292" r:id="rId35"/>
    <p:sldId id="291" r:id="rId36"/>
    <p:sldId id="297" r:id="rId3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66" d="100"/>
          <a:sy n="66" d="100"/>
        </p:scale>
        <p:origin x="-1350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235E9-F979-4B85-BD61-E7BB04D19AE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905697-42B9-448A-B5FF-BD5A6154A2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avkinhor.narod.ru/image/poster_02_mi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.encyc.yandex.net/illustrations/rges/pictures/2-710-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okrugsveta.ru/img/cmn/2008/02/22/01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human.ru/wp-content/uploads/2012/02/x1-z12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Начало правления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2921" y="260650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  <a:buSzPts val="2400"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Вы дождетесь от Нарышкиных такого зла, какого еще и не видывали; Петр посажен на царство не по закону, и идти против него- святое дело!»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375;p43" descr="http://vivatfomenko.narod.ru/lib/pictures/sophiya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480" y="260648"/>
            <a:ext cx="3517900" cy="4021708"/>
          </a:xfrm>
          <a:prstGeom prst="rect">
            <a:avLst/>
          </a:prstGeom>
          <a:noFill/>
          <a:ln w="57150" cap="flat" cmpd="thickThin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" name="Прямоугольник 3"/>
          <p:cNvSpPr/>
          <p:nvPr/>
        </p:nvSpPr>
        <p:spPr>
          <a:xfrm>
            <a:off x="488505" y="5217021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В этих условиях родственники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Ивана Милославские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подняли против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Нарышкиных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стрелецкое войско.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21" y="4554132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C00000"/>
              </a:buClr>
              <a:buSzPts val="2400"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Царевна Софья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9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2;p40"/>
          <p:cNvPicPr preferRelativeResize="0"/>
          <p:nvPr/>
        </p:nvPicPr>
        <p:blipFill rotWithShape="1">
          <a:blip r:embed="rId2">
            <a:alphaModFix/>
          </a:blip>
          <a:srcRect l="33320" t="11625" r="33227" b="12874"/>
          <a:stretch/>
        </p:blipFill>
        <p:spPr>
          <a:xfrm>
            <a:off x="250825" y="3005137"/>
            <a:ext cx="1866900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4752" y="5733256"/>
            <a:ext cx="300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ts val="1800"/>
            </a:pPr>
            <a:r>
              <a:rPr lang="ru-RU" b="1" i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Князь Иван Андреевич Хованский. Гравюра. Вторая половина XVII в.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9721" y="476674"/>
            <a:ext cx="698139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  <a:buSzPts val="2800"/>
            </a:pPr>
            <a:r>
              <a:rPr lang="ru-RU" sz="4400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1682 г. – Стрелецкий бунт </a:t>
            </a:r>
            <a:endParaRPr lang="ru-RU" sz="4400" kern="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6" y="1412778"/>
            <a:ext cx="65854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 indent="-152400">
              <a:lnSpc>
                <a:spcPct val="90000"/>
              </a:lnSpc>
              <a:buClr>
                <a:srgbClr val="C0504D"/>
              </a:buClr>
              <a:buSzPts val="2400"/>
              <a:buFont typeface="Twentieth Century"/>
              <a:buChar char=" 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Произвол стрелецких полковников </a:t>
            </a:r>
            <a:endParaRPr lang="ru-RU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552" y="1837510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indent="-139700">
              <a:lnSpc>
                <a:spcPct val="90000"/>
              </a:lnSpc>
              <a:buClr>
                <a:srgbClr val="C0504D"/>
              </a:buClr>
              <a:buSzPts val="2200"/>
              <a:buFont typeface="Twentieth Century"/>
              <a:buChar char=" 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Игнорирование приказами жалоб стрельцов </a:t>
            </a:r>
            <a:endParaRPr lang="ru-RU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8676" y="2373041"/>
            <a:ext cx="763221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7" indent="-152400">
              <a:lnSpc>
                <a:spcPct val="80000"/>
              </a:lnSpc>
              <a:buClr>
                <a:srgbClr val="C0504D"/>
              </a:buClr>
              <a:buSzPts val="2400"/>
              <a:buFont typeface="Twentieth Century"/>
              <a:buChar char=" 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Известие о якобы смерти царевича Ивана</a:t>
            </a:r>
            <a:endParaRPr lang="ru-RU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2859328"/>
            <a:ext cx="56886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indent="-177800">
              <a:lnSpc>
                <a:spcPct val="90000"/>
              </a:lnSpc>
              <a:buClr>
                <a:srgbClr val="C0504D"/>
              </a:buClr>
              <a:buSzPts val="2800"/>
              <a:buFont typeface="Twentieth Century"/>
              <a:buChar char=" 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Потеря привилегий</a:t>
            </a:r>
            <a:endParaRPr lang="ru-RU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808" y="4560628"/>
            <a:ext cx="640871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0504D"/>
              </a:buClr>
              <a:buSzPts val="2600"/>
            </a:pPr>
            <a:r>
              <a:rPr lang="ru-RU" sz="26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Иван</a:t>
            </a:r>
            <a:r>
              <a:rPr lang="ru-RU" sz="26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провозглашен первым царем, </a:t>
            </a:r>
            <a:r>
              <a:rPr lang="ru-RU" sz="26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</a:t>
            </a:r>
            <a:r>
              <a:rPr lang="ru-RU" sz="26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вторым, а до их совершеннолетия, по требованию стрельцов </a:t>
            </a:r>
            <a:r>
              <a:rPr lang="ru-RU" sz="2600" b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Софья</a:t>
            </a:r>
            <a:r>
              <a:rPr lang="ru-RU" sz="26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провозглашена регентом.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" name="Google Shape;349;p40"/>
          <p:cNvCxnSpPr/>
          <p:nvPr/>
        </p:nvCxnSpPr>
        <p:spPr>
          <a:xfrm>
            <a:off x="5961112" y="3284984"/>
            <a:ext cx="0" cy="1275643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540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9;p46"/>
          <p:cNvPicPr preferRelativeResize="0"/>
          <p:nvPr/>
        </p:nvPicPr>
        <p:blipFill rotWithShape="1">
          <a:blip r:embed="rId2">
            <a:alphaModFix/>
          </a:blip>
          <a:srcRect l="35850" t="11291" r="35849" b="11873"/>
          <a:stretch/>
        </p:blipFill>
        <p:spPr>
          <a:xfrm>
            <a:off x="255586" y="614497"/>
            <a:ext cx="3041229" cy="45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40833" y="579503"/>
            <a:ext cx="6192688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 то время как Иван, напялив на глаза шапку и обратив взор на пол, проявлял полное равнодушие к происходившему, Петр вызывал симпатию своим открытым лицом, живыми глазами и неподдельным интересом к церемонии.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  <a:p>
            <a:pPr marL="342900" lvl="0" indent="-139700">
              <a:spcBef>
                <a:spcPts val="640"/>
              </a:spcBef>
              <a:buClr>
                <a:srgbClr val="000000"/>
              </a:buClr>
              <a:buSzPts val="3200"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342900" lvl="0" indent="-342900" algn="r">
              <a:spcBef>
                <a:spcPts val="440"/>
              </a:spcBef>
              <a:buClr>
                <a:srgbClr val="000000"/>
              </a:buClr>
              <a:buSzPts val="2200"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Павленко Н.И. «Петр Первый и его время»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87" y="5568336"/>
            <a:ext cx="3090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00000"/>
              </a:buClr>
              <a:buSzPts val="1800"/>
            </a:pPr>
            <a:r>
              <a:rPr lang="ru-RU" sz="2400" b="1" i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Двойной трон царей </a:t>
            </a:r>
            <a:endParaRPr lang="ru-RU" sz="2400" b="1" i="1" kern="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C00000"/>
              </a:buClr>
              <a:buSzPts val="1800"/>
            </a:pPr>
            <a:r>
              <a:rPr lang="ru-RU" sz="2400" b="1" i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Петра </a:t>
            </a:r>
            <a:r>
              <a:rPr lang="ru-RU" sz="2400" b="1" i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sz="2400" b="1" i="1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Ивана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864" y="26064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победой Софьи в </a:t>
            </a:r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1682 г. </a:t>
            </a:r>
            <a:r>
              <a:rPr lang="ru-RU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царица </a:t>
            </a:r>
            <a: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Наталья Кирилловна </a:t>
            </a:r>
            <a:r>
              <a:rPr lang="ru-RU" sz="3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вынуждена была вместе с сыном удалиться в подмосковное село </a:t>
            </a:r>
            <a: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Преображенское.</a:t>
            </a:r>
            <a:endParaRPr lang="ru-RU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https://i.pinimg.com/736x/08/8d/29/088d29d275c6b1e96154327e79869230--house-of-romanov-peter-the-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60648"/>
            <a:ext cx="32403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480" y="4653136"/>
            <a:ext cx="3240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Наталья Кирилловна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Нарышкина</a:t>
            </a:r>
            <a:endParaRPr lang="ru-RU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7" descr="Картинка 28 из 32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0" y="3277936"/>
            <a:ext cx="6061943" cy="31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8504" y="2421764"/>
            <a:ext cx="4953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постоянно посещал </a:t>
            </a:r>
            <a:r>
              <a:rPr lang="ru-RU" alt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Немецкую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слободу</a:t>
            </a: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altLang="ru-RU" sz="24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где </a:t>
            </a:r>
            <a:r>
              <a:rPr lang="ru-RU" altLang="ru-RU" sz="2400" b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в общении с иностранными специалистами </a:t>
            </a:r>
            <a:r>
              <a:rPr lang="ru-RU" altLang="ru-RU" sz="24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изучал арифметику, геометрию, фортификацию, осваивал хождение под парусом и военное дело. </a:t>
            </a:r>
            <a:endParaRPr lang="ru-RU" sz="2400" kern="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463443"/>
              </a:buClr>
              <a:buFontTx/>
              <a:buChar char="•"/>
            </a:pPr>
            <a:endParaRPr lang="ru-RU" altLang="ru-RU" sz="2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60650"/>
            <a:ext cx="934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3E2E3B"/>
                </a:solidFill>
                <a:latin typeface="Times New Roman" pitchFamily="18" charset="0"/>
                <a:cs typeface="Times New Roman" pitchFamily="18" charset="0"/>
              </a:rPr>
              <a:t>Находясь в Преображенском, юный Петр:</a:t>
            </a:r>
            <a:endParaRPr lang="ru-RU" altLang="ru-RU" sz="3600" b="1" dirty="0">
              <a:solidFill>
                <a:srgbClr val="3E2E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04" y="1036768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463443"/>
              </a:buClr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проводил время в военных играх с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«потешными»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полками;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8" y="843865"/>
            <a:ext cx="3852863" cy="53975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04" y="260648"/>
            <a:ext cx="4752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больше всего увлекало юного царя?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развивалось увлечение Петра военным делом?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Что, по вашему мнению, не учла царевна Софья, позволив юному Петру военную потеху?</a:t>
            </a:r>
            <a:endParaRPr lang="ru-RU" sz="2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Картинка 17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1" y="278667"/>
            <a:ext cx="3219822" cy="3726399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рядовой Преображенского по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/>
          <a:stretch>
            <a:fillRect/>
          </a:stretch>
        </p:blipFill>
        <p:spPr bwMode="auto">
          <a:xfrm>
            <a:off x="4304928" y="3717032"/>
            <a:ext cx="23685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g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260648"/>
            <a:ext cx="5105400" cy="5184576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416" y="5589242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увлечении царя Петра говорит автор картины?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5088" y="260648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 руководством ученого голландца </a:t>
            </a:r>
            <a:r>
              <a:rPr lang="ru-RU" altLang="ru-RU" sz="2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Тиммермана</a:t>
            </a:r>
            <a:r>
              <a:rPr lang="ru-RU" altLang="ru-RU" sz="2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Петр</a:t>
            </a:r>
            <a:r>
              <a:rPr lang="ru-RU" altLang="ru-RU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осваивал геометрию, артиллерийское и инженерное дело. С ним же отремонтировал и спустил на воду старый английский ботик, на котором </a:t>
            </a:r>
            <a:r>
              <a:rPr lang="ru-RU" altLang="ru-RU" sz="2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Петр</a:t>
            </a:r>
            <a:r>
              <a:rPr lang="ru-RU" altLang="ru-RU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попытался освоить азы морского дела.</a:t>
            </a:r>
            <a:endParaRPr lang="ru-RU" altLang="ru-RU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48"/>
            <a:ext cx="4968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Преображенское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перетаскали чуть ли не весь арсенал Оружейной палаты. Были составлены два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потешных полка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дворни подмосковных сел –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Преображенский и Семеновский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Созданные для забав юного царя, они превращались в серьезную военную силу. Именно они положили начало </a:t>
            </a:r>
            <a:r>
              <a:rPr lang="ru-RU" alt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русской регулярной армии.</a:t>
            </a:r>
            <a:endParaRPr lang="ru-RU" alt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Картинка 13 из 3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260650"/>
            <a:ext cx="4464496" cy="57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48"/>
            <a:ext cx="4953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1689 г. царица Наталья женила 16-летнего сына на Евдокии Лопухиной. Правление Софьи должно было прекратиться.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Почему?</a:t>
            </a:r>
            <a:endParaRPr lang="ru-RU" sz="36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3" descr="slobod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260650"/>
            <a:ext cx="3614738" cy="5114925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8129" y="5589242"/>
            <a:ext cx="282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Евдокия Лопухина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40" y="260649"/>
            <a:ext cx="5211425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Летом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1689 г.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Петра</a:t>
            </a:r>
            <a:r>
              <a:rPr lang="ru-RU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дошли 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слухи, что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Софья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послала в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Преображенское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стрельцов арестовать его.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Петр в страхе бежал в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Троице-Сергиев монастырь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Вскоре туда стали переезжать бояре и Софья поняла, что проиграла</a:t>
            </a:r>
            <a:r>
              <a:rPr lang="ru-RU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alt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 концу августа вокруг </a:t>
            </a:r>
            <a:r>
              <a:rPr lang="ru-RU" alt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Петра </a:t>
            </a:r>
            <a:r>
              <a:rPr lang="ru-RU" alt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собрались все его сторонники, члены Боярской думы, примкнул и посланный Софьей для переговоров </a:t>
            </a:r>
            <a:r>
              <a:rPr lang="ru-RU" alt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патриарх</a:t>
            </a:r>
            <a:r>
              <a:rPr lang="ru-RU" alt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Пётр скачет от Соф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60649"/>
            <a:ext cx="4248472" cy="54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30164" y="5718203"/>
            <a:ext cx="4176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Первый скачет в Троицкую лавру, спасаясь от сестры Софьи</a:t>
            </a:r>
            <a:endParaRPr lang="ru-RU" alt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893951"/>
            <a:ext cx="9360000" cy="5710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  <a:buSzPts val="22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Монарха, которого в Европе считали одним из самых могущественных и богатых на свете, часто видели в стоптанных башмаках и чулках, заштопанных собственной женой или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дочерьми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… выезжал или выходил в незатейливом кафтане из толстого сукна, который не любил менять часто; ездил обыкновенно на одноколке или на плохой паре и в таком кабриолете, в каком, по замечанию иноземца-очевидца, не всякий московский купец решился бы выехать. … Петр не любил ни ливрей, ни дорогого шитья на платьях.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440"/>
              </a:spcBef>
              <a:buClr>
                <a:srgbClr val="000000"/>
              </a:buClr>
              <a:buSzPts val="2200"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lvl="0" algn="r">
              <a:lnSpc>
                <a:spcPct val="80000"/>
              </a:lnSpc>
              <a:spcBef>
                <a:spcPts val="440"/>
              </a:spcBef>
              <a:buClr>
                <a:srgbClr val="000000"/>
              </a:buClr>
              <a:buSzPts val="22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В.О. Ключевский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4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58903"/>
            <a:ext cx="4953000" cy="573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Софья не планировала захвата власти, но лишившись сторонников не имела сил для борьбы с Петром. В сентябре Петр вступил в Москву и объявил об окончании регентства Софьи. Её сторонники были отстранены от власти (в том числе  </a:t>
            </a:r>
            <a:r>
              <a:rPr lang="ru-RU" alt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В.В. Голицын </a:t>
            </a:r>
            <a:r>
              <a:rPr lang="ru-RU" alt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был арестован и сослан в </a:t>
            </a:r>
            <a:r>
              <a:rPr lang="ru-RU" altLang="ru-RU" sz="2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г.Каргополь</a:t>
            </a:r>
            <a:r>
              <a:rPr lang="ru-RU" alt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где умер в 1714 г. в полной нищете). </a:t>
            </a:r>
            <a:r>
              <a:rPr lang="ru-RU" sz="2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приказу </a:t>
            </a:r>
            <a:r>
              <a:rPr lang="ru-RU" sz="2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Петра Софью Алексеевну </a:t>
            </a:r>
            <a:r>
              <a:rPr lang="ru-RU" sz="2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заточили в </a:t>
            </a:r>
            <a:r>
              <a:rPr lang="ru-RU" sz="2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Новодевичий монастырь</a:t>
            </a:r>
            <a:r>
              <a:rPr lang="ru-RU" sz="2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ru-RU" altLang="ru-RU" sz="2000" b="1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43770"/>
            <a:ext cx="39751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1116" y="602128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И.Е. Репин. Великая княгиня Софья в Новодевичьем монастыре (1698). 1879</a:t>
            </a:r>
          </a:p>
        </p:txBody>
      </p:sp>
    </p:spTree>
    <p:extLst>
      <p:ext uri="{BB962C8B-B14F-4D97-AF65-F5344CB8AC3E}">
        <p14:creationId xmlns:p14="http://schemas.microsoft.com/office/powerpoint/2010/main" val="29230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8" y="520512"/>
            <a:ext cx="9217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Теперь, государь братец, настаёт время нашим обоим особам Богом врученное нам царство править самим, понеже пришли мы </a:t>
            </a:r>
            <a:r>
              <a:rPr lang="ru-RU" sz="2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есмы</a:t>
            </a: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меру возраста своего, а третьему зазорному лицу, сестре нашей, с нашими двумя мужскими особами, в титлах и в расправе дел </a:t>
            </a:r>
            <a:r>
              <a:rPr lang="ru-RU" sz="2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быти</a:t>
            </a: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ru-RU" sz="2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изволяем</a:t>
            </a:r>
            <a:r>
              <a:rPr lang="ru-RU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Срамно, государь, при нашем совершенном возрасте, тому зазорному лицу государством владеть мимо нас.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письма Петра I брату Ивану Алексеевичу с предложением править самостоятельно (1689 г.)</a:t>
            </a:r>
            <a:endParaRPr lang="ru-RU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49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Царь</a:t>
            </a:r>
            <a:r>
              <a:rPr lang="ru-RU" sz="3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Иван,</a:t>
            </a:r>
            <a:r>
              <a:rPr lang="ru-RU" sz="3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никогда не участвовавший в делах государства, формально оставался соправителем Петра вплоть до своей смерти в </a:t>
            </a:r>
            <a: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1698 г.</a:t>
            </a:r>
            <a:endParaRPr lang="ru-RU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4968" y="3573016"/>
            <a:ext cx="4953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в период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двоецарствия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играла царевна Софья? Каково ваше мнение о её деятельности на посту правительницы?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Софь Роман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7" y="3800078"/>
            <a:ext cx="23145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одевичий монасты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24" y="260648"/>
            <a:ext cx="41709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50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Петр </a:t>
            </a:r>
            <a:r>
              <a:rPr lang="en-US" altLang="ru-RU" sz="2000" b="1" dirty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ru-RU" sz="2000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altLang="ru-RU" sz="2000" b="1" dirty="0">
                <a:solidFill>
                  <a:srgbClr val="333399"/>
                </a:solidFill>
                <a:latin typeface="Arial" charset="0"/>
              </a:rPr>
              <a:t>понимал важность   для России иметь выход                   к незамерзающим морям.                   Но борьба за выход к Балтике означал войну                      с сильными противниками </a:t>
            </a:r>
            <a:r>
              <a:rPr lang="ru-RU" altLang="ru-RU" sz="2000" b="1" i="1" dirty="0">
                <a:solidFill>
                  <a:srgbClr val="C00000"/>
                </a:solidFill>
                <a:latin typeface="Arial" charset="0"/>
              </a:rPr>
              <a:t>Польшей и Швецией.                          </a:t>
            </a:r>
            <a:endParaRPr lang="ru-RU" altLang="ru-RU" sz="20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695" y="1525359"/>
            <a:ext cx="4953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333399"/>
                </a:solidFill>
                <a:latin typeface="Arial" charset="0"/>
              </a:rPr>
              <a:t>Петр решил бороться </a:t>
            </a: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с Крымским ханством и Турцией </a:t>
            </a:r>
            <a:r>
              <a:rPr lang="ru-RU" altLang="ru-RU" sz="2000" b="1" dirty="0">
                <a:solidFill>
                  <a:srgbClr val="333399"/>
                </a:solidFill>
                <a:latin typeface="Arial" charset="0"/>
              </a:rPr>
              <a:t>за выход                       к Черному морю. Весной 1695 г. начинается война с Крымом. Первый поход был неудачным – Россия не имела флота, не было единого командования войсками, была слабая артиллерия.                                            Петр 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charset="0"/>
              </a:rPr>
              <a:t>учёл </a:t>
            </a:r>
            <a:r>
              <a:rPr lang="ru-RU" altLang="ru-RU" sz="2000" b="1" dirty="0">
                <a:solidFill>
                  <a:srgbClr val="333399"/>
                </a:solidFill>
                <a:latin typeface="Arial" charset="0"/>
              </a:rPr>
              <a:t>ошибки. В Воронеже были построены военные корабли, в армию назначен главнокомандующий А</a:t>
            </a:r>
            <a:r>
              <a:rPr lang="ru-RU" altLang="ru-RU" sz="2000" b="1" dirty="0" smtClean="0">
                <a:solidFill>
                  <a:srgbClr val="333399"/>
                </a:solidFill>
                <a:latin typeface="Arial" charset="0"/>
              </a:rPr>
              <a:t>. Шеин</a:t>
            </a:r>
            <a:r>
              <a:rPr lang="ru-RU" altLang="ru-RU" sz="2000" b="1" dirty="0">
                <a:solidFill>
                  <a:srgbClr val="333399"/>
                </a:solidFill>
                <a:latin typeface="Arial" charset="0"/>
              </a:rPr>
              <a:t>.                            В апреле 1696 г. Азов был захвачен. Это была первая крупная военная победа Петра. </a:t>
            </a:r>
            <a:endParaRPr lang="ru-RU" altLang="ru-RU" sz="2000" b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" name="Picture 4" descr="Рисунок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15195"/>
            <a:ext cx="3632200" cy="3328431"/>
          </a:xfrm>
          <a:prstGeom prst="rect">
            <a:avLst/>
          </a:prstGeom>
          <a:noFill/>
          <a:ln w="508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7835" y="6234340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Осада Азова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94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f.ppt-online.org/files/slide/6/67xuC1QRUytePkgVlOBdzY8hKLwED4FZpjrqso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0655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50"/>
            <a:ext cx="4953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 впервые вышла к Черному морю, но закрепиться                         на этом рубеже она еще не могла.                                                           России нужны были союзники для продолжения борьбы                          с Османской империей.</a:t>
            </a:r>
            <a:endParaRPr lang="ru-RU" altLang="ru-RU" sz="3200" b="1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260649"/>
            <a:ext cx="9433048" cy="644651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9370" y="116634"/>
            <a:ext cx="4974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Великое посольство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60.radikal.ru/i170/1208/4e/cf68ef111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230467"/>
            <a:ext cx="42862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0952" y="230465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1697-1698 </a:t>
            </a:r>
            <a:r>
              <a:rPr lang="ru-RU" sz="3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гг. - </a:t>
            </a:r>
            <a:r>
              <a:rPr lang="ru-RU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Великое посольство</a:t>
            </a:r>
            <a:endParaRPr lang="ru-RU" sz="3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6976" y="1964678"/>
            <a:ext cx="4953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3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чего было организовано Великое посольство? Почему царь отправился в Европу инкогнито? </a:t>
            </a:r>
            <a:endParaRPr lang="ru-RU" sz="32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оло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2185989"/>
            <a:ext cx="2709862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Леф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2244614"/>
            <a:ext cx="26685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4529" y="5949280"/>
            <a:ext cx="15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Головин Ф. А.</a:t>
            </a:r>
            <a:endParaRPr lang="ru-RU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7297" y="5768975"/>
            <a:ext cx="15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Лефорт Ф. Я.</a:t>
            </a:r>
            <a:endParaRPr lang="ru-RU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260648"/>
            <a:ext cx="92213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посольство 1697—1698 гг.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7" y="1052737"/>
            <a:ext cx="9149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Руководителями посольства были назначены генерал-адмирал </a:t>
            </a:r>
            <a:endParaRPr lang="ru-RU" alt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</a:t>
            </a:r>
            <a:r>
              <a:rPr lang="ru-RU" alt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Я. Лефорт,</a:t>
            </a:r>
            <a:r>
              <a:rPr lang="ru-RU" alt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руководитель </a:t>
            </a:r>
            <a:r>
              <a:rPr lang="ru-RU" alt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Посольского приказа </a:t>
            </a:r>
            <a:r>
              <a:rPr lang="ru-RU" alt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генерал   Ф. А. Головин и думный дьяк П. Б. Возницын.</a:t>
            </a:r>
          </a:p>
        </p:txBody>
      </p:sp>
    </p:spTree>
    <p:extLst>
      <p:ext uri="{BB962C8B-B14F-4D97-AF65-F5344CB8AC3E}">
        <p14:creationId xmlns:p14="http://schemas.microsoft.com/office/powerpoint/2010/main" val="30739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354" y="867764"/>
            <a:ext cx="48245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посольства:</a:t>
            </a:r>
          </a:p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коалиции (союза) государств Европы против Османской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империи;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нанять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иноземных специалистов на службу русскому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царю;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достижениями передовых стран Европы в различных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областях;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дворян военному делу и кораблестроению в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Европе;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оружия.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1" y="188642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1697-1698 гг. - Великое посольство</a:t>
            </a:r>
            <a:endParaRPr lang="ru-RU" sz="3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 descr="0024-027-Velikoe-posolstvo-1697-1698-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700808"/>
            <a:ext cx="395405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1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489" y="2690338"/>
            <a:ext cx="9289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Детство Петра.</a:t>
            </a:r>
          </a:p>
          <a:p>
            <a:r>
              <a:rPr lang="ru-RU" sz="4000" dirty="0" err="1" smtClean="0"/>
              <a:t>Двоецарствие</a:t>
            </a:r>
            <a:r>
              <a:rPr lang="ru-RU" sz="4000" dirty="0" smtClean="0"/>
              <a:t>. Царевна Софья.</a:t>
            </a:r>
          </a:p>
          <a:p>
            <a:r>
              <a:rPr lang="ru-RU" sz="4000" dirty="0" smtClean="0"/>
              <a:t>Начало царствования Петра.</a:t>
            </a:r>
          </a:p>
          <a:p>
            <a:r>
              <a:rPr lang="ru-RU" sz="4000" dirty="0" smtClean="0"/>
              <a:t>Азовские походы.</a:t>
            </a:r>
          </a:p>
          <a:p>
            <a:r>
              <a:rPr lang="ru-RU" sz="4000" dirty="0" smtClean="0"/>
              <a:t>Великое посольство 1697—1698 гг.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5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980728"/>
            <a:ext cx="44644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Пётр постоянно в движении, осматривает всевозможные редкости и достопримечательности, фабрики, заводы, кунсткамеры, госпитали, воспитательные дома, военные и торговые суда, влезает на обсерваторию, принимает у себя или посещает иноземцев, ездит к корабельным мастерам.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«Лекций по русской истории» В.О. Ключевского</a:t>
            </a:r>
            <a:endParaRPr lang="ru-RU" sz="2000" b="1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260650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1697-1698 гг. - Великое посольство</a:t>
            </a:r>
            <a:endParaRPr lang="ru-RU" sz="3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" b="-47"/>
          <a:stretch>
            <a:fillRect/>
          </a:stretch>
        </p:blipFill>
        <p:spPr bwMode="auto">
          <a:xfrm>
            <a:off x="5601072" y="979849"/>
            <a:ext cx="3538538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7990" y="5805266"/>
            <a:ext cx="3491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I. Гравюра. 1698 г.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63" y="188641"/>
            <a:ext cx="92890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Впечатление о Петре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Прочитайте отрывок из сочинения историка </a:t>
            </a:r>
            <a:r>
              <a:rPr lang="ru-RU" altLang="ru-RU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С.М.Соловьева</a:t>
            </a: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ответьте на вопросы и выполните задания.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…явление, никогда не бывалое в истории, возбуждает сильное любопытство, и вот две женщины: ганноверская </a:t>
            </a:r>
            <a:r>
              <a:rPr lang="ru-RU" altLang="ru-RU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курфюстина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София и дочь ее, </a:t>
            </a:r>
            <a:r>
              <a:rPr lang="ru-RU" altLang="ru-RU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курфюстина</a:t>
            </a: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бранденбургская София-Шарлотта.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Какое же впечатление произвел на них Петр? Вот их отзыв. «Я представляла себе его гримасы хуже, чем они на самом деле, и удержаться от некоторых из них не в его власти. Видно так же, что его не научили есть опрятно; но мне понравилась его естественность и непринужденность», - говорит одна. Другая: «Царь высок ростом; у него прекрасные черты лица и благородная осанка; он обладает большой живостью ума, ответы его быстры и верны. Но при всех достоинствах, которыми одарила его природа, желательно, чтоб в нем было поменьше грубости. Этот государь очень хороший и вместе очень дурной, в нравственном отношении он полный представитель своей страны. Если бы он получил лучшее воспитание, то из него вышел бы человек совершенный, потому что у него много достоинств и необыкновенный ум».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Какое впечатление произвел русский царь Петр на европейских женщин?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эти впечатления различаются, а в чем их сходство? </a:t>
            </a:r>
            <a:r>
              <a:rPr lang="ru-RU" alt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Подтвердите </a:t>
            </a: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 ответ отрывком из данного текста.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Оцените значимость представленных характеристик о Петре I.</a:t>
            </a:r>
          </a:p>
        </p:txBody>
      </p:sp>
    </p:spTree>
    <p:extLst>
      <p:ext uri="{BB962C8B-B14F-4D97-AF65-F5344CB8AC3E}">
        <p14:creationId xmlns:p14="http://schemas.microsoft.com/office/powerpoint/2010/main" val="18271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98914"/>
            <a:ext cx="936104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</a:pPr>
            <a:r>
              <a:rPr lang="ru-RU" altLang="ru-RU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Каков был главный итог деятельности Великого посольства? Совпадал ли он с намеченными планами?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</a:pPr>
            <a:endParaRPr lang="ru-RU" altLang="ru-RU" sz="28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</a:pPr>
            <a:r>
              <a:rPr lang="ru-RU" altLang="ru-RU" sz="28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Однако посольство имело огромное значение для Петра. Оно позволило ему увидеть </a:t>
            </a:r>
            <a:r>
              <a:rPr lang="ru-RU" altLang="ru-RU" sz="28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Европу, и </a:t>
            </a:r>
            <a:r>
              <a:rPr lang="ru-RU" altLang="ru-RU" sz="28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понять, что главным направлением внешней политики его царствования станет западное. Вместо союзников в войне с Турцией Петр </a:t>
            </a:r>
            <a:r>
              <a:rPr lang="ru-RU" altLang="ru-RU" sz="2800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нашел союзников для войны со Швецией за выход к Балтийскому морю.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</a:pPr>
            <a:r>
              <a:rPr lang="ru-RU" altLang="ru-RU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0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60650"/>
            <a:ext cx="936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Заполните таблицу «Великое посольство 1697-1698 гг.»</a:t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36804"/>
              </p:ext>
            </p:extLst>
          </p:nvPr>
        </p:nvGraphicFramePr>
        <p:xfrm>
          <a:off x="920552" y="908720"/>
          <a:ext cx="8229600" cy="119112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91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Главные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итоги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83128"/>
              </p:ext>
            </p:extLst>
          </p:nvPr>
        </p:nvGraphicFramePr>
        <p:xfrm>
          <a:off x="920552" y="2132856"/>
          <a:ext cx="8229600" cy="4191000"/>
        </p:xfrm>
        <a:graphic>
          <a:graphicData uri="http://schemas.openxmlformats.org/drawingml/2006/table">
            <a:tbl>
              <a:tblPr/>
              <a:tblGrid>
                <a:gridCol w="4080445"/>
                <a:gridCol w="4149155"/>
              </a:tblGrid>
              <a:tr h="419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5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1" y="260649"/>
            <a:ext cx="9433048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детских лет проявлял большой интерес к опыту европейцев. Для наилучшего ознакомления с их достижениями Пётр снарядил Великое посольство. Вернувшись из-за границы, царь твёрдо решил провести в </a:t>
            </a:r>
            <a:r>
              <a:rPr lang="ru-RU" alt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реформы, 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бороться за выход к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Балтийскому морю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превращение своей страны в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европейскую державу</a:t>
            </a: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8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1556792"/>
            <a:ext cx="4953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поездки Петра в России начался стрелецкий бунт,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царь был вынужден прервать поездку и вернуться в Москву.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его возвращению бунт был подавлен, но в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августе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1698 г.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Петр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провел повторное расследование с применением пыток,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2 тысяч стрельцов были казнены, многие </a:t>
            </a:r>
            <a:r>
              <a:rPr lang="ru-RU" altLang="ru-RU" sz="20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сосланы. Петр </a:t>
            </a:r>
            <a:r>
              <a:rPr lang="ru-RU" altLang="ru-RU" sz="2000" b="1" dirty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лично присутствовал на всех казнях.</a:t>
            </a:r>
            <a:endParaRPr lang="ru-RU" altLang="ru-RU" sz="2000" b="1" dirty="0">
              <a:solidFill>
                <a:srgbClr val="33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5" descr="utro_streletskoy_kaz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359475"/>
            <a:ext cx="475252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2528" y="6122689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Утро стрелецкой казни. </a:t>
            </a:r>
            <a:r>
              <a:rPr lang="ru-RU" altLang="ru-RU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altLang="ru-RU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И. Суриков</a:t>
            </a:r>
            <a:endParaRPr lang="ru-RU" altLang="ru-RU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1" y="260648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Начало славных дел Петра</a:t>
            </a:r>
            <a:endParaRPr lang="ru-RU" alt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Мрачили мятежи и казни.</a:t>
            </a:r>
            <a:endParaRPr lang="ru-RU" alt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(А.С. Пушкин)</a:t>
            </a:r>
            <a:endParaRPr lang="ru-RU" alt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1" y="1314577"/>
            <a:ext cx="928903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>
                <a:solidFill>
                  <a:prstClr val="black"/>
                </a:solidFill>
                <a:latin typeface="Arial"/>
              </a:rPr>
              <a:t>Прочитать параграф 3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 smtClean="0">
                <a:solidFill>
                  <a:prstClr val="black"/>
                </a:solidFill>
                <a:latin typeface="Arial"/>
              </a:rPr>
              <a:t>Ознакомиться </a:t>
            </a:r>
            <a:r>
              <a:rPr lang="ru-RU" altLang="ru-RU" sz="2800" b="1" dirty="0">
                <a:solidFill>
                  <a:prstClr val="black"/>
                </a:solidFill>
                <a:latin typeface="Arial"/>
              </a:rPr>
              <a:t>с документами на стр.24                   и ответить на вопросы к ним (устно)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800" b="1" dirty="0">
                <a:solidFill>
                  <a:prstClr val="black"/>
                </a:solidFill>
                <a:latin typeface="Arial"/>
              </a:rPr>
              <a:t>Выучить основные даты!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576" y="336463"/>
            <a:ext cx="9138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kern="0" dirty="0">
                <a:solidFill>
                  <a:prstClr val="black"/>
                </a:solidFill>
                <a:latin typeface="Arial"/>
              </a:rPr>
              <a:t>Домашнее задание</a:t>
            </a:r>
            <a:endParaRPr lang="ru-RU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294665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000" b="1" i="1" u="sng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Петр  родился 30 мая (9 июня) 1672 в Москве в семье российского царя Алексея Михайловича</a:t>
            </a:r>
            <a:r>
              <a:rPr lang="ru-RU" sz="20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. </a:t>
            </a:r>
            <a:r>
              <a:rPr lang="ru-RU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/>
            </a:r>
            <a:br>
              <a:rPr lang="ru-RU" sz="20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</a:br>
            <a:r>
              <a:rPr lang="ru-RU" sz="20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Царь </a:t>
            </a:r>
            <a:r>
              <a:rPr lang="ru-RU" sz="2000" i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Алексей был женат два раза. От первого брака у него было 13 детей. Многие из них умерли ещё при жизни отца, и из сыновей только Федор и Иван его пережили, хотя и были оба серьезно </a:t>
            </a:r>
            <a:r>
              <a:rPr lang="ru-RU" sz="20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болезненными. От второго брака с Натальей Кирилловной Нарышкиной у него родился сын Пётр, который стал любимцем царя. Но в 1676 г. царь умер.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10" descr="x1-z1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3" y="3827142"/>
            <a:ext cx="1984375" cy="273630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27;p26" descr="Изображение:Alexis I of Russ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703" y="3401143"/>
            <a:ext cx="2590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8;p26" descr="Изображение:Naryshkina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0792" y="3667843"/>
            <a:ext cx="2667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2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280264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Царем стал старший сын Алексея Михайловича – </a:t>
            </a: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Фёдор Алексеевич. Фёдор </a:t>
            </a:r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 крестником Петра и заботился о </a:t>
            </a: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нём</a:t>
            </a:r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С пятилетнего возраста Петра начали учить грамоте - его первым наставником был дьяк Никита Зотов. </a:t>
            </a: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лет Пётр должен был начать изучать риторику, историю, философию, иностранные языки, </a:t>
            </a: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однако за месяц до этого, </a:t>
            </a:r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апреле 1682 г. Федор </a:t>
            </a: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Алексеевич, обладавший слабым здоровьем умер, и </a:t>
            </a:r>
            <a:r>
              <a: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началась борьба за власть.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068960"/>
            <a:ext cx="2286000" cy="30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497" y="6155425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Федор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Алексеевич (1676-1682)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oogle Shape;251;p29"/>
          <p:cNvPicPr preferRelativeResize="0"/>
          <p:nvPr/>
        </p:nvPicPr>
        <p:blipFill rotWithShape="1">
          <a:blip r:embed="rId3">
            <a:alphaModFix/>
          </a:blip>
          <a:srcRect l="39317" t="11958" r="39036" b="13208"/>
          <a:stretch/>
        </p:blipFill>
        <p:spPr>
          <a:xfrm>
            <a:off x="7473281" y="3058764"/>
            <a:ext cx="1813619" cy="30665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05128" y="612534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SzPts val="1800"/>
            </a:pPr>
            <a:r>
              <a:rPr lang="ru-RU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Никита Зотов обучает Петра I грамоте. Лубок</a:t>
            </a:r>
            <a:endParaRPr kumimoji="0" lang="ru-RU" sz="14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2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338328"/>
            <a:ext cx="9361040" cy="6187016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ru-RU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Царь Фёдор </a:t>
            </a:r>
            <a:r>
              <a:rPr lang="ru-RU" sz="2800" kern="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Алесеевич</a:t>
            </a:r>
            <a:r>
              <a:rPr lang="ru-RU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будучи царём, был </a:t>
            </a:r>
            <a: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тяжело болен, едва мог ходить. Поэтому государственными делами занимались в основном его родственники по матери — </a:t>
            </a:r>
            <a:r>
              <a:rPr lang="ru-RU" sz="28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Милославские и сестра Софья</a:t>
            </a:r>
            <a: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. </a:t>
            </a:r>
            <a:r>
              <a:rPr lang="ru-RU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/>
            </a:r>
            <a:br>
              <a:rPr lang="ru-RU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</a:br>
            <a:r>
              <a:rPr lang="ru-RU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 </a:t>
            </a:r>
            <a: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годы его правления в России было </a:t>
            </a:r>
            <a:r>
              <a:rPr lang="ru-RU" sz="2800" b="1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отменено местничество (1682). </a:t>
            </a:r>
            <a: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Теперь при назначении на высшие государственные и военные должности учитывалось не знатное происхождение, а заслуги и способности.</a:t>
            </a:r>
            <a: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/>
            </a:r>
            <a:br>
              <a:rPr lang="ru-RU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</a:b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5064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600" b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Кто должен был стать царем по существовавшим порядкам престолонаследия?</a:t>
            </a:r>
            <a:r>
              <a:rPr lang="ru-RU" sz="26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</a:br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oogle Shape;292;p35" descr="108"/>
          <p:cNvPicPr preferRelativeResize="0"/>
          <p:nvPr/>
        </p:nvPicPr>
        <p:blipFill rotWithShape="1">
          <a:blip r:embed="rId2">
            <a:alphaModFix/>
          </a:blip>
          <a:srcRect l="7256" r="15546" b="-850"/>
          <a:stretch/>
        </p:blipFill>
        <p:spPr>
          <a:xfrm>
            <a:off x="402504" y="1844826"/>
            <a:ext cx="2384425" cy="3024187"/>
          </a:xfrm>
          <a:prstGeom prst="rect">
            <a:avLst/>
          </a:prstGeom>
          <a:noFill/>
          <a:ln w="57150" cap="flat" cmpd="thickThin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" name="Google Shape;293;p35" descr="z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7256" y="1772594"/>
            <a:ext cx="2295525" cy="3096419"/>
          </a:xfrm>
          <a:prstGeom prst="rect">
            <a:avLst/>
          </a:prstGeom>
          <a:noFill/>
          <a:ln w="57150" cap="flat" cmpd="thickThin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Google Shape;296;p35"/>
          <p:cNvSpPr/>
          <p:nvPr/>
        </p:nvSpPr>
        <p:spPr>
          <a:xfrm>
            <a:off x="2936776" y="2996555"/>
            <a:ext cx="4176465" cy="3603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38100" cap="flat" cmpd="dbl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062" y="4941168"/>
            <a:ext cx="202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C00000"/>
              </a:buClr>
              <a:buSzPts val="1800"/>
            </a:pP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Иван Алексеевич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7790" y="4941168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C00000"/>
              </a:buClr>
              <a:buSzPts val="1800"/>
            </a:pP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 Алексеевич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504" y="5310500"/>
            <a:ext cx="8999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Формально им должен был стать старший 16-летний Иван, но выбор бояр пал на Петра.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kern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Двоецарствие</a:t>
            </a:r>
            <a:r>
              <a:rPr lang="ru-RU" sz="3600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. Царевна Софья</a:t>
            </a:r>
            <a:r>
              <a:rPr lang="ru-RU" sz="36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/>
            </a:r>
            <a:br>
              <a:rPr lang="ru-RU" sz="36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</a:b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oogle Shape;334;p39" descr="http://historydoc.edu.ru/attach.asp?a_no=3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480" y="1196752"/>
            <a:ext cx="5508104" cy="5256584"/>
          </a:xfrm>
          <a:prstGeom prst="rect">
            <a:avLst/>
          </a:prstGeom>
          <a:noFill/>
          <a:ln w="57150" cap="flat" cmpd="thickThin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" name="Прямоугольник 3"/>
          <p:cNvSpPr/>
          <p:nvPr/>
        </p:nvSpPr>
        <p:spPr>
          <a:xfrm>
            <a:off x="5961112" y="2274839"/>
            <a:ext cx="3656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000000"/>
              </a:buClr>
              <a:buSzPts val="3600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Что послужило поводом к стрелецкому восстанию 1682 г.?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68;p42" descr="romanovy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312" y="1663413"/>
            <a:ext cx="3860800" cy="43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2480" y="260648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Двоецарствие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Царевна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Софья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2960" y="1659285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00000"/>
              </a:buClr>
              <a:buSzPts val="2800"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Царевна Софья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сразу интуитивно почувствовала угрозу со стороны брата и с помощью князя Хованского подняла стрельцов на бунт, получивший в народе зловещее название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хованщина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</TotalTime>
  <Words>1757</Words>
  <Application>Microsoft Office PowerPoint</Application>
  <PresentationFormat>Лист A4 (210x297 мм)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Начало правления Петра I</vt:lpstr>
      <vt:lpstr>Презентация PowerPoint</vt:lpstr>
      <vt:lpstr>План</vt:lpstr>
      <vt:lpstr>Петр  родился 30 мая (9 июня) 1672 в Москве в семье российского царя Алексея Михайловича.  Царь Алексей был женат два раза. От первого брака у него было 13 детей. Многие из них умерли ещё при жизни отца, и из сыновей только Федор и Иван его пережили, хотя и были оба серьезно болезненными. От второго брака с Натальей Кирилловной Нарышкиной у него родился сын Пётр, который стал любимцем царя. Но в 1676 г. царь умер.</vt:lpstr>
      <vt:lpstr>Царем стал старший сын Алексея Михайловича – Фёдор Алексеевич. Фёдор был крестником Петра и заботился о нём. С пятилетнего возраста Петра начали учить грамоте - его первым наставником был дьяк Никита Зотов. С 10 лет Пётр должен был начать изучать риторику, историю, философию, иностранные языки, но однако за месяц до этого, в апреле 1682 г. Федор Алексеевич, обладавший слабым здоровьем умер, и началась борьба за власть.</vt:lpstr>
      <vt:lpstr>Царь Фёдор Алесеевич будучи царём, был тяжело болен, едва мог ходить. Поэтому государственными делами занимались в основном его родственники по матери — Милославские и сестра Софья.  В годы его правления в России было отменено местничество (1682). Теперь при назначении на высшие государственные и военные должности учитывалось не знатное происхождение, а заслуги и способности. </vt:lpstr>
      <vt:lpstr>Кто должен был стать царем по существовавшим порядкам престолонаследия? </vt:lpstr>
      <vt:lpstr>Двоецарствие. Царевна Софья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правления Петра I</dc:title>
  <dc:creator>user</dc:creator>
  <cp:lastModifiedBy>user</cp:lastModifiedBy>
  <cp:revision>15</cp:revision>
  <dcterms:created xsi:type="dcterms:W3CDTF">2023-02-24T03:08:01Z</dcterms:created>
  <dcterms:modified xsi:type="dcterms:W3CDTF">2023-02-24T06:19:17Z</dcterms:modified>
</cp:coreProperties>
</file>