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6" r:id="rId5"/>
    <p:sldId id="276" r:id="rId6"/>
    <p:sldId id="278" r:id="rId7"/>
    <p:sldId id="260" r:id="rId8"/>
    <p:sldId id="274" r:id="rId9"/>
    <p:sldId id="265" r:id="rId10"/>
    <p:sldId id="279" r:id="rId11"/>
    <p:sldId id="272" r:id="rId12"/>
    <p:sldId id="280" r:id="rId13"/>
    <p:sldId id="277" r:id="rId14"/>
    <p:sldId id="273" r:id="rId15"/>
    <p:sldId id="275" r:id="rId16"/>
    <p:sldId id="264" r:id="rId17"/>
    <p:sldId id="282" r:id="rId18"/>
    <p:sldId id="281" r:id="rId19"/>
    <p:sldId id="26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8A5BD-F3E3-4A03-A003-9D63B710C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928" y="509422"/>
            <a:ext cx="6213895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B2CD82D2-BFB3-4B32-BAAF-7009848A216C}"/>
              </a:ext>
            </a:extLst>
          </p:cNvPr>
          <p:cNvSpPr/>
          <p:nvPr userDrawn="1"/>
        </p:nvSpPr>
        <p:spPr>
          <a:xfrm>
            <a:off x="7073661" y="1462672"/>
            <a:ext cx="3942271" cy="3692106"/>
          </a:xfrm>
          <a:prstGeom prst="frame">
            <a:avLst>
              <a:gd name="adj1" fmla="val 87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9F4B6123-40BE-4E21-A048-402172CE3EDB}"/>
              </a:ext>
            </a:extLst>
          </p:cNvPr>
          <p:cNvSpPr/>
          <p:nvPr userDrawn="1"/>
        </p:nvSpPr>
        <p:spPr>
          <a:xfrm>
            <a:off x="6028427" y="3509963"/>
            <a:ext cx="2090467" cy="1957812"/>
          </a:xfrm>
          <a:prstGeom prst="frame">
            <a:avLst>
              <a:gd name="adj1" fmla="val 50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65AE3CB2-356C-4971-A983-7D730366CCA3}"/>
              </a:ext>
            </a:extLst>
          </p:cNvPr>
          <p:cNvSpPr/>
          <p:nvPr userDrawn="1"/>
        </p:nvSpPr>
        <p:spPr>
          <a:xfrm>
            <a:off x="10341045" y="1863306"/>
            <a:ext cx="1372189" cy="1285114"/>
          </a:xfrm>
          <a:prstGeom prst="frame">
            <a:avLst>
              <a:gd name="adj1" fmla="val 215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A3AC2540-8CC3-4880-973D-39C4A5B2C866}"/>
              </a:ext>
            </a:extLst>
          </p:cNvPr>
          <p:cNvSpPr/>
          <p:nvPr userDrawn="1"/>
        </p:nvSpPr>
        <p:spPr>
          <a:xfrm>
            <a:off x="10899120" y="5253486"/>
            <a:ext cx="864435" cy="809580"/>
          </a:xfrm>
          <a:prstGeom prst="frame">
            <a:avLst>
              <a:gd name="adj1" fmla="val 180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Рамка 10">
            <a:extLst>
              <a:ext uri="{FF2B5EF4-FFF2-40B4-BE49-F238E27FC236}">
                <a16:creationId xmlns:a16="http://schemas.microsoft.com/office/drawing/2014/main" id="{24B37C98-C20F-4572-A0B3-9A30C060E673}"/>
              </a:ext>
            </a:extLst>
          </p:cNvPr>
          <p:cNvSpPr/>
          <p:nvPr userDrawn="1"/>
        </p:nvSpPr>
        <p:spPr>
          <a:xfrm>
            <a:off x="7073660" y="367769"/>
            <a:ext cx="864435" cy="809580"/>
          </a:xfrm>
          <a:prstGeom prst="frame">
            <a:avLst>
              <a:gd name="adj1" fmla="val 50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E2704EA-4FB2-4C03-8579-31DE623FBACB}"/>
              </a:ext>
            </a:extLst>
          </p:cNvPr>
          <p:cNvCxnSpPr/>
          <p:nvPr userDrawn="1"/>
        </p:nvCxnSpPr>
        <p:spPr>
          <a:xfrm>
            <a:off x="324928" y="3148420"/>
            <a:ext cx="3256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амка 13">
            <a:extLst>
              <a:ext uri="{FF2B5EF4-FFF2-40B4-BE49-F238E27FC236}">
                <a16:creationId xmlns:a16="http://schemas.microsoft.com/office/drawing/2014/main" id="{D0405E18-A2A3-481D-9AAA-A0F57E658EFD}"/>
              </a:ext>
            </a:extLst>
          </p:cNvPr>
          <p:cNvSpPr/>
          <p:nvPr userDrawn="1"/>
        </p:nvSpPr>
        <p:spPr>
          <a:xfrm>
            <a:off x="1551319" y="4251064"/>
            <a:ext cx="2090468" cy="1957813"/>
          </a:xfrm>
          <a:prstGeom prst="frame">
            <a:avLst>
              <a:gd name="adj1" fmla="val 87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856D71DE-E397-4F9D-B792-3C8AD992C725}"/>
              </a:ext>
            </a:extLst>
          </p:cNvPr>
          <p:cNvSpPr/>
          <p:nvPr userDrawn="1"/>
        </p:nvSpPr>
        <p:spPr>
          <a:xfrm>
            <a:off x="3728041" y="3870805"/>
            <a:ext cx="1108512" cy="1038169"/>
          </a:xfrm>
          <a:prstGeom prst="frame">
            <a:avLst>
              <a:gd name="adj1" fmla="val 507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E1B61-6B95-4BD5-8A8D-1D38E044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D949E-00E3-4E89-BDBA-3FEE4D9B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0EA7D8-F2EA-4924-A23F-7DC5190A4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0787AF-BD7C-48AB-A66B-871CED0D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788B5-9088-4EE2-923A-0F8A8A4F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2B19A3-EB7D-4A88-8805-5E6C27AF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D1719-7033-4D9A-9FD6-5DBEEA69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CF4EE6-5B59-496F-9D4D-61B4B4862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385C1F-4137-489E-8BEA-D8770E305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97D53E-C5F2-419B-B7DE-B8FDEAA8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728815-9B6A-47ED-A1C6-758ED027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1465B1-5930-48A5-949C-78766C92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5384A-2762-4F3E-8806-B3A5C6F0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1E803A-2F86-42B3-8A99-5778A46F3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EFCBE6-377D-45C4-B439-8BA847A3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1868BC-E866-4191-ADB2-04008F04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D40CB-055A-4876-8367-E24403B1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BD639C-F8D5-4C53-BDD5-46D714504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C63352-AA8D-4692-8689-35F8ACF46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F3408F-67D7-410B-8DC0-BC1D187E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6EB4D-4E1A-43CD-AECA-1F260BD2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ED966-1029-4BE5-A6D1-395C76E1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3500000" algn="b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998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19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DEB28-B214-4A65-9CFF-3052859A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5D21D-D4A9-4E80-B2E0-92287274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1"/>
            <a:ext cx="10515600" cy="41719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47B320-58C3-4DBF-A296-EBEC8578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FA83A8-4039-4938-97D2-6B80C63A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ADD809-D4AD-4728-97EC-7028906F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438EE6-A199-4C90-A36F-23760ECB52C1}"/>
              </a:ext>
            </a:extLst>
          </p:cNvPr>
          <p:cNvSpPr/>
          <p:nvPr userDrawn="1"/>
        </p:nvSpPr>
        <p:spPr>
          <a:xfrm>
            <a:off x="0" y="6176962"/>
            <a:ext cx="12187567" cy="6830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61805B-D72F-4036-927F-88EF4E2739F0}"/>
              </a:ext>
            </a:extLst>
          </p:cNvPr>
          <p:cNvSpPr/>
          <p:nvPr userDrawn="1"/>
        </p:nvSpPr>
        <p:spPr>
          <a:xfrm>
            <a:off x="0" y="1646238"/>
            <a:ext cx="12192000" cy="1793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8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E8277-7A9E-42D5-8116-5A6B10DE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D397DC-F0AA-4929-B157-144B33082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B51BF0-D7FD-4055-9ED0-D1116661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6E0C6-626F-4D9A-938C-70599D2F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D1FD2-9FAD-499F-86DC-06718595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EC5A4-3B24-4F1C-B28C-39C4C7F9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7AE0C-FF0D-4332-B49E-3B6B79ECF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BCDFB5-C2F3-4AC2-9052-24058850C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1159F2-B661-4598-8FF8-5D4A47C5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1E864-CAF8-4B65-B946-E2A52EA0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9CAB32-FCC0-4040-964B-9EAAAB16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1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AEEB1-002A-4FCE-89FE-4A08B3CB2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82A806-4929-4C56-86D0-6BB4C828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3604A8-E615-45F1-A383-70A0DBC8D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B4915D5-08FE-4498-B2C9-E11D90889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61C468-33C0-4A89-9E00-758987B02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9DA2D8-F498-4A02-84FB-4A29C26D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2AB6F8-5F7A-4277-9249-A2B12CD3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C17D11-7E3E-4EA5-9D51-3CAD8A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BBE04-3D4C-49C5-8433-7657C543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B70D68-1350-43C2-BFF0-87BC3FAA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F355E9-67BC-4E51-B9C5-CCC1DECD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1667EB-355F-4E9A-8183-FDFE498C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C3B37D-6568-4C64-BFCF-70D6732F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2C6A-F64F-4522-97CB-98D824B97E1C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85F413-180A-410E-94F2-BF5D7D5E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B98603-6EE0-42FD-A07A-FFECE42C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C446B-51D6-40B2-9473-B57A997B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7C6C79-DA40-490C-9CA8-7AC21CF12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4322C-FE74-4650-B1D4-D03FDB859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2C6A-F64F-4522-97CB-98D824B97E1C}" type="datetimeFigureOut">
              <a:rPr lang="ru-RU" smtClean="0"/>
              <a:t>03.02.2023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0ED1B-540E-4DE7-8E5E-DCCFE0F34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F205E-BA47-48C8-88BF-B84A32F99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6CB7-8532-4019-A798-63FD255EC12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id="{8856EEBA-578F-43FB-94EF-29B9A31542C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oo.su/7ehPKq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E3003-C145-48A7-A124-4A080A6F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941634" cy="3352459"/>
          </a:xfrm>
        </p:spPr>
        <p:txBody>
          <a:bodyPr>
            <a:noAutofit/>
          </a:bodyPr>
          <a:lstStyle/>
          <a:p>
            <a:r>
              <a:rPr lang="ru-RU" sz="9000" b="0" dirty="0" smtClean="0"/>
              <a:t>МАГАЗИН</a:t>
            </a:r>
            <a:r>
              <a:rPr lang="ru-RU" sz="9000" dirty="0" smtClean="0"/>
              <a:t/>
            </a:r>
            <a:br>
              <a:rPr lang="ru-RU" sz="9000" dirty="0" smtClean="0"/>
            </a:br>
            <a:r>
              <a:rPr lang="ru-RU" sz="9000" dirty="0" smtClean="0"/>
              <a:t>«ВСЕ В ДОМ»</a:t>
            </a:r>
            <a:endParaRPr lang="ru-RU" sz="9000" dirty="0"/>
          </a:p>
        </p:txBody>
      </p:sp>
      <p:pic>
        <p:nvPicPr>
          <p:cNvPr id="1032" name="Picture 8" descr="https://www.ido.lk/wp-content/uploads/2018/11/home-appliances-in-sri-lanka-min-m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5"/>
          <a:stretch/>
        </p:blipFill>
        <p:spPr bwMode="auto">
          <a:xfrm>
            <a:off x="4853354" y="1872422"/>
            <a:ext cx="7338646" cy="507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F6883-43F5-4811-B9C1-620956BE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ПОРУЧЕНИЯ: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838201" y="2425964"/>
            <a:ext cx="2886075" cy="3753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5AD576C-48AD-456D-BD0D-B1A26F95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3153"/>
            <a:ext cx="2899787" cy="3436536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400" b="1" u="sng" dirty="0" smtClean="0">
                <a:solidFill>
                  <a:schemeClr val="bg1"/>
                </a:solidFill>
              </a:rPr>
              <a:t>Маркетологам: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Вычислить, какое количество товаров на складе менее </a:t>
            </a:r>
            <a:r>
              <a:rPr lang="ru-RU" dirty="0" smtClean="0">
                <a:solidFill>
                  <a:schemeClr val="bg1"/>
                </a:solidFill>
              </a:rPr>
              <a:t>5 и не дороже 5000 руб., </a:t>
            </a:r>
            <a:r>
              <a:rPr lang="ru-RU" dirty="0">
                <a:solidFill>
                  <a:schemeClr val="bg1"/>
                </a:solidFill>
              </a:rPr>
              <a:t>сделать заявку на дополнительную поставку для увеличения товарооборота, удовлетворяя повышенный спрос.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1905001" y="2084662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B142-9B01-4038-8543-0C7F7EB6B209}"/>
              </a:ext>
            </a:extLst>
          </p:cNvPr>
          <p:cNvSpPr txBox="1"/>
          <p:nvPr/>
        </p:nvSpPr>
        <p:spPr>
          <a:xfrm>
            <a:off x="1905002" y="208082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4643438" y="2431777"/>
            <a:ext cx="2886075" cy="3758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144A70A-63F9-4689-8F13-3D4FE09C4D10}"/>
              </a:ext>
            </a:extLst>
          </p:cNvPr>
          <p:cNvSpPr txBox="1">
            <a:spLocks/>
          </p:cNvSpPr>
          <p:nvPr/>
        </p:nvSpPr>
        <p:spPr>
          <a:xfrm>
            <a:off x="4633389" y="2900072"/>
            <a:ext cx="2896124" cy="32696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Менеджерам: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Вычислить, какого товара в наличии более 10 шт. и ценой более 50000 руб</a:t>
            </a:r>
            <a:r>
              <a:rPr lang="ru-RU" sz="2400" dirty="0" smtClean="0">
                <a:solidFill>
                  <a:schemeClr val="bg1"/>
                </a:solidFill>
              </a:rPr>
              <a:t>., </a:t>
            </a:r>
            <a:r>
              <a:rPr lang="ru-RU" sz="2400" dirty="0">
                <a:solidFill>
                  <a:schemeClr val="bg1"/>
                </a:solidFill>
              </a:rPr>
              <a:t>для дальнейшего снижения цены: акции, распродажа 1+1, скидка.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5710238" y="2090476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73F81-0ACE-4D26-9C16-86A0CA6B2E55}"/>
              </a:ext>
            </a:extLst>
          </p:cNvPr>
          <p:cNvSpPr txBox="1"/>
          <p:nvPr/>
        </p:nvSpPr>
        <p:spPr>
          <a:xfrm>
            <a:off x="5729288" y="208625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8429625" y="2425963"/>
            <a:ext cx="2886075" cy="37738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2F36C7A-91BA-4A85-845A-5BC6D14DFDA1}"/>
              </a:ext>
            </a:extLst>
          </p:cNvPr>
          <p:cNvSpPr txBox="1">
            <a:spLocks/>
          </p:cNvSpPr>
          <p:nvPr/>
        </p:nvSpPr>
        <p:spPr>
          <a:xfrm>
            <a:off x="8429623" y="2864113"/>
            <a:ext cx="2886077" cy="33256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400" b="1" u="sng" dirty="0" smtClean="0">
                <a:solidFill>
                  <a:schemeClr val="bg1"/>
                </a:solidFill>
              </a:rPr>
              <a:t>Старшим менеджерам: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Вычислить, сколько наименований товаров представлено каждым производителем для дальнейшей корректировки ассортимента.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9496425" y="2084662"/>
            <a:ext cx="733425" cy="7334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C392F-F0F4-4ACB-A9D7-20334202F3FC}"/>
              </a:ext>
            </a:extLst>
          </p:cNvPr>
          <p:cNvSpPr txBox="1"/>
          <p:nvPr/>
        </p:nvSpPr>
        <p:spPr>
          <a:xfrm>
            <a:off x="9515474" y="209743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3</a:t>
            </a:r>
            <a:endParaRPr lang="ru-RU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60" y="427892"/>
            <a:ext cx="7174523" cy="71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971" y="301677"/>
            <a:ext cx="8548128" cy="64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F6883-43F5-4811-B9C1-620956BE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ПОРУЧЕНИЯ:      Открыли ОТДЕЛ2</a:t>
            </a:r>
            <a:r>
              <a:rPr lang="en-US" dirty="0" smtClean="0"/>
              <a:t>.</a:t>
            </a:r>
            <a:r>
              <a:rPr lang="en-US" dirty="0" err="1" smtClean="0"/>
              <a:t>xlsx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838201" y="2425964"/>
            <a:ext cx="2886075" cy="3753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5AD576C-48AD-456D-BD0D-B1A26F95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86" y="2733153"/>
            <a:ext cx="3058511" cy="343653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b="1" u="sng" dirty="0" smtClean="0">
                <a:solidFill>
                  <a:schemeClr val="bg1"/>
                </a:solidFill>
              </a:rPr>
              <a:t>Маркетологам: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Найти среднюю цену машинки для стрижки волос с точностью 2 знака после запятой в денежном формате.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1905001" y="2084662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B142-9B01-4038-8543-0C7F7EB6B209}"/>
              </a:ext>
            </a:extLst>
          </p:cNvPr>
          <p:cNvSpPr txBox="1"/>
          <p:nvPr/>
        </p:nvSpPr>
        <p:spPr>
          <a:xfrm>
            <a:off x="1905002" y="208082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4643438" y="2431777"/>
            <a:ext cx="2886075" cy="3758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144A70A-63F9-4689-8F13-3D4FE09C4D10}"/>
              </a:ext>
            </a:extLst>
          </p:cNvPr>
          <p:cNvSpPr txBox="1">
            <a:spLocks/>
          </p:cNvSpPr>
          <p:nvPr/>
        </p:nvSpPr>
        <p:spPr>
          <a:xfrm>
            <a:off x="4633389" y="2900072"/>
            <a:ext cx="2896124" cy="32696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Менеджерам: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Найти среднюю цену электробритвы с точностью 2 знака после запятой в денежном формате.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5710238" y="2090476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73F81-0ACE-4D26-9C16-86A0CA6B2E55}"/>
              </a:ext>
            </a:extLst>
          </p:cNvPr>
          <p:cNvSpPr txBox="1"/>
          <p:nvPr/>
        </p:nvSpPr>
        <p:spPr>
          <a:xfrm>
            <a:off x="5729288" y="208625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8429625" y="2425963"/>
            <a:ext cx="2886075" cy="37738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2F36C7A-91BA-4A85-845A-5BC6D14DFDA1}"/>
              </a:ext>
            </a:extLst>
          </p:cNvPr>
          <p:cNvSpPr txBox="1">
            <a:spLocks/>
          </p:cNvSpPr>
          <p:nvPr/>
        </p:nvSpPr>
        <p:spPr>
          <a:xfrm>
            <a:off x="8429623" y="2864113"/>
            <a:ext cx="2886077" cy="33256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400" b="1" u="sng" dirty="0" smtClean="0">
                <a:solidFill>
                  <a:schemeClr val="bg1"/>
                </a:solidFill>
              </a:rPr>
              <a:t>Старшим менеджерам: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Найди среднюю цену товаров марки </a:t>
            </a:r>
            <a:r>
              <a:rPr lang="ru-RU" dirty="0" err="1">
                <a:solidFill>
                  <a:schemeClr val="bg1"/>
                </a:solidFill>
              </a:rPr>
              <a:t>Longa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Vita</a:t>
            </a:r>
            <a:r>
              <a:rPr lang="ru-RU" dirty="0">
                <a:solidFill>
                  <a:schemeClr val="bg1"/>
                </a:solidFill>
              </a:rPr>
              <a:t>  и </a:t>
            </a:r>
            <a:r>
              <a:rPr lang="ru-RU" dirty="0" err="1">
                <a:solidFill>
                  <a:schemeClr val="bg1"/>
                </a:solidFill>
              </a:rPr>
              <a:t>Nozomi</a:t>
            </a:r>
            <a:r>
              <a:rPr lang="ru-RU" dirty="0">
                <a:solidFill>
                  <a:schemeClr val="bg1"/>
                </a:solidFill>
              </a:rPr>
              <a:t> с точностью 2 знака после запятой в денежном формате.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9496425" y="2084662"/>
            <a:ext cx="733425" cy="7334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C392F-F0F4-4ACB-A9D7-20334202F3FC}"/>
              </a:ext>
            </a:extLst>
          </p:cNvPr>
          <p:cNvSpPr txBox="1"/>
          <p:nvPr/>
        </p:nvSpPr>
        <p:spPr>
          <a:xfrm>
            <a:off x="9515474" y="209743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3</a:t>
            </a:r>
            <a:endParaRPr lang="ru-RU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найти самый дорогой товар (используя сортировку) разных производителей и посмотреть, какое количество их на остатке (количество тоже отсортировать по убыванию). Посмотреть на какую сумму «дорогих» товаров (10-15 шт.) находится в наличии.</a:t>
            </a:r>
          </a:p>
        </p:txBody>
      </p:sp>
    </p:spTree>
    <p:extLst>
      <p:ext uri="{BB962C8B-B14F-4D97-AF65-F5344CB8AC3E}">
        <p14:creationId xmlns:p14="http://schemas.microsoft.com/office/powerpoint/2010/main" val="6942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Сохраняем свои выполненные задания под своей фамилией: 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9C9A6FD-CFE0-4664-9FA9-C8C44BD7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1"/>
            <a:ext cx="10515600" cy="1274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Сеть -</a:t>
            </a:r>
            <a:r>
              <a:rPr lang="en-US" sz="4000" dirty="0" smtClean="0">
                <a:solidFill>
                  <a:srgbClr val="002060"/>
                </a:solidFill>
              </a:rPr>
              <a:t>&gt;</a:t>
            </a:r>
            <a:r>
              <a:rPr lang="ru-RU" sz="4000" dirty="0" smtClean="0">
                <a:solidFill>
                  <a:srgbClr val="002060"/>
                </a:solidFill>
              </a:rPr>
              <a:t> Анастасия </a:t>
            </a:r>
            <a:r>
              <a:rPr lang="ru-RU" sz="4000" dirty="0">
                <a:solidFill>
                  <a:srgbClr val="002060"/>
                </a:solidFill>
              </a:rPr>
              <a:t>-</a:t>
            </a:r>
            <a:r>
              <a:rPr lang="en-US" sz="4000" dirty="0">
                <a:solidFill>
                  <a:srgbClr val="002060"/>
                </a:solidFill>
              </a:rPr>
              <a:t>&gt;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User </a:t>
            </a:r>
            <a:r>
              <a:rPr lang="ru-RU" sz="4000" dirty="0">
                <a:solidFill>
                  <a:srgbClr val="002060"/>
                </a:solidFill>
              </a:rPr>
              <a:t>-</a:t>
            </a:r>
            <a:r>
              <a:rPr lang="en-US" sz="4000" dirty="0">
                <a:solidFill>
                  <a:srgbClr val="002060"/>
                </a:solidFill>
              </a:rPr>
              <a:t>&gt;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Общие </a:t>
            </a:r>
            <a:r>
              <a:rPr lang="ru-RU" sz="4000" dirty="0">
                <a:solidFill>
                  <a:srgbClr val="002060"/>
                </a:solidFill>
              </a:rPr>
              <a:t>-</a:t>
            </a:r>
            <a:r>
              <a:rPr lang="en-US" sz="4000" dirty="0">
                <a:solidFill>
                  <a:srgbClr val="002060"/>
                </a:solidFill>
              </a:rPr>
              <a:t>&gt;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Общие документы </a:t>
            </a:r>
            <a:r>
              <a:rPr lang="ru-RU" sz="4000" dirty="0">
                <a:solidFill>
                  <a:srgbClr val="002060"/>
                </a:solidFill>
              </a:rPr>
              <a:t>-</a:t>
            </a:r>
            <a:r>
              <a:rPr lang="en-US" sz="4000" dirty="0">
                <a:solidFill>
                  <a:srgbClr val="002060"/>
                </a:solidFill>
              </a:rPr>
              <a:t>&gt;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9 класс </a:t>
            </a:r>
            <a:r>
              <a:rPr lang="ru-RU" sz="4000" dirty="0">
                <a:solidFill>
                  <a:srgbClr val="002060"/>
                </a:solidFill>
              </a:rPr>
              <a:t>-</a:t>
            </a:r>
            <a:r>
              <a:rPr lang="en-US" sz="4000" dirty="0">
                <a:solidFill>
                  <a:srgbClr val="002060"/>
                </a:solidFill>
              </a:rPr>
              <a:t>&gt;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Все в дом</a:t>
            </a:r>
          </a:p>
          <a:p>
            <a:pPr marL="0" indent="0">
              <a:buNone/>
            </a:pP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25" y="3401411"/>
            <a:ext cx="55626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02" y="848601"/>
            <a:ext cx="11490435" cy="2378075"/>
          </a:xfrm>
        </p:spPr>
        <p:txBody>
          <a:bodyPr>
            <a:noAutofit/>
          </a:bodyPr>
          <a:lstStyle/>
          <a:p>
            <a:r>
              <a:rPr lang="ru-RU" dirty="0" smtClean="0"/>
              <a:t>Открываем в браузере: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>
                <a:hlinkClick r:id="rId2"/>
              </a:rPr>
              <a:t>https://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goo.su/7ehPKq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0" i="1" dirty="0" smtClean="0"/>
              <a:t>(протокол можно не писать)</a:t>
            </a:r>
            <a:endParaRPr lang="ru-RU" b="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360" t="15824" b="4910"/>
          <a:stretch/>
        </p:blipFill>
        <p:spPr>
          <a:xfrm>
            <a:off x="3657600" y="3310855"/>
            <a:ext cx="5969876" cy="28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1952C0-E96C-4A69-A3E3-15B3F1622B6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07A8E2C6-A814-45AF-B2BA-FDA725A73C95}"/>
              </a:ext>
            </a:extLst>
          </p:cNvPr>
          <p:cNvSpPr txBox="1">
            <a:spLocks/>
          </p:cNvSpPr>
          <p:nvPr/>
        </p:nvSpPr>
        <p:spPr>
          <a:xfrm>
            <a:off x="132822" y="1198245"/>
            <a:ext cx="5124978" cy="20707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Хорошо поработали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49" y="1756281"/>
            <a:ext cx="4258826" cy="5101719"/>
          </a:xfrm>
          <a:prstGeom prst="rect">
            <a:avLst/>
          </a:prstGeom>
        </p:spPr>
      </p:pic>
      <p:sp>
        <p:nvSpPr>
          <p:cNvPr id="13" name="Объект 5">
            <a:extLst>
              <a:ext uri="{FF2B5EF4-FFF2-40B4-BE49-F238E27FC236}">
                <a16:creationId xmlns:a16="http://schemas.microsoft.com/office/drawing/2014/main" id="{C8D10174-D3AE-463D-A744-2E3D58D67051}"/>
              </a:ext>
            </a:extLst>
          </p:cNvPr>
          <p:cNvSpPr txBox="1">
            <a:spLocks/>
          </p:cNvSpPr>
          <p:nvPr/>
        </p:nvSpPr>
        <p:spPr>
          <a:xfrm>
            <a:off x="8358136" y="4829489"/>
            <a:ext cx="3833864" cy="22307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chemeClr val="accent2"/>
                </a:solidFill>
              </a:rPr>
              <a:t>Управляющий: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2"/>
                </a:solidFill>
              </a:rPr>
              <a:t>Семен </a:t>
            </a:r>
            <a:r>
              <a:rPr lang="ru-RU" sz="4000" b="1" dirty="0" err="1" smtClean="0">
                <a:solidFill>
                  <a:schemeClr val="accent2"/>
                </a:solidFill>
              </a:rPr>
              <a:t>Семеныч</a:t>
            </a:r>
            <a:endParaRPr lang="ru-RU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1952C0-E96C-4A69-A3E3-15B3F1622B63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2455" y="848601"/>
            <a:ext cx="11046373" cy="52158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bg1"/>
                </a:solidFill>
              </a:rPr>
              <a:t>До</a:t>
            </a:r>
            <a:r>
              <a:rPr lang="ru-RU" b="1" dirty="0" smtClean="0"/>
              <a:t>ма: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в ЭЖ выполнить прик</a:t>
            </a:r>
            <a:r>
              <a:rPr lang="ru-RU" dirty="0" smtClean="0"/>
              <a:t>репленное задание в </a:t>
            </a:r>
            <a:r>
              <a:rPr lang="en-US" dirty="0" smtClean="0">
                <a:solidFill>
                  <a:schemeClr val="bg1"/>
                </a:solidFill>
              </a:rPr>
              <a:t>Excel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i="1" dirty="0" smtClean="0"/>
              <a:t> </a:t>
            </a:r>
            <a:r>
              <a:rPr lang="ru-RU" i="1" dirty="0" smtClean="0">
                <a:solidFill>
                  <a:schemeClr val="bg1"/>
                </a:solidFill>
              </a:rPr>
              <a:t>Можно воспользова</a:t>
            </a:r>
            <a:r>
              <a:rPr lang="ru-RU" i="1" dirty="0" smtClean="0"/>
              <a:t>ться электронными </a:t>
            </a:r>
            <a:r>
              <a:rPr lang="ru-RU" i="1" dirty="0" smtClean="0">
                <a:solidFill>
                  <a:schemeClr val="bg1"/>
                </a:solidFill>
              </a:rPr>
              <a:t>таблицами онлайн, </a:t>
            </a:r>
            <a:r>
              <a:rPr lang="ru-RU" i="1" dirty="0" smtClean="0"/>
              <a:t>если не установлен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офис</a:t>
            </a:r>
            <a:endParaRPr lang="ru-RU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07A8E2C6-A814-45AF-B2BA-FDA725A73C95}"/>
              </a:ext>
            </a:extLst>
          </p:cNvPr>
          <p:cNvSpPr txBox="1">
            <a:spLocks/>
          </p:cNvSpPr>
          <p:nvPr/>
        </p:nvSpPr>
        <p:spPr>
          <a:xfrm>
            <a:off x="132822" y="1198245"/>
            <a:ext cx="5124978" cy="20707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Хорошо поработали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3913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27171" y="462455"/>
            <a:ext cx="2112581" cy="6395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</a:p>
          <a:p>
            <a:pPr algn="ctr"/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</a:p>
          <a:p>
            <a:pPr algn="ctr"/>
            <a:endParaRPr lang="ru-RU" sz="36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  <a:p>
            <a:pPr algn="ctr"/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</a:p>
          <a:p>
            <a:pPr algn="ctr"/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</a:p>
          <a:p>
            <a:pPr algn="ctr"/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Я!</a:t>
            </a:r>
            <a:endParaRPr lang="ru-RU" sz="36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2371" y="630620"/>
            <a:ext cx="690529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 Е М   С П А С И Б О</a:t>
            </a:r>
            <a:endParaRPr lang="ru-RU" sz="36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5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5">
            <a:extLst>
              <a:ext uri="{FF2B5EF4-FFF2-40B4-BE49-F238E27FC236}">
                <a16:creationId xmlns:a16="http://schemas.microsoft.com/office/drawing/2014/main" id="{C8D10174-D3AE-463D-A744-2E3D58D67051}"/>
              </a:ext>
            </a:extLst>
          </p:cNvPr>
          <p:cNvSpPr txBox="1">
            <a:spLocks/>
          </p:cNvSpPr>
          <p:nvPr/>
        </p:nvSpPr>
        <p:spPr>
          <a:xfrm>
            <a:off x="0" y="99533"/>
            <a:ext cx="12191999" cy="207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500" b="1" dirty="0" smtClean="0">
                <a:solidFill>
                  <a:schemeClr val="accent2"/>
                </a:solidFill>
              </a:rPr>
              <a:t>Веб-совещание с руководителем</a:t>
            </a:r>
            <a:endParaRPr lang="ru-RU" sz="6500" b="1" dirty="0">
              <a:solidFill>
                <a:schemeClr val="accent2"/>
              </a:solidFill>
            </a:endParaRP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AFF8221F-DC73-4027-9090-5E35928F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35" y="2237778"/>
            <a:ext cx="10350465" cy="3274021"/>
          </a:xfrm>
        </p:spPr>
        <p:txBody>
          <a:bodyPr>
            <a:noAutofit/>
          </a:bodyPr>
          <a:lstStyle/>
          <a:p>
            <a:r>
              <a:rPr lang="ru-RU" sz="4000" i="1" dirty="0" smtClean="0"/>
              <a:t>Заняли все свои места</a:t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0000"/>
                </a:solidFill>
              </a:rPr>
              <a:t>Все внимание на экран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137" y="2192337"/>
            <a:ext cx="3979863" cy="3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86" y="2780808"/>
            <a:ext cx="6629580" cy="4077192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rot="20680488" flipH="1">
            <a:off x="1264036" y="159369"/>
            <a:ext cx="5126986" cy="347892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Коллеги, объемы продаж сокращаются, что происходит?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Объект 5">
            <a:extLst>
              <a:ext uri="{FF2B5EF4-FFF2-40B4-BE49-F238E27FC236}">
                <a16:creationId xmlns:a16="http://schemas.microsoft.com/office/drawing/2014/main" id="{C8D10174-D3AE-463D-A744-2E3D58D67051}"/>
              </a:ext>
            </a:extLst>
          </p:cNvPr>
          <p:cNvSpPr txBox="1">
            <a:spLocks/>
          </p:cNvSpPr>
          <p:nvPr/>
        </p:nvSpPr>
        <p:spPr>
          <a:xfrm>
            <a:off x="8510535" y="4809392"/>
            <a:ext cx="3833864" cy="22307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chemeClr val="accent2"/>
                </a:solidFill>
              </a:rPr>
              <a:t>Управляющий: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2"/>
                </a:solidFill>
              </a:rPr>
              <a:t>Семен </a:t>
            </a:r>
            <a:r>
              <a:rPr lang="ru-RU" sz="4000" b="1" dirty="0" err="1" smtClean="0">
                <a:solidFill>
                  <a:schemeClr val="accent2"/>
                </a:solidFill>
              </a:rPr>
              <a:t>Семеныч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8" name="Овальная выноска 7"/>
          <p:cNvSpPr>
            <a:spLocks noChangeAspect="1"/>
          </p:cNvSpPr>
          <p:nvPr/>
        </p:nvSpPr>
        <p:spPr>
          <a:xfrm rot="1003249">
            <a:off x="6123419" y="110640"/>
            <a:ext cx="5292664" cy="386006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Спрос постоянный, но покупатели уходят к конкурентам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 rot="20680488" flipH="1">
            <a:off x="1264036" y="159369"/>
            <a:ext cx="5126986" cy="347892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Руководитель отдела – аналитик Соломатова…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Овальная выноска 9"/>
          <p:cNvSpPr>
            <a:spLocks noChangeAspect="1"/>
          </p:cNvSpPr>
          <p:nvPr/>
        </p:nvSpPr>
        <p:spPr>
          <a:xfrm rot="956567">
            <a:off x="6061874" y="40302"/>
            <a:ext cx="5292664" cy="386006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Решить отделом, что будем делать для увеличения объема продаж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 rot="20680488" flipH="1">
            <a:off x="1264036" y="159369"/>
            <a:ext cx="5126986" cy="347892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Даю неделю для решения проблемы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Овальная выноска 11"/>
          <p:cNvSpPr>
            <a:spLocks noChangeAspect="1"/>
          </p:cNvSpPr>
          <p:nvPr/>
        </p:nvSpPr>
        <p:spPr>
          <a:xfrm rot="821770">
            <a:off x="5947573" y="-47621"/>
            <a:ext cx="5292664" cy="3860065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Увеличить объем товарооборота в 2 раза.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8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06" y="2226409"/>
            <a:ext cx="7184781" cy="4789854"/>
          </a:xfrm>
          <a:prstGeom prst="rect">
            <a:avLst/>
          </a:prstGeom>
        </p:spPr>
      </p:pic>
      <p:sp>
        <p:nvSpPr>
          <p:cNvPr id="3" name="Объект 5">
            <a:extLst>
              <a:ext uri="{FF2B5EF4-FFF2-40B4-BE49-F238E27FC236}">
                <a16:creationId xmlns:a16="http://schemas.microsoft.com/office/drawing/2014/main" id="{C8D10174-D3AE-463D-A744-2E3D58D67051}"/>
              </a:ext>
            </a:extLst>
          </p:cNvPr>
          <p:cNvSpPr txBox="1">
            <a:spLocks/>
          </p:cNvSpPr>
          <p:nvPr/>
        </p:nvSpPr>
        <p:spPr>
          <a:xfrm>
            <a:off x="9351665" y="4741546"/>
            <a:ext cx="2840335" cy="22307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chemeClr val="accent2"/>
                </a:solidFill>
              </a:rPr>
              <a:t>Аналитик: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accent2"/>
                </a:solidFill>
              </a:rPr>
              <a:t>Соломатова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4" name="Овальная выноска 3"/>
          <p:cNvSpPr>
            <a:spLocks noChangeAspect="1"/>
          </p:cNvSpPr>
          <p:nvPr/>
        </p:nvSpPr>
        <p:spPr>
          <a:xfrm rot="20428746" flipH="1">
            <a:off x="3542001" y="-38927"/>
            <a:ext cx="4250207" cy="310303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А-а-а…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Овальная выноска 5"/>
          <p:cNvSpPr>
            <a:spLocks noChangeAspect="1"/>
          </p:cNvSpPr>
          <p:nvPr/>
        </p:nvSpPr>
        <p:spPr>
          <a:xfrm rot="821770">
            <a:off x="7415274" y="63740"/>
            <a:ext cx="4187011" cy="305368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Срочно всех собрать…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49" y="325428"/>
            <a:ext cx="5646336" cy="7057921"/>
          </a:xfrm>
          <a:prstGeom prst="rect">
            <a:avLst/>
          </a:prstGeom>
        </p:spPr>
      </p:pic>
      <p:sp>
        <p:nvSpPr>
          <p:cNvPr id="3" name="Овальная выноска 2"/>
          <p:cNvSpPr>
            <a:spLocks noChangeAspect="1"/>
          </p:cNvSpPr>
          <p:nvPr/>
        </p:nvSpPr>
        <p:spPr>
          <a:xfrm rot="20428746" flipH="1">
            <a:off x="1874566" y="620922"/>
            <a:ext cx="4250207" cy="310303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Наверное, сейчас кто не справится, уволю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7111" y="2226832"/>
            <a:ext cx="6174889" cy="463116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5DE3003-C145-48A7-A124-4A080A6F2E03}"/>
              </a:ext>
            </a:extLst>
          </p:cNvPr>
          <p:cNvSpPr txBox="1">
            <a:spLocks/>
          </p:cNvSpPr>
          <p:nvPr/>
        </p:nvSpPr>
        <p:spPr>
          <a:xfrm>
            <a:off x="0" y="474608"/>
            <a:ext cx="6190594" cy="5444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500" b="1" dirty="0" smtClean="0">
                <a:solidFill>
                  <a:schemeClr val="accent1"/>
                </a:solidFill>
              </a:rPr>
              <a:t>«ОБРАБОТКА </a:t>
            </a:r>
            <a:r>
              <a:rPr lang="ru-RU" sz="7500" b="1" dirty="0">
                <a:solidFill>
                  <a:schemeClr val="accent1"/>
                </a:solidFill>
              </a:rPr>
              <a:t>ЧИСЛОВОЙ ИНФОРМАЦИИ </a:t>
            </a:r>
            <a:endParaRPr lang="ru-RU" sz="75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7500" b="1" dirty="0" smtClean="0">
                <a:solidFill>
                  <a:schemeClr val="accent1"/>
                </a:solidFill>
              </a:rPr>
              <a:t>В </a:t>
            </a:r>
            <a:r>
              <a:rPr lang="en-US" sz="7500" b="1" dirty="0" smtClean="0">
                <a:solidFill>
                  <a:schemeClr val="accent1"/>
                </a:solidFill>
              </a:rPr>
              <a:t>EXCEL</a:t>
            </a:r>
            <a:r>
              <a:rPr lang="ru-RU" sz="7500" b="1" dirty="0" smtClean="0">
                <a:solidFill>
                  <a:schemeClr val="accent1"/>
                </a:solidFill>
              </a:rPr>
              <a:t>»</a:t>
            </a:r>
            <a:endParaRPr lang="ru-RU" sz="7500" b="1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6743" y="147613"/>
            <a:ext cx="5276850" cy="2057400"/>
          </a:xfrm>
          <a:prstGeom prst="rect">
            <a:avLst/>
          </a:prstGeom>
        </p:spPr>
      </p:pic>
      <p:pic>
        <p:nvPicPr>
          <p:cNvPr id="1026" name="Picture 2" descr="https://bobowest.ru/wp-content/uploads/c/8/b/c8baef5f2632fe4b828f15240b54cf16.jpe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8" b="5123"/>
          <a:stretch/>
        </p:blipFill>
        <p:spPr bwMode="auto">
          <a:xfrm>
            <a:off x="1259289" y="4574961"/>
            <a:ext cx="3498534" cy="20762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F6883-43F5-4811-B9C1-620956BE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ПОРУЧЕНИЯ: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D5C958-7EFA-4F1D-84FE-0A7F3EBE98A6}"/>
              </a:ext>
            </a:extLst>
          </p:cNvPr>
          <p:cNvSpPr/>
          <p:nvPr/>
        </p:nvSpPr>
        <p:spPr>
          <a:xfrm>
            <a:off x="838201" y="2425964"/>
            <a:ext cx="2886075" cy="37537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5AD576C-48AD-456D-BD0D-B1A26F953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3153"/>
            <a:ext cx="2899787" cy="3436536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400" b="1" u="sng" dirty="0" smtClean="0">
                <a:solidFill>
                  <a:schemeClr val="bg1"/>
                </a:solidFill>
              </a:rPr>
              <a:t>Маркетологам: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Вычислить, какое количество товаров на складе менее </a:t>
            </a:r>
            <a:r>
              <a:rPr lang="ru-RU" dirty="0" smtClean="0">
                <a:solidFill>
                  <a:schemeClr val="bg1"/>
                </a:solidFill>
              </a:rPr>
              <a:t>5 и не дороже 5000 руб., </a:t>
            </a:r>
            <a:r>
              <a:rPr lang="ru-RU" dirty="0">
                <a:solidFill>
                  <a:schemeClr val="bg1"/>
                </a:solidFill>
              </a:rPr>
              <a:t>сделать заявку на дополнительную поставку для увеличения товарооборота, удовлетворяя повышенный спрос.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9574901-16DF-4BDD-814E-2232CFA2DBA9}"/>
              </a:ext>
            </a:extLst>
          </p:cNvPr>
          <p:cNvSpPr/>
          <p:nvPr/>
        </p:nvSpPr>
        <p:spPr>
          <a:xfrm>
            <a:off x="1905001" y="2084662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3B142-9B01-4038-8543-0C7F7EB6B209}"/>
              </a:ext>
            </a:extLst>
          </p:cNvPr>
          <p:cNvSpPr txBox="1"/>
          <p:nvPr/>
        </p:nvSpPr>
        <p:spPr>
          <a:xfrm>
            <a:off x="1905002" y="208082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1C201-CAB8-4314-9905-D2A32570D734}"/>
              </a:ext>
            </a:extLst>
          </p:cNvPr>
          <p:cNvSpPr/>
          <p:nvPr/>
        </p:nvSpPr>
        <p:spPr>
          <a:xfrm>
            <a:off x="4643438" y="2431777"/>
            <a:ext cx="2886075" cy="3758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144A70A-63F9-4689-8F13-3D4FE09C4D10}"/>
              </a:ext>
            </a:extLst>
          </p:cNvPr>
          <p:cNvSpPr txBox="1">
            <a:spLocks/>
          </p:cNvSpPr>
          <p:nvPr/>
        </p:nvSpPr>
        <p:spPr>
          <a:xfrm>
            <a:off x="4633389" y="2900072"/>
            <a:ext cx="2896124" cy="32696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Менеджерам: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</a:rPr>
              <a:t>Вычислить, какого товара в наличии более 10 шт</a:t>
            </a:r>
            <a:r>
              <a:rPr lang="ru-RU" sz="2400" dirty="0" smtClean="0">
                <a:solidFill>
                  <a:schemeClr val="bg1"/>
                </a:solidFill>
              </a:rPr>
              <a:t>. и ценой более 50000 руб., </a:t>
            </a:r>
            <a:r>
              <a:rPr lang="ru-RU" sz="2400" dirty="0">
                <a:solidFill>
                  <a:schemeClr val="bg1"/>
                </a:solidFill>
              </a:rPr>
              <a:t>для дальнейшего снижения цены: акции, распродажа 1+1, скидка.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7622B8-E89F-4213-A7DD-2D3BD99B10AF}"/>
              </a:ext>
            </a:extLst>
          </p:cNvPr>
          <p:cNvSpPr/>
          <p:nvPr/>
        </p:nvSpPr>
        <p:spPr>
          <a:xfrm>
            <a:off x="5710238" y="2090476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D73F81-0ACE-4D26-9C16-86A0CA6B2E55}"/>
              </a:ext>
            </a:extLst>
          </p:cNvPr>
          <p:cNvSpPr txBox="1"/>
          <p:nvPr/>
        </p:nvSpPr>
        <p:spPr>
          <a:xfrm>
            <a:off x="5729288" y="208625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3155BF2-3741-4908-9BF8-7BE108D754BE}"/>
              </a:ext>
            </a:extLst>
          </p:cNvPr>
          <p:cNvSpPr/>
          <p:nvPr/>
        </p:nvSpPr>
        <p:spPr>
          <a:xfrm>
            <a:off x="8429625" y="2425963"/>
            <a:ext cx="2886075" cy="37738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2F36C7A-91BA-4A85-845A-5BC6D14DFDA1}"/>
              </a:ext>
            </a:extLst>
          </p:cNvPr>
          <p:cNvSpPr txBox="1">
            <a:spLocks/>
          </p:cNvSpPr>
          <p:nvPr/>
        </p:nvSpPr>
        <p:spPr>
          <a:xfrm>
            <a:off x="8429623" y="2864113"/>
            <a:ext cx="2886077" cy="33256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400" b="1" u="sng" dirty="0" smtClean="0">
                <a:solidFill>
                  <a:schemeClr val="bg1"/>
                </a:solidFill>
              </a:rPr>
              <a:t>Старшим менеджерам: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Вычислить, сколько наименований товаров представлено каждым производителем для дальнейшей корректировки ассортимента.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EBC25F9-686A-4B24-A275-9BE6E7C9CBCD}"/>
              </a:ext>
            </a:extLst>
          </p:cNvPr>
          <p:cNvSpPr/>
          <p:nvPr/>
        </p:nvSpPr>
        <p:spPr>
          <a:xfrm>
            <a:off x="9496425" y="2084662"/>
            <a:ext cx="733425" cy="7334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C392F-F0F4-4ACB-A9D7-20334202F3FC}"/>
              </a:ext>
            </a:extLst>
          </p:cNvPr>
          <p:cNvSpPr txBox="1"/>
          <p:nvPr/>
        </p:nvSpPr>
        <p:spPr>
          <a:xfrm>
            <a:off x="9515474" y="209743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</a:rPr>
              <a:t>3</a:t>
            </a:r>
            <a:endParaRPr lang="ru-RU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44" y="-10902"/>
            <a:ext cx="7776242" cy="6869014"/>
          </a:xfrm>
          <a:prstGeom prst="rect">
            <a:avLst/>
          </a:prstGeom>
        </p:spPr>
      </p:pic>
      <p:sp>
        <p:nvSpPr>
          <p:cNvPr id="5" name="Овальная выноска 4"/>
          <p:cNvSpPr>
            <a:spLocks noChangeAspect="1"/>
          </p:cNvSpPr>
          <p:nvPr/>
        </p:nvSpPr>
        <p:spPr>
          <a:xfrm rot="19696414" flipH="1">
            <a:off x="-114415" y="325100"/>
            <a:ext cx="4250207" cy="310303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А-а-а…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Овальная выноска 5"/>
          <p:cNvSpPr>
            <a:spLocks noChangeAspect="1"/>
          </p:cNvSpPr>
          <p:nvPr/>
        </p:nvSpPr>
        <p:spPr>
          <a:xfrm rot="1911083">
            <a:off x="7802549" y="128286"/>
            <a:ext cx="4187011" cy="305368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Хоть бы пронесло…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3B44AC-385A-4294-8740-E184BBF6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ОТКРЫТЬ БАЗУ ДАННЫХ МАГАЗИНА: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9C9A6FD-CFE0-4664-9FA9-C8C44BD7D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31" y="1889091"/>
            <a:ext cx="8882743" cy="42102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Сеть -</a:t>
            </a:r>
            <a:r>
              <a:rPr lang="en-US" sz="4000" dirty="0" smtClean="0">
                <a:solidFill>
                  <a:srgbClr val="002060"/>
                </a:solidFill>
              </a:rPr>
              <a:t>&gt;</a:t>
            </a:r>
            <a:r>
              <a:rPr lang="ru-RU" sz="4000" dirty="0" smtClean="0">
                <a:solidFill>
                  <a:srgbClr val="002060"/>
                </a:solidFill>
              </a:rPr>
              <a:t> Анастасия </a:t>
            </a:r>
            <a:r>
              <a:rPr lang="ru-RU" sz="4000" dirty="0">
                <a:solidFill>
                  <a:srgbClr val="002060"/>
                </a:solidFill>
              </a:rPr>
              <a:t>-</a:t>
            </a:r>
            <a:r>
              <a:rPr lang="en-US" sz="4000" dirty="0">
                <a:solidFill>
                  <a:srgbClr val="002060"/>
                </a:solidFill>
              </a:rPr>
              <a:t>&gt;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User </a:t>
            </a:r>
            <a:r>
              <a:rPr lang="ru-RU" sz="4000" dirty="0">
                <a:solidFill>
                  <a:srgbClr val="002060"/>
                </a:solidFill>
              </a:rPr>
              <a:t>-</a:t>
            </a:r>
            <a:r>
              <a:rPr lang="en-US" sz="4000" dirty="0">
                <a:solidFill>
                  <a:srgbClr val="002060"/>
                </a:solidFill>
              </a:rPr>
              <a:t>&gt;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Общие </a:t>
            </a:r>
            <a:r>
              <a:rPr lang="ru-RU" sz="4000" dirty="0">
                <a:solidFill>
                  <a:srgbClr val="002060"/>
                </a:solidFill>
              </a:rPr>
              <a:t>-</a:t>
            </a:r>
            <a:r>
              <a:rPr lang="en-US" sz="4000" dirty="0">
                <a:solidFill>
                  <a:srgbClr val="002060"/>
                </a:solidFill>
              </a:rPr>
              <a:t>&gt;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Общие документы </a:t>
            </a:r>
            <a:r>
              <a:rPr lang="ru-RU" sz="4000" dirty="0">
                <a:solidFill>
                  <a:srgbClr val="002060"/>
                </a:solidFill>
              </a:rPr>
              <a:t>-</a:t>
            </a:r>
            <a:r>
              <a:rPr lang="en-US" sz="4000" dirty="0">
                <a:solidFill>
                  <a:srgbClr val="002060"/>
                </a:solidFill>
              </a:rPr>
              <a:t>&gt;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9 класс </a:t>
            </a:r>
            <a:r>
              <a:rPr lang="ru-RU" sz="4000" dirty="0">
                <a:solidFill>
                  <a:srgbClr val="002060"/>
                </a:solidFill>
              </a:rPr>
              <a:t>-</a:t>
            </a:r>
            <a:r>
              <a:rPr lang="en-US" sz="4000" dirty="0">
                <a:solidFill>
                  <a:srgbClr val="002060"/>
                </a:solidFill>
              </a:rPr>
              <a:t>&gt;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Все в дом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СКОПИРУЙТЕ ВСЮ </a:t>
            </a:r>
          </a:p>
          <a:p>
            <a:pPr marL="0" indent="0">
              <a:buNone/>
            </a:pPr>
            <a:r>
              <a:rPr lang="ru-RU" sz="4000" dirty="0" smtClean="0"/>
              <a:t>ПАПКУ СЕБЕ НА </a:t>
            </a:r>
          </a:p>
          <a:p>
            <a:pPr marL="0" indent="0">
              <a:buNone/>
            </a:pPr>
            <a:r>
              <a:rPr lang="ru-RU" sz="4000" dirty="0" smtClean="0"/>
              <a:t>РАБОЧИЙ СТОЛ</a:t>
            </a:r>
            <a:endParaRPr lang="ru-RU" sz="4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8F9971-F91C-47B0-8D45-FF5C7D2FC7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4689" y="2003391"/>
            <a:ext cx="2729384" cy="2729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60932" b="9569"/>
          <a:stretch/>
        </p:blipFill>
        <p:spPr>
          <a:xfrm>
            <a:off x="8145518" y="2929431"/>
            <a:ext cx="2917763" cy="379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503</Words>
  <Application>Microsoft Office PowerPoint</Application>
  <PresentationFormat>Широкоэкранный</PresentationFormat>
  <Paragraphs>81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МАГАЗИН «ВСЕ В ДОМ»</vt:lpstr>
      <vt:lpstr>Заняли все свои места  Все внимание на экран</vt:lpstr>
      <vt:lpstr>Презентация PowerPoint</vt:lpstr>
      <vt:lpstr>Презентация PowerPoint</vt:lpstr>
      <vt:lpstr>Презентация PowerPoint</vt:lpstr>
      <vt:lpstr>Презентация PowerPoint</vt:lpstr>
      <vt:lpstr>ПОРУЧЕНИЯ:</vt:lpstr>
      <vt:lpstr>Презентация PowerPoint</vt:lpstr>
      <vt:lpstr>ОТКРЫТЬ БАЗУ ДАННЫХ МАГАЗИНА:</vt:lpstr>
      <vt:lpstr>ПОРУЧЕНИЯ:</vt:lpstr>
      <vt:lpstr>Презентация PowerPoint</vt:lpstr>
      <vt:lpstr>Презентация PowerPoint</vt:lpstr>
      <vt:lpstr>ПОРУЧЕНИЯ:      Открыли ОТДЕЛ2.xlsx</vt:lpstr>
      <vt:lpstr>Презентация PowerPoint</vt:lpstr>
      <vt:lpstr>Сохраняем свои выполненные задания под своей фамилией: </vt:lpstr>
      <vt:lpstr>Открываем в браузере:  https://goo.su/7ehPKq  (протокол можно не писать)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Пользователь Windows</cp:lastModifiedBy>
  <cp:revision>45</cp:revision>
  <dcterms:created xsi:type="dcterms:W3CDTF">2021-05-05T06:53:09Z</dcterms:created>
  <dcterms:modified xsi:type="dcterms:W3CDTF">2023-02-03T12:52:14Z</dcterms:modified>
</cp:coreProperties>
</file>