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61" r:id="rId2"/>
    <p:sldId id="305" r:id="rId3"/>
    <p:sldId id="267" r:id="rId4"/>
    <p:sldId id="314" r:id="rId5"/>
    <p:sldId id="270" r:id="rId6"/>
    <p:sldId id="284" r:id="rId7"/>
    <p:sldId id="304" r:id="rId8"/>
    <p:sldId id="313" r:id="rId9"/>
    <p:sldId id="300" r:id="rId10"/>
    <p:sldId id="301" r:id="rId11"/>
    <p:sldId id="332" r:id="rId12"/>
    <p:sldId id="292" r:id="rId13"/>
    <p:sldId id="310" r:id="rId14"/>
    <p:sldId id="316" r:id="rId15"/>
    <p:sldId id="281" r:id="rId16"/>
    <p:sldId id="324" r:id="rId17"/>
    <p:sldId id="325" r:id="rId18"/>
    <p:sldId id="296" r:id="rId19"/>
    <p:sldId id="322" r:id="rId20"/>
    <p:sldId id="297" r:id="rId21"/>
    <p:sldId id="330" r:id="rId22"/>
    <p:sldId id="287" r:id="rId23"/>
    <p:sldId id="333" r:id="rId24"/>
    <p:sldId id="323" r:id="rId25"/>
    <p:sldId id="288" r:id="rId26"/>
    <p:sldId id="289" r:id="rId27"/>
    <p:sldId id="268" r:id="rId28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6C6D90-6B42-44A3-920B-3714A4D0F3F6}">
          <p14:sldIdLst>
            <p14:sldId id="261"/>
            <p14:sldId id="305"/>
            <p14:sldId id="267"/>
            <p14:sldId id="314"/>
            <p14:sldId id="270"/>
            <p14:sldId id="284"/>
            <p14:sldId id="304"/>
            <p14:sldId id="313"/>
            <p14:sldId id="300"/>
            <p14:sldId id="301"/>
            <p14:sldId id="332"/>
            <p14:sldId id="292"/>
            <p14:sldId id="310"/>
            <p14:sldId id="316"/>
            <p14:sldId id="281"/>
            <p14:sldId id="324"/>
            <p14:sldId id="325"/>
            <p14:sldId id="296"/>
            <p14:sldId id="322"/>
            <p14:sldId id="297"/>
            <p14:sldId id="330"/>
            <p14:sldId id="287"/>
            <p14:sldId id="333"/>
            <p14:sldId id="323"/>
            <p14:sldId id="288"/>
            <p14:sldId id="289"/>
            <p14:sldId id="268"/>
          </p14:sldIdLst>
        </p14:section>
        <p14:section name="Раздел без заголовка" id="{D84AE0EE-E90B-4E6B-810C-30FFB8BBF4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BA0887"/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8" autoAdjust="0"/>
    <p:restoredTop sz="86545" autoAdjust="0"/>
  </p:normalViewPr>
  <p:slideViewPr>
    <p:cSldViewPr>
      <p:cViewPr varScale="1">
        <p:scale>
          <a:sx n="73" d="100"/>
          <a:sy n="73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0662F-6E80-4116-A32B-55E4E1747D15}" type="datetimeFigureOut">
              <a:rPr lang="ru-RU" smtClean="0"/>
              <a:pPr/>
              <a:t>чт 23.02.23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0351-1A68-437C-842A-D8D1F277D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0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0351-1A68-437C-842A-D8D1F277D0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5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23.02.23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64;&#1072;&#1073;&#1083;&#1086;&#1085;-DragAndDrop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64;&#1072;&#1073;&#1083;&#1086;&#1085;-DragAndDrop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rus-4-padezhnyie-okonchaniya-imsushh-1-skl-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rus-4-padezhnyie-okonchaniya-imsushh-1-skl-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edu.ru/test/" TargetMode="External"/><Relationship Id="rId2" Type="http://schemas.openxmlformats.org/officeDocument/2006/relationships/hyperlink" Target="https://volzsky-klass.ru/kanakina-4-klass-uchebnik-1-upr-158-s-9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o5xmv1tj2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30176" y="1000540"/>
            <a:ext cx="91440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Русский  язык  4 класс </a:t>
            </a:r>
          </a:p>
          <a:p>
            <a:r>
              <a:rPr lang="ru-RU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УМК  «Школа  России»</a:t>
            </a:r>
            <a:r>
              <a:rPr lang="ru-RU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52287" y="5461415"/>
            <a:ext cx="4391713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b="1" dirty="0" smtClean="0">
                <a:solidFill>
                  <a:srgbClr val="00B0F0"/>
                </a:solidFill>
                <a:latin typeface="Arial Black" pitchFamily="34" charset="0"/>
              </a:rPr>
              <a:t>Лыткина Е.А,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b="1" dirty="0" smtClean="0">
                <a:solidFill>
                  <a:srgbClr val="00B0F0"/>
                </a:solidFill>
                <a:latin typeface="Arial Black" pitchFamily="34" charset="0"/>
              </a:rPr>
              <a:t>учитель  </a:t>
            </a:r>
            <a:r>
              <a:rPr lang="ru-RU" altLang="ru-RU" b="1" dirty="0">
                <a:solidFill>
                  <a:srgbClr val="00B0F0"/>
                </a:solidFill>
                <a:latin typeface="Arial Black" pitchFamily="34" charset="0"/>
              </a:rPr>
              <a:t>начальных </a:t>
            </a:r>
            <a:r>
              <a:rPr lang="ru-RU" altLang="ru-RU" b="1" dirty="0" smtClean="0">
                <a:solidFill>
                  <a:srgbClr val="00B0F0"/>
                </a:solidFill>
                <a:latin typeface="Arial Black" pitchFamily="34" charset="0"/>
              </a:rPr>
              <a:t>классов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b="1" dirty="0" smtClean="0">
                <a:solidFill>
                  <a:srgbClr val="00B0F0"/>
                </a:solidFill>
                <a:latin typeface="Arial Black" pitchFamily="34" charset="0"/>
              </a:rPr>
              <a:t>МКОУ «СОШ№1»</a:t>
            </a:r>
            <a:endParaRPr lang="ru-RU" altLang="ru-RU" b="1" dirty="0">
              <a:solidFill>
                <a:srgbClr val="00B0F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b="1" dirty="0" smtClean="0">
                <a:solidFill>
                  <a:srgbClr val="00B0F0"/>
                </a:solidFill>
                <a:latin typeface="Arial Black" pitchFamily="34" charset="0"/>
              </a:rPr>
              <a:t>г. Бодайбо 2022  </a:t>
            </a:r>
            <a:r>
              <a:rPr lang="ru-RU" altLang="ru-RU" b="1" dirty="0">
                <a:solidFill>
                  <a:srgbClr val="00B0F0"/>
                </a:solidFill>
                <a:latin typeface="Arial Black" pitchFamily="34" charset="0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2664296" cy="2498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45339"/>
            <a:ext cx="2541804" cy="2541804"/>
          </a:xfrm>
          <a:prstGeom prst="rect">
            <a:avLst/>
          </a:prstGeom>
        </p:spPr>
      </p:pic>
      <p:pic>
        <p:nvPicPr>
          <p:cNvPr id="2" name="045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60432" y="5364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Склоняем  существительные 1скл</a:t>
            </a:r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844824"/>
            <a:ext cx="8561040" cy="4392488"/>
          </a:xfrm>
        </p:spPr>
        <p:txBody>
          <a:bodyPr/>
          <a:lstStyle/>
          <a:p>
            <a:r>
              <a:rPr lang="ru-RU" dirty="0" err="1" smtClean="0"/>
              <a:t>И.п</a:t>
            </a:r>
            <a:r>
              <a:rPr lang="ru-RU" dirty="0" smtClean="0"/>
              <a:t>. кто? что?     </a:t>
            </a:r>
            <a:r>
              <a:rPr lang="ru-RU" i="1" dirty="0" smtClean="0"/>
              <a:t>Тайга,         яблоня ,      дядя</a:t>
            </a:r>
            <a:r>
              <a:rPr lang="ru-RU" dirty="0" smtClean="0"/>
              <a:t>   </a:t>
            </a:r>
          </a:p>
          <a:p>
            <a:r>
              <a:rPr lang="ru-RU" dirty="0" err="1" smtClean="0"/>
              <a:t>Р.п.кого</a:t>
            </a:r>
            <a:r>
              <a:rPr lang="ru-RU" dirty="0" smtClean="0"/>
              <a:t>? </a:t>
            </a:r>
            <a:r>
              <a:rPr lang="ru-RU" dirty="0"/>
              <a:t>ч</a:t>
            </a:r>
            <a:r>
              <a:rPr lang="ru-RU" dirty="0" smtClean="0"/>
              <a:t>его?</a:t>
            </a:r>
          </a:p>
          <a:p>
            <a:r>
              <a:rPr lang="ru-RU" dirty="0" err="1" smtClean="0"/>
              <a:t>Д.п</a:t>
            </a:r>
            <a:r>
              <a:rPr lang="ru-RU" dirty="0" smtClean="0"/>
              <a:t>. кому? чему?</a:t>
            </a:r>
          </a:p>
          <a:p>
            <a:r>
              <a:rPr lang="ru-RU" dirty="0" err="1" smtClean="0"/>
              <a:t>В.п</a:t>
            </a:r>
            <a:r>
              <a:rPr lang="ru-RU" dirty="0" smtClean="0"/>
              <a:t>. кого? что?</a:t>
            </a:r>
          </a:p>
          <a:p>
            <a:r>
              <a:rPr lang="ru-RU" dirty="0" smtClean="0"/>
              <a:t>Т.п. кем? чем?</a:t>
            </a:r>
          </a:p>
          <a:p>
            <a:r>
              <a:rPr lang="ru-RU" dirty="0" err="1" smtClean="0"/>
              <a:t>П.п.о</a:t>
            </a:r>
            <a:r>
              <a:rPr lang="ru-RU" dirty="0" smtClean="0"/>
              <a:t> ком? </a:t>
            </a:r>
            <a:r>
              <a:rPr lang="ru-RU" dirty="0"/>
              <a:t>о</a:t>
            </a:r>
            <a:r>
              <a:rPr lang="ru-RU" dirty="0" smtClean="0"/>
              <a:t> чём?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596336" y="1816442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316016" y="1704710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64088" y="1780619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428" y="5301208"/>
            <a:ext cx="1444574" cy="1353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4782" y="1991945"/>
            <a:ext cx="535767" cy="343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163" y="1991945"/>
            <a:ext cx="552085" cy="356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425" y="1996643"/>
            <a:ext cx="542604" cy="3474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1191525"/>
            <a:ext cx="10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22650" y="1207991"/>
            <a:ext cx="10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ряд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4702" y="1211820"/>
            <a:ext cx="10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ряд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Склоняем  существительные 1скл</a:t>
            </a:r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844824"/>
            <a:ext cx="8561040" cy="4392488"/>
          </a:xfrm>
        </p:spPr>
        <p:txBody>
          <a:bodyPr/>
          <a:lstStyle/>
          <a:p>
            <a:r>
              <a:rPr lang="ru-RU" dirty="0" err="1" smtClean="0"/>
              <a:t>И.п</a:t>
            </a:r>
            <a:r>
              <a:rPr lang="ru-RU" dirty="0" smtClean="0"/>
              <a:t>. кто? что?     </a:t>
            </a:r>
            <a:r>
              <a:rPr lang="ru-RU" i="1" dirty="0" smtClean="0"/>
              <a:t>Тайга,         яблоня ,      дядя</a:t>
            </a:r>
            <a:r>
              <a:rPr lang="ru-RU" dirty="0" smtClean="0"/>
              <a:t>   </a:t>
            </a:r>
          </a:p>
          <a:p>
            <a:r>
              <a:rPr lang="ru-RU" dirty="0" err="1" smtClean="0"/>
              <a:t>Р.п.кого</a:t>
            </a:r>
            <a:r>
              <a:rPr lang="ru-RU" dirty="0" smtClean="0"/>
              <a:t>? </a:t>
            </a:r>
            <a:r>
              <a:rPr lang="ru-RU" dirty="0"/>
              <a:t>ч</a:t>
            </a:r>
            <a:r>
              <a:rPr lang="ru-RU" dirty="0" smtClean="0"/>
              <a:t>его?   </a:t>
            </a:r>
            <a:r>
              <a:rPr lang="ru-RU" dirty="0" err="1" smtClean="0"/>
              <a:t>Тайг</a:t>
            </a:r>
            <a:r>
              <a:rPr lang="ru-RU" dirty="0" smtClean="0"/>
              <a:t> и         </a:t>
            </a:r>
            <a:r>
              <a:rPr lang="ru-RU" dirty="0" err="1" smtClean="0"/>
              <a:t>яблон</a:t>
            </a:r>
            <a:r>
              <a:rPr lang="ru-RU" dirty="0" smtClean="0"/>
              <a:t> и        </a:t>
            </a:r>
            <a:r>
              <a:rPr lang="ru-RU" dirty="0" err="1" smtClean="0"/>
              <a:t>дяд</a:t>
            </a:r>
            <a:r>
              <a:rPr lang="ru-RU" dirty="0" smtClean="0"/>
              <a:t> и</a:t>
            </a:r>
          </a:p>
          <a:p>
            <a:r>
              <a:rPr lang="ru-RU" dirty="0" err="1" smtClean="0"/>
              <a:t>Д.п.кому?чему</a:t>
            </a:r>
            <a:r>
              <a:rPr lang="ru-RU" dirty="0" smtClean="0"/>
              <a:t>? </a:t>
            </a:r>
            <a:r>
              <a:rPr lang="ru-RU" dirty="0" err="1" smtClean="0"/>
              <a:t>Тайг</a:t>
            </a:r>
            <a:r>
              <a:rPr lang="ru-RU" dirty="0" smtClean="0"/>
              <a:t> е         </a:t>
            </a:r>
            <a:r>
              <a:rPr lang="ru-RU" dirty="0" err="1" smtClean="0"/>
              <a:t>яблон</a:t>
            </a:r>
            <a:r>
              <a:rPr lang="ru-RU" dirty="0" smtClean="0"/>
              <a:t> е        </a:t>
            </a:r>
            <a:r>
              <a:rPr lang="ru-RU" dirty="0" err="1" smtClean="0"/>
              <a:t>дяд</a:t>
            </a:r>
            <a:r>
              <a:rPr lang="ru-RU" dirty="0" smtClean="0"/>
              <a:t> е</a:t>
            </a:r>
          </a:p>
          <a:p>
            <a:r>
              <a:rPr lang="ru-RU" dirty="0" err="1" smtClean="0"/>
              <a:t>В.п</a:t>
            </a:r>
            <a:r>
              <a:rPr lang="ru-RU" dirty="0" smtClean="0"/>
              <a:t>. кого? что?    </a:t>
            </a:r>
            <a:r>
              <a:rPr lang="ru-RU" dirty="0" err="1" smtClean="0"/>
              <a:t>Тайг</a:t>
            </a:r>
            <a:r>
              <a:rPr lang="ru-RU" dirty="0" smtClean="0"/>
              <a:t> у         яблоню       дядю</a:t>
            </a:r>
          </a:p>
          <a:p>
            <a:r>
              <a:rPr lang="ru-RU" dirty="0" smtClean="0"/>
              <a:t>Т.п. кем? чем?    </a:t>
            </a:r>
            <a:r>
              <a:rPr lang="ru-RU" dirty="0" err="1" smtClean="0"/>
              <a:t>Тайг</a:t>
            </a:r>
            <a:r>
              <a:rPr lang="ru-RU" dirty="0" smtClean="0"/>
              <a:t> ой        яблоней     </a:t>
            </a:r>
            <a:r>
              <a:rPr lang="ru-RU" dirty="0" err="1" smtClean="0"/>
              <a:t>дяд</a:t>
            </a:r>
            <a:r>
              <a:rPr lang="ru-RU" dirty="0" smtClean="0"/>
              <a:t> ей</a:t>
            </a:r>
          </a:p>
          <a:p>
            <a:pPr marL="0" indent="0">
              <a:buNone/>
            </a:pPr>
            <a:r>
              <a:rPr lang="ru-RU" dirty="0" err="1" smtClean="0"/>
              <a:t>П.п.о</a:t>
            </a:r>
            <a:r>
              <a:rPr lang="ru-RU" dirty="0" smtClean="0"/>
              <a:t> </a:t>
            </a:r>
            <a:r>
              <a:rPr lang="ru-RU" dirty="0" err="1" smtClean="0"/>
              <a:t>ком?о</a:t>
            </a:r>
            <a:r>
              <a:rPr lang="ru-RU" dirty="0" smtClean="0"/>
              <a:t> чём? О </a:t>
            </a:r>
            <a:r>
              <a:rPr lang="ru-RU" dirty="0" err="1" smtClean="0"/>
              <a:t>тайг</a:t>
            </a:r>
            <a:r>
              <a:rPr lang="ru-RU" dirty="0" smtClean="0"/>
              <a:t> е     о </a:t>
            </a:r>
            <a:r>
              <a:rPr lang="ru-RU" dirty="0" err="1" smtClean="0"/>
              <a:t>яблон</a:t>
            </a:r>
            <a:r>
              <a:rPr lang="ru-RU" dirty="0" smtClean="0"/>
              <a:t> е     о дяде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596336" y="1816442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316016" y="1704710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64088" y="1780619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04916"/>
            <a:ext cx="1444574" cy="1353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4782" y="1991945"/>
            <a:ext cx="535767" cy="343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163" y="1991945"/>
            <a:ext cx="552085" cy="356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425" y="1996643"/>
            <a:ext cx="542604" cy="347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822" y="3195353"/>
            <a:ext cx="449402" cy="28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722" y="3764754"/>
            <a:ext cx="507786" cy="3251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822" y="4349245"/>
            <a:ext cx="542604" cy="347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681" y="4941168"/>
            <a:ext cx="449803" cy="288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379" y="2588566"/>
            <a:ext cx="484220" cy="3100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697" y="2585430"/>
            <a:ext cx="484220" cy="310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5179" y="3201321"/>
            <a:ext cx="484220" cy="3100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4963" y="3772298"/>
            <a:ext cx="484220" cy="3100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8813" y="4341358"/>
            <a:ext cx="484220" cy="3100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0278" y="4919129"/>
            <a:ext cx="484220" cy="3100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419" y="2573135"/>
            <a:ext cx="484220" cy="3100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419" y="3173057"/>
            <a:ext cx="484220" cy="3100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0555" y="3759077"/>
            <a:ext cx="484220" cy="3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419" y="4341358"/>
            <a:ext cx="484220" cy="3100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6072" y="4919129"/>
            <a:ext cx="484220" cy="3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Работаем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по 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таблице «Падежные 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окончания  имён существительных </a:t>
            </a:r>
            <a:b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1 –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го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склонения»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980"/>
              </p:ext>
            </p:extLst>
          </p:nvPr>
        </p:nvGraphicFramePr>
        <p:xfrm>
          <a:off x="1907704" y="1281523"/>
          <a:ext cx="7088829" cy="5618622"/>
        </p:xfrm>
        <a:graphic>
          <a:graphicData uri="http://schemas.openxmlformats.org/drawingml/2006/table">
            <a:tbl>
              <a:tblPr/>
              <a:tblGrid>
                <a:gridCol w="1294087">
                  <a:extLst>
                    <a:ext uri="{9D8B030D-6E8A-4147-A177-3AD203B41FA5}">
                      <a16:colId xmlns:a16="http://schemas.microsoft.com/office/drawing/2014/main" val="636121968"/>
                    </a:ext>
                  </a:extLst>
                </a:gridCol>
                <a:gridCol w="1340304">
                  <a:extLst>
                    <a:ext uri="{9D8B030D-6E8A-4147-A177-3AD203B41FA5}">
                      <a16:colId xmlns:a16="http://schemas.microsoft.com/office/drawing/2014/main" val="1968022370"/>
                    </a:ext>
                  </a:extLst>
                </a:gridCol>
                <a:gridCol w="1363411">
                  <a:extLst>
                    <a:ext uri="{9D8B030D-6E8A-4147-A177-3AD203B41FA5}">
                      <a16:colId xmlns:a16="http://schemas.microsoft.com/office/drawing/2014/main" val="1478896679"/>
                    </a:ext>
                  </a:extLst>
                </a:gridCol>
                <a:gridCol w="1363411">
                  <a:extLst>
                    <a:ext uri="{9D8B030D-6E8A-4147-A177-3AD203B41FA5}">
                      <a16:colId xmlns:a16="http://schemas.microsoft.com/office/drawing/2014/main" val="3110082499"/>
                    </a:ext>
                  </a:extLst>
                </a:gridCol>
                <a:gridCol w="1727616">
                  <a:extLst>
                    <a:ext uri="{9D8B030D-6E8A-4147-A177-3AD203B41FA5}">
                      <a16:colId xmlns:a16="http://schemas.microsoft.com/office/drawing/2014/main" val="2805441192"/>
                    </a:ext>
                  </a:extLst>
                </a:gridCol>
              </a:tblGrid>
              <a:tr h="54110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Падежи</a:t>
                      </a:r>
                      <a:endParaRPr lang="ru-RU" sz="1400" b="0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Вопросы</a:t>
                      </a:r>
                      <a:endParaRPr lang="ru-RU" sz="1400" b="0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Женский род</a:t>
                      </a:r>
                      <a:endParaRPr lang="ru-RU" sz="1400" b="0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Мужской род</a:t>
                      </a:r>
                      <a:endParaRPr lang="ru-RU" sz="1400" b="0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Окончания</a:t>
                      </a:r>
                      <a:endParaRPr lang="ru-RU" sz="1400" b="0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52025"/>
                  </a:ext>
                </a:extLst>
              </a:tr>
              <a:tr h="7604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И. п.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кто?</a:t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что?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я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 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я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Юр</a:t>
                      </a: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</a:t>
                      </a: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я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09943"/>
                  </a:ext>
                </a:extLst>
              </a:tr>
              <a:tr h="7604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Р. п.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кого?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чего?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 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Юр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2980"/>
                  </a:ext>
                </a:extLst>
              </a:tr>
              <a:tr h="7604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Д. п.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кому?</a:t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чему?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Юр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82999"/>
                  </a:ext>
                </a:extLst>
              </a:tr>
              <a:tr h="8368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В. п.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кого?</a:t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что?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ю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 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Юр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8395"/>
                  </a:ext>
                </a:extLst>
              </a:tr>
              <a:tr h="9797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Т. п.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кем?</a:t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чем?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ой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ой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ёй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ей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Юр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ой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ей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1064"/>
                  </a:ext>
                </a:extLst>
              </a:tr>
              <a:tr h="9797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П. п.</a:t>
                      </a:r>
                      <a:endParaRPr lang="ru-RU" sz="1400" b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 ком?</a:t>
                      </a:r>
                      <a:b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 чём?</a:t>
                      </a: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звезд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fontAlgn="base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 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ваз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 зар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fontAlgn="base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 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нян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о Юр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 Кол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9845" marR="49845" marT="49845" marB="4984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7667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6192382"/>
            <a:ext cx="1296144" cy="436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91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1844824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2218854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8344" y="2657914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86065" y="3031944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7018" y="3549990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86065" y="4117019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0885" y="4515196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86064" y="4938209"/>
            <a:ext cx="774367" cy="2638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ой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6065" y="5312239"/>
            <a:ext cx="774366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5215" y="6048366"/>
            <a:ext cx="576064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239353"/>
            <a:ext cx="705678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Есть  ли  различие   в  написании  ударных  и  безударных   падежных  окончаний  имён  существительных  1  склонения?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271136"/>
            <a:ext cx="705678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Ударные  и  безударные   окончания  имён  существительных  1  склонения в  одном  и  том  же падеже  пишутся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ОДИНАКОВО</a:t>
            </a:r>
            <a:endParaRPr lang="ru-RU" sz="20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Впиши окончания в таблицу…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0680"/>
              </p:ext>
            </p:extLst>
          </p:nvPr>
        </p:nvGraphicFramePr>
        <p:xfrm>
          <a:off x="642392" y="1916832"/>
          <a:ext cx="7859216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04">
                  <a:extLst>
                    <a:ext uri="{9D8B030D-6E8A-4147-A177-3AD203B41FA5}">
                      <a16:colId xmlns:a16="http://schemas.microsoft.com/office/drawing/2014/main" val="2800632449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2811889286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2272853865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862330018"/>
                    </a:ext>
                  </a:extLst>
                </a:gridCol>
              </a:tblGrid>
              <a:tr h="852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 </a:t>
                      </a:r>
                      <a:r>
                        <a:rPr lang="ru-RU" sz="4400" dirty="0" err="1" smtClean="0"/>
                        <a:t>скл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2скл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3скл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616969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Р.п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89937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Д.п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10711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П.п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306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41819"/>
              </p:ext>
            </p:extLst>
          </p:nvPr>
        </p:nvGraphicFramePr>
        <p:xfrm>
          <a:off x="645659" y="1916832"/>
          <a:ext cx="7859216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04">
                  <a:extLst>
                    <a:ext uri="{9D8B030D-6E8A-4147-A177-3AD203B41FA5}">
                      <a16:colId xmlns:a16="http://schemas.microsoft.com/office/drawing/2014/main" val="2800632449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2811889286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2272853865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val="862330018"/>
                    </a:ext>
                  </a:extLst>
                </a:gridCol>
              </a:tblGrid>
              <a:tr h="852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 </a:t>
                      </a:r>
                      <a:r>
                        <a:rPr lang="ru-RU" sz="4400" dirty="0" err="1" smtClean="0"/>
                        <a:t>скл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2скл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3скл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616969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Р.п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-Ы- И-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89937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Д.п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10711"/>
                  </a:ext>
                </a:extLst>
              </a:tr>
              <a:tr h="1084064">
                <a:tc>
                  <a:txBody>
                    <a:bodyPr/>
                    <a:lstStyle/>
                    <a:p>
                      <a:r>
                        <a:rPr lang="ru-RU" sz="4800" dirty="0" err="1" smtClean="0"/>
                        <a:t>П.п</a:t>
                      </a:r>
                      <a:r>
                        <a:rPr lang="ru-RU" sz="4800" dirty="0" smtClean="0"/>
                        <a:t>.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-Е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Какие слова-помощники можно использовать для определения безударных окончаний сущ.  1го </a:t>
            </a:r>
            <a:r>
              <a:rPr lang="ru-RU" b="1" dirty="0" err="1" smtClean="0">
                <a:solidFill>
                  <a:srgbClr val="0070C0"/>
                </a:solidFill>
              </a:rPr>
              <a:t>скл</a:t>
            </a:r>
            <a:r>
              <a:rPr lang="ru-RU" b="1" dirty="0" smtClean="0">
                <a:solidFill>
                  <a:srgbClr val="0070C0"/>
                </a:solidFill>
              </a:rPr>
              <a:t> .?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80920" cy="175260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Тайга, доска, земля, вода, звезда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436096" y="4845360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740352" y="4083514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300192" y="4083514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372744" y="3975502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55776" y="4077072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789040"/>
            <a:ext cx="6835646" cy="295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Проверять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безударные окончания  имён существительных 1  -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склонения  надо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ударным  окончаниям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существительных в  этом же   падеже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99700" y="1971951"/>
            <a:ext cx="7740352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Как  будем  проверять  безударные окончания  имён существительных 1  - </a:t>
            </a:r>
            <a:r>
              <a:rPr lang="ru-RU" sz="28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го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склонения?</a:t>
            </a:r>
            <a:endParaRPr lang="ru-RU" sz="2800" u="sng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70" y="4061305"/>
            <a:ext cx="1829534" cy="171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9672" y="188640"/>
            <a:ext cx="6835646" cy="16904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Выучить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падежные окончания сущ. 1скл и определять падеж и склонения существительных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26968" cy="538509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Физкультминутка</a:t>
            </a:r>
            <a:endParaRPr lang="ru-RU" sz="4000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763688" y="799157"/>
            <a:ext cx="6480720" cy="73516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Согласны- хлопаем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Не </a:t>
            </a:r>
            <a:r>
              <a:rPr lang="ru-RU" sz="3600" dirty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огласны- </a:t>
            </a:r>
            <a:r>
              <a:rPr lang="ru-RU" sz="3200" dirty="0" smtClean="0">
                <a:solidFill>
                  <a:srgbClr val="FF0000"/>
                </a:solidFill>
              </a:rPr>
              <a:t>топаем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" y="3874481"/>
            <a:ext cx="4474840" cy="63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Работали на стройке- </a:t>
            </a:r>
            <a:r>
              <a:rPr lang="ru-RU" sz="2800" b="1" dirty="0" err="1" smtClean="0">
                <a:solidFill>
                  <a:srgbClr val="FF0000"/>
                </a:solidFill>
              </a:rPr>
              <a:t>П.п</a:t>
            </a:r>
            <a:r>
              <a:rPr lang="ru-RU" sz="2800" b="1" dirty="0" smtClean="0">
                <a:solidFill>
                  <a:srgbClr val="FF0000"/>
                </a:solidFill>
              </a:rPr>
              <a:t>.?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97281" y="3172963"/>
            <a:ext cx="3822414" cy="62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Прыгал по ветке-  </a:t>
            </a:r>
            <a:r>
              <a:rPr lang="ru-RU" sz="2800" b="1" dirty="0" err="1" smtClean="0">
                <a:solidFill>
                  <a:srgbClr val="FF0000"/>
                </a:solidFill>
              </a:rPr>
              <a:t>Д.п</a:t>
            </a:r>
            <a:r>
              <a:rPr lang="ru-RU" sz="2800" b="1" dirty="0" smtClean="0">
                <a:solidFill>
                  <a:srgbClr val="FF0000"/>
                </a:solidFill>
              </a:rPr>
              <a:t>.?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447640"/>
            <a:ext cx="4064294" cy="607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Читали в газете-    </a:t>
            </a:r>
            <a:r>
              <a:rPr lang="ru-RU" sz="2800" b="1" dirty="0" err="1" smtClean="0">
                <a:solidFill>
                  <a:srgbClr val="FF0000"/>
                </a:solidFill>
              </a:rPr>
              <a:t>Д.п</a:t>
            </a:r>
            <a:r>
              <a:rPr lang="ru-RU" sz="2800" b="1" dirty="0" smtClean="0">
                <a:solidFill>
                  <a:srgbClr val="FF0000"/>
                </a:solidFill>
              </a:rPr>
              <a:t>.?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91997" y="4604694"/>
            <a:ext cx="510821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знала  о ромашке- </a:t>
            </a:r>
            <a:r>
              <a:rPr lang="ru-RU" sz="2800" b="1" dirty="0" err="1" smtClean="0">
                <a:solidFill>
                  <a:srgbClr val="FF0000"/>
                </a:solidFill>
              </a:rPr>
              <a:t>Д.п</a:t>
            </a:r>
            <a:r>
              <a:rPr lang="ru-RU" sz="2800" b="1" dirty="0" smtClean="0">
                <a:solidFill>
                  <a:srgbClr val="FF0000"/>
                </a:solidFill>
              </a:rPr>
              <a:t>.?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975650" y="545898"/>
            <a:ext cx="7272808" cy="1783753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BA0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FF00FF"/>
                </a:solidFill>
                <a:latin typeface="Cambria" panose="02040503050406030204" pitchFamily="18" charset="0"/>
              </a:rPr>
              <a:t>МОЛОДЦЫ!!!</a:t>
            </a:r>
            <a:endParaRPr lang="ru-RU" sz="6000" i="1" dirty="0">
              <a:solidFill>
                <a:srgbClr val="FF00FF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91776" y="5485026"/>
            <a:ext cx="4235207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Прибежали к речке-  </a:t>
            </a:r>
            <a:r>
              <a:rPr lang="ru-RU" sz="2800" b="1" dirty="0" err="1" smtClean="0">
                <a:solidFill>
                  <a:srgbClr val="FF0000"/>
                </a:solidFill>
              </a:rPr>
              <a:t>Д.п</a:t>
            </a:r>
            <a:r>
              <a:rPr lang="ru-RU" sz="2800" b="1" dirty="0" smtClean="0">
                <a:solidFill>
                  <a:srgbClr val="FF0000"/>
                </a:solidFill>
              </a:rPr>
              <a:t>.?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82607" y="2428323"/>
            <a:ext cx="730424" cy="525969"/>
            <a:chOff x="5148064" y="2407011"/>
            <a:chExt cx="730424" cy="525969"/>
          </a:xfrm>
        </p:grpSpPr>
        <p:sp>
          <p:nvSpPr>
            <p:cNvPr id="3" name="Овал 2"/>
            <p:cNvSpPr/>
            <p:nvPr/>
          </p:nvSpPr>
          <p:spPr>
            <a:xfrm>
              <a:off x="5148064" y="2407011"/>
              <a:ext cx="730424" cy="525969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297252" y="2669995"/>
              <a:ext cx="43204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6660232" y="3164284"/>
            <a:ext cx="864096" cy="662210"/>
            <a:chOff x="6876256" y="3077835"/>
            <a:chExt cx="864096" cy="66221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7115755" y="3408940"/>
              <a:ext cx="43204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6876256" y="3077835"/>
              <a:ext cx="864096" cy="662210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331779" y="3172963"/>
              <a:ext cx="0" cy="47206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545932" y="3852300"/>
            <a:ext cx="864096" cy="662210"/>
            <a:chOff x="6876256" y="3077835"/>
            <a:chExt cx="864096" cy="66221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7115755" y="3408940"/>
              <a:ext cx="43204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6876256" y="3077835"/>
              <a:ext cx="864096" cy="662210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331779" y="3172963"/>
              <a:ext cx="0" cy="47206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7513984" y="4671448"/>
            <a:ext cx="730424" cy="525969"/>
            <a:chOff x="5148064" y="2407011"/>
            <a:chExt cx="730424" cy="525969"/>
          </a:xfrm>
        </p:grpSpPr>
        <p:sp>
          <p:nvSpPr>
            <p:cNvPr id="34" name="Овал 33"/>
            <p:cNvSpPr/>
            <p:nvPr/>
          </p:nvSpPr>
          <p:spPr>
            <a:xfrm>
              <a:off x="5148064" y="2407011"/>
              <a:ext cx="730424" cy="525969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97252" y="2669995"/>
              <a:ext cx="43204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5569407" y="5485026"/>
            <a:ext cx="864096" cy="662210"/>
            <a:chOff x="6876256" y="3077835"/>
            <a:chExt cx="864096" cy="662210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7115755" y="3408940"/>
              <a:ext cx="43204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6876256" y="3077835"/>
              <a:ext cx="864096" cy="662210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331779" y="3172963"/>
              <a:ext cx="0" cy="47206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Звук - Апплодисмен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29633" y="1132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2)">
                                      <p:cBhvr>
                                        <p:cTn id="62" dur="33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0" y="836712"/>
            <a:ext cx="9144000" cy="34296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4000" dirty="0" smtClean="0"/>
              <a:t>Из </a:t>
            </a:r>
            <a:r>
              <a:rPr lang="ru-RU" sz="4000" dirty="0" err="1"/>
              <a:t>земл</a:t>
            </a:r>
            <a:r>
              <a:rPr lang="ru-RU" sz="4000" dirty="0"/>
              <a:t> </a:t>
            </a:r>
            <a:r>
              <a:rPr lang="ru-RU" sz="4000" dirty="0" smtClean="0"/>
              <a:t> и                    у  </a:t>
            </a:r>
            <a:r>
              <a:rPr lang="ru-RU" sz="4000" dirty="0" err="1"/>
              <a:t>юнош</a:t>
            </a:r>
            <a:r>
              <a:rPr lang="ru-RU" sz="4000" dirty="0"/>
              <a:t>  </a:t>
            </a:r>
            <a:r>
              <a:rPr lang="ru-RU" sz="4000" dirty="0" smtClean="0"/>
              <a:t> 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    По вод </a:t>
            </a:r>
            <a:r>
              <a:rPr lang="ru-RU" sz="4000" dirty="0" smtClean="0"/>
              <a:t>е                       к  </a:t>
            </a:r>
            <a:r>
              <a:rPr lang="ru-RU" sz="4000" dirty="0" err="1" smtClean="0"/>
              <a:t>яблон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5778" y="1618428"/>
            <a:ext cx="727564" cy="4160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2943" y="2379875"/>
            <a:ext cx="727564" cy="4160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685657" y="1318904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13649" y="2103844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596991" y="1441456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30846" y="2220428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6875736" y="1407888"/>
            <a:ext cx="727564" cy="707886"/>
            <a:chOff x="7219970" y="4601676"/>
            <a:chExt cx="727564" cy="70788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19970" y="4792123"/>
              <a:ext cx="727564" cy="41609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353730" y="4601676"/>
              <a:ext cx="3561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/>
                <a:t>и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875736" y="2351451"/>
            <a:ext cx="708016" cy="472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8458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Проверим падежные окончания сущ. 1 </a:t>
            </a:r>
            <a:r>
              <a:rPr lang="ru-RU" sz="3200" b="1" dirty="0" err="1">
                <a:solidFill>
                  <a:srgbClr val="0070C0"/>
                </a:solidFill>
              </a:rPr>
              <a:t>скл</a:t>
            </a:r>
            <a:r>
              <a:rPr lang="ru-RU" sz="3200" b="1" dirty="0">
                <a:solidFill>
                  <a:srgbClr val="0070C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308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335" y="144837"/>
            <a:ext cx="9787555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Восстанови алгоритм  проверки безударных окончаний имён  существительных (в группах)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684453" cy="1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7" y="5035987"/>
            <a:ext cx="721085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...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Нахожу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имя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hlinkClick r:id="" action="ppaction://macro?name=передвижение"/>
              </a:rPr>
              <a:t>сущ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с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безударным окончанием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45" y="1271811"/>
            <a:ext cx="790955" cy="8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15301" y="3964969"/>
            <a:ext cx="7066843" cy="7231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...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такое же, как  у  слова -  помощника.  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8776" y="1287837"/>
            <a:ext cx="7416824" cy="13868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...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Вспоминаю таблицу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падежных безударных окончаний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Или  Подбираю 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слово-помощник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 ставлю его  в ту же падежную  форму:  …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810" y="2968168"/>
            <a:ext cx="7607267" cy="632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Определяю </a:t>
            </a:r>
            <a:r>
              <a:rPr lang="ru-RU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склонение и падеж существительного</a:t>
            </a:r>
            <a:endParaRPr lang="ru-RU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317" y="55609"/>
            <a:ext cx="7933412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Алгоритм  проверки безударных окончаний имён  существительных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684453" cy="1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38776" y="1110584"/>
            <a:ext cx="704559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Нахожу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имя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hlinkClick r:id="" action="ppaction://macro?name=передвижение"/>
              </a:rPr>
              <a:t>сущ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с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безударным окончанием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84453" y="4723624"/>
            <a:ext cx="6199914" cy="7231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такое же окончание, как  у  слова -  помощника.  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3997" y="3066320"/>
            <a:ext cx="6950370" cy="1514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Вспоминаю таблицу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падежных безударных окончаний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Или  Подбираю 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слово-помощник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 ставлю его  в ту же падежную  форму: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…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776" y="2147497"/>
            <a:ext cx="7045591" cy="632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Определяю </a:t>
            </a:r>
            <a:r>
              <a:rPr lang="ru-RU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склонение и падеж существительного</a:t>
            </a:r>
            <a:endParaRPr lang="ru-RU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724128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Организационный момент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149080"/>
            <a:ext cx="6407876" cy="23762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«Каждый де</a:t>
            </a:r>
            <a:r>
              <a:rPr lang="ru-RU" u="sng" dirty="0"/>
              <a:t>нь</a:t>
            </a:r>
            <a:r>
              <a:rPr lang="ru-RU" dirty="0"/>
              <a:t> </a:t>
            </a:r>
            <a:r>
              <a:rPr lang="ru-RU" u="sng" dirty="0"/>
              <a:t>жи</a:t>
            </a:r>
            <a:r>
              <a:rPr lang="ru-RU" dirty="0"/>
              <a:t>зни прибавляет </a:t>
            </a:r>
            <a:r>
              <a:rPr lang="ru-RU" u="sng" dirty="0"/>
              <a:t>ча</a:t>
            </a:r>
            <a:r>
              <a:rPr lang="ru-RU" dirty="0"/>
              <a:t>стицу мудрости».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Как вы её понимаете?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88608"/>
            <a:ext cx="5976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/>
              <a:t>Мы начать урок готовы.</a:t>
            </a:r>
          </a:p>
          <a:p>
            <a:r>
              <a:rPr lang="ru-RU" sz="3200" dirty="0" smtClean="0"/>
              <a:t>Будем </a:t>
            </a:r>
            <a:r>
              <a:rPr lang="ru-RU" sz="3200" dirty="0"/>
              <a:t>слушать, рассуждать,</a:t>
            </a:r>
          </a:p>
          <a:p>
            <a:r>
              <a:rPr lang="ru-RU" sz="3200" dirty="0" smtClean="0"/>
              <a:t>И </a:t>
            </a:r>
            <a:r>
              <a:rPr lang="ru-RU" sz="3200" dirty="0"/>
              <a:t>друг другу помогать.</a:t>
            </a:r>
          </a:p>
        </p:txBody>
      </p:sp>
    </p:spTree>
    <p:extLst>
      <p:ext uri="{BB962C8B-B14F-4D97-AF65-F5344CB8AC3E}">
        <p14:creationId xmlns:p14="http://schemas.microsoft.com/office/powerpoint/2010/main" val="38702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6291" y="287763"/>
            <a:ext cx="7451458" cy="431902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Давайте  потренируемся, используя алгоритм</a:t>
            </a:r>
            <a:b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03648" y="4290921"/>
            <a:ext cx="66967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деревн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__, по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тропинк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___, от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ёлк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__,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речк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___,  от  дорог __,  к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ёлк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__, на берёз ___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04" y="5533771"/>
            <a:ext cx="872399" cy="92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41010" y="4365104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4365104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4826668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5321" y="4826668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3211" y="4826668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53188" y="5235248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89942" y="5231240"/>
            <a:ext cx="504056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864" y="1341090"/>
            <a:ext cx="4082307" cy="991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самостоятельно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7794" y="2504215"/>
            <a:ext cx="4068452" cy="9550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</a:t>
            </a:r>
            <a:r>
              <a:rPr lang="ru-RU" sz="3200" dirty="0" smtClean="0"/>
              <a:t> учителем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28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820472" cy="3412975"/>
          </a:xfrm>
        </p:spPr>
        <p:txBody>
          <a:bodyPr/>
          <a:lstStyle/>
          <a:p>
            <a:pPr>
              <a:buNone/>
            </a:pPr>
            <a:r>
              <a:rPr lang="ru-RU" sz="3600" b="1" dirty="0"/>
              <a:t>К </a:t>
            </a:r>
            <a:r>
              <a:rPr lang="ru-RU" sz="3600" b="1" dirty="0" smtClean="0"/>
              <a:t>околиц</a:t>
            </a:r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деревн</a:t>
            </a:r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  <a:r>
              <a:rPr lang="ru-RU" sz="3600" b="1" dirty="0" smtClean="0"/>
              <a:t>   по </a:t>
            </a:r>
            <a:r>
              <a:rPr lang="ru-RU" sz="3600" b="1" dirty="0" err="1" smtClean="0"/>
              <a:t>тропинк</a:t>
            </a:r>
            <a:r>
              <a:rPr lang="ru-RU" sz="3600" b="1" dirty="0" smtClean="0">
                <a:solidFill>
                  <a:srgbClr val="FF0000"/>
                </a:solidFill>
              </a:rPr>
              <a:t>… </a:t>
            </a:r>
            <a:r>
              <a:rPr lang="ru-RU" sz="3600" b="1" dirty="0"/>
              <a:t>бежит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b="1" dirty="0"/>
              <a:t>жаворонок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b="1" dirty="0"/>
              <a:t>С первым </a:t>
            </a:r>
            <a:r>
              <a:rPr lang="ru-RU" sz="3600" b="1" dirty="0" smtClean="0"/>
              <a:t>снегом появляется </a:t>
            </a:r>
            <a:r>
              <a:rPr lang="ru-RU" sz="3600" b="1" dirty="0"/>
              <a:t>он </a:t>
            </a:r>
            <a:r>
              <a:rPr lang="ru-RU" sz="3600" b="1" dirty="0" smtClean="0"/>
              <a:t>на деревенской улиц</a:t>
            </a:r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  <a:r>
              <a:rPr lang="ru-RU" sz="3600" b="1" dirty="0" smtClean="0"/>
              <a:t> 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Весь </a:t>
            </a:r>
            <a:r>
              <a:rPr lang="ru-RU" sz="3600" b="1" dirty="0"/>
              <a:t>день жаворонок проводит в поисках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err="1"/>
              <a:t>п</a:t>
            </a:r>
            <a:r>
              <a:rPr lang="ru-RU" sz="3600" b="1" dirty="0" err="1" smtClean="0"/>
              <a:t>ищ</a:t>
            </a:r>
            <a:r>
              <a:rPr lang="ru-RU" sz="3600" b="1" dirty="0" smtClean="0">
                <a:solidFill>
                  <a:srgbClr val="FF0000"/>
                </a:solidFill>
              </a:rPr>
              <a:t>...</a:t>
            </a:r>
            <a:r>
              <a:rPr lang="ru-RU" sz="3600" b="1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000"/>
                </a:solidFill>
              </a:rPr>
              <a:t>П</a:t>
            </a:r>
            <a:r>
              <a:rPr lang="ru-RU" sz="3200" b="1" dirty="0" smtClean="0">
                <a:solidFill>
                  <a:srgbClr val="008000"/>
                </a:solidFill>
              </a:rPr>
              <a:t>роверка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Полевой жавороно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472209" cy="16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3089" y="3861048"/>
            <a:ext cx="360040" cy="35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979402"/>
            <a:ext cx="324544" cy="35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5118976"/>
            <a:ext cx="360040" cy="35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1980064"/>
            <a:ext cx="360040" cy="35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1979402"/>
            <a:ext cx="360040" cy="35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69823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Подведём  итоги  работы (работа в парах)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64404" y="1484784"/>
            <a:ext cx="8424936" cy="208981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 частью  речи  работали  на   уроке?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имена существительные  относятся  к  1  склонению?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окончания  существительных  надо  проверять:  ударные или  безударные?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 безударные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 имён существительных 1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 слова  помощники  можно  использовать?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7884368" y="5805264"/>
            <a:ext cx="936104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50006" t="12467" r="11801" b="2450"/>
          <a:stretch/>
        </p:blipFill>
        <p:spPr>
          <a:xfrm>
            <a:off x="2339731" y="1196752"/>
            <a:ext cx="4392529" cy="5229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</a:rPr>
              <a:t>ыполни тест перейдя по гиперссылке, проверь результат (нажми на тест)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99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576263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Bookman Old Style" panose="02050604050505020204" pitchFamily="18" charset="0"/>
              </a:rPr>
              <a:t>а</a:t>
            </a: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908175" y="620713"/>
            <a:ext cx="5762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к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411413" y="692150"/>
            <a:ext cx="576262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F3C23"/>
                </a:solidFill>
                <a:latin typeface="Bookman Old Style" panose="02050604050505020204" pitchFamily="18" charset="0"/>
              </a:rPr>
              <a:t>и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576262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6496"/>
                </a:solidFill>
                <a:latin typeface="Bookman Old Style" panose="02050604050505020204" pitchFamily="18" charset="0"/>
              </a:rPr>
              <a:t>м</a:t>
            </a:r>
          </a:p>
        </p:txBody>
      </p:sp>
      <p:sp>
        <p:nvSpPr>
          <p:cNvPr id="43014" name="WordArt 7"/>
          <p:cNvSpPr>
            <a:spLocks noChangeArrowheads="1" noChangeShapeType="1" noTextEdit="1"/>
          </p:cNvSpPr>
          <p:nvPr/>
        </p:nvSpPr>
        <p:spPr bwMode="auto">
          <a:xfrm>
            <a:off x="4643438" y="620713"/>
            <a:ext cx="7207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ы</a:t>
            </a:r>
          </a:p>
        </p:txBody>
      </p:sp>
      <p:sp>
        <p:nvSpPr>
          <p:cNvPr id="43015" name="WordArt 8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647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6496"/>
                </a:solidFill>
                <a:latin typeface="Bookman Old Style" panose="02050604050505020204" pitchFamily="18" charset="0"/>
              </a:rPr>
              <a:t>К</a:t>
            </a:r>
          </a:p>
        </p:txBody>
      </p:sp>
      <p:sp>
        <p:nvSpPr>
          <p:cNvPr id="43016" name="WordArt 10"/>
          <p:cNvSpPr>
            <a:spLocks noChangeArrowheads="1" noChangeShapeType="1" noTextEdit="1"/>
          </p:cNvSpPr>
          <p:nvPr/>
        </p:nvSpPr>
        <p:spPr bwMode="auto">
          <a:xfrm>
            <a:off x="6948488" y="692150"/>
            <a:ext cx="576262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ookman Old Style" panose="02050604050505020204" pitchFamily="18" charset="0"/>
              </a:rPr>
              <a:t>о</a:t>
            </a:r>
          </a:p>
        </p:txBody>
      </p:sp>
      <p:sp>
        <p:nvSpPr>
          <p:cNvPr id="43017" name="WordArt 11"/>
          <p:cNvSpPr>
            <a:spLocks noChangeArrowheads="1" noChangeShapeType="1" noTextEdit="1"/>
          </p:cNvSpPr>
          <p:nvPr/>
        </p:nvSpPr>
        <p:spPr bwMode="auto">
          <a:xfrm>
            <a:off x="5219700" y="692150"/>
            <a:ext cx="576263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F3C23"/>
                </a:solidFill>
                <a:latin typeface="Bookman Old Style" panose="02050604050505020204" pitchFamily="18" charset="0"/>
              </a:rPr>
              <a:t>л</a:t>
            </a:r>
          </a:p>
        </p:txBody>
      </p:sp>
      <p:sp>
        <p:nvSpPr>
          <p:cNvPr id="43018" name="WordArt 12"/>
          <p:cNvSpPr>
            <a:spLocks noChangeArrowheads="1" noChangeShapeType="1" noTextEdit="1"/>
          </p:cNvSpPr>
          <p:nvPr/>
        </p:nvSpPr>
        <p:spPr bwMode="auto">
          <a:xfrm>
            <a:off x="6588125" y="620713"/>
            <a:ext cx="5762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ookman Old Style" panose="02050604050505020204" pitchFamily="18" charset="0"/>
              </a:rPr>
              <a:t>р</a:t>
            </a:r>
          </a:p>
        </p:txBody>
      </p:sp>
      <p:sp>
        <p:nvSpPr>
          <p:cNvPr id="43019" name="WordArt 28"/>
          <p:cNvSpPr>
            <a:spLocks noChangeArrowheads="1" noChangeShapeType="1" noTextEdit="1"/>
          </p:cNvSpPr>
          <p:nvPr/>
        </p:nvSpPr>
        <p:spPr bwMode="auto">
          <a:xfrm>
            <a:off x="7451725" y="620713"/>
            <a:ext cx="5762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4331E"/>
                </a:solidFill>
                <a:latin typeface="Bookman Old Style" panose="02050604050505020204" pitchFamily="18" charset="0"/>
              </a:rPr>
              <a:t>к</a:t>
            </a:r>
          </a:p>
        </p:txBody>
      </p:sp>
      <p:sp>
        <p:nvSpPr>
          <p:cNvPr id="43020" name="WordArt 29"/>
          <p:cNvSpPr>
            <a:spLocks noChangeArrowheads="1" noChangeShapeType="1" noTextEdit="1"/>
          </p:cNvSpPr>
          <p:nvPr/>
        </p:nvSpPr>
        <p:spPr bwMode="auto">
          <a:xfrm>
            <a:off x="8172450" y="620713"/>
            <a:ext cx="5762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2B568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43021" name="WordArt 38"/>
          <p:cNvSpPr>
            <a:spLocks noChangeArrowheads="1" noChangeShapeType="1" noTextEdit="1"/>
          </p:cNvSpPr>
          <p:nvPr/>
        </p:nvSpPr>
        <p:spPr bwMode="auto">
          <a:xfrm>
            <a:off x="4140200" y="620713"/>
            <a:ext cx="5762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ookman Old Style" panose="02050604050505020204" pitchFamily="18" charset="0"/>
              </a:rPr>
              <a:t>б</a:t>
            </a:r>
          </a:p>
        </p:txBody>
      </p:sp>
      <p:sp>
        <p:nvSpPr>
          <p:cNvPr id="43022" name="WordArt 40"/>
          <p:cNvSpPr>
            <a:spLocks noChangeArrowheads="1" noChangeShapeType="1" noTextEdit="1"/>
          </p:cNvSpPr>
          <p:nvPr/>
        </p:nvSpPr>
        <p:spPr bwMode="auto">
          <a:xfrm>
            <a:off x="6227764" y="549275"/>
            <a:ext cx="433388" cy="5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6496"/>
                </a:solidFill>
                <a:latin typeface="Bookman Old Style" panose="02050604050505020204" pitchFamily="18" charset="0"/>
              </a:rPr>
              <a:t>у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idx="1"/>
          </p:nvPr>
        </p:nvSpPr>
        <p:spPr>
          <a:xfrm>
            <a:off x="2195513" y="1916113"/>
            <a:ext cx="5400675" cy="38877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002D86"/>
              </a:buClr>
              <a:buSzPct val="145000"/>
              <a:buNone/>
              <a:defRPr/>
            </a:pPr>
            <a:endParaRPr lang="ru-RU" sz="3600" b="1" dirty="0" smtClean="0">
              <a:solidFill>
                <a:srgbClr val="B4331E"/>
              </a:solidFill>
            </a:endParaRPr>
          </a:p>
          <a:p>
            <a:pPr marL="804863" indent="-804863" eaLnBrk="1" hangingPunct="1">
              <a:lnSpc>
                <a:spcPct val="90000"/>
              </a:lnSpc>
              <a:buClr>
                <a:srgbClr val="008000"/>
              </a:buClr>
              <a:buSzPct val="145000"/>
              <a:buFont typeface="Wingdings" pitchFamily="2" charset="2"/>
              <a:buChar char="J"/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8000"/>
                </a:solidFill>
              </a:rPr>
              <a:t>Трудным?</a:t>
            </a:r>
          </a:p>
          <a:p>
            <a:pPr marL="804863" indent="-804863" eaLnBrk="1" hangingPunct="1">
              <a:lnSpc>
                <a:spcPct val="90000"/>
              </a:lnSpc>
              <a:buClr>
                <a:srgbClr val="B00000"/>
              </a:buClr>
              <a:buSzPct val="145000"/>
              <a:buFont typeface="Wingdings" pitchFamily="2" charset="2"/>
              <a:buChar char="J"/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Интересным?</a:t>
            </a:r>
          </a:p>
          <a:p>
            <a:pPr marL="804863" indent="-804863" eaLnBrk="1" hangingPunct="1">
              <a:lnSpc>
                <a:spcPct val="90000"/>
              </a:lnSpc>
              <a:buClr>
                <a:srgbClr val="FFCC00"/>
              </a:buClr>
              <a:buSzPct val="145000"/>
              <a:buFont typeface="Wingdings" pitchFamily="2" charset="2"/>
              <a:buChar char="J"/>
              <a:defRPr/>
            </a:pP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002D86"/>
                </a:solidFill>
              </a:rPr>
              <a:t>П</a:t>
            </a:r>
            <a:r>
              <a:rPr lang="ru-RU" sz="3600" b="1" dirty="0" smtClean="0">
                <a:solidFill>
                  <a:srgbClr val="002D86"/>
                </a:solidFill>
              </a:rPr>
              <a:t>ознавательным?</a:t>
            </a:r>
          </a:p>
          <a:p>
            <a:pPr marL="804863" indent="-804863" eaLnBrk="1" hangingPunct="1">
              <a:lnSpc>
                <a:spcPct val="90000"/>
              </a:lnSpc>
              <a:buClr>
                <a:srgbClr val="002D86"/>
              </a:buClr>
              <a:buSzPct val="145000"/>
              <a:buFont typeface="Wingdings" pitchFamily="2" charset="2"/>
              <a:buChar char="J"/>
              <a:defRPr/>
            </a:pPr>
            <a:r>
              <a:rPr lang="ru-RU" sz="3600" b="1" dirty="0" smtClean="0">
                <a:solidFill>
                  <a:srgbClr val="008000"/>
                </a:solidFill>
              </a:rPr>
              <a:t>Каким ещё?</a:t>
            </a:r>
          </a:p>
        </p:txBody>
      </p:sp>
    </p:spTree>
    <p:extLst>
      <p:ext uri="{BB962C8B-B14F-4D97-AF65-F5344CB8AC3E}">
        <p14:creationId xmlns:p14="http://schemas.microsoft.com/office/powerpoint/2010/main" val="3732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69823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Оцените  свою  работу!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30411" y="834076"/>
            <a:ext cx="6571698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Алгоритм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проверки безударных окончаний имён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существительных  понятен,  могу  использовать!</a:t>
            </a:r>
          </a:p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</a:t>
            </a:r>
          </a:p>
          <a:p>
            <a:pPr algn="l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Возникли некоторые трудности при определении безударных окончаний имён существительных.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0" y="997501"/>
            <a:ext cx="985892" cy="84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1042393" y="4375514"/>
            <a:ext cx="924447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00492" y="6039270"/>
            <a:ext cx="7632848" cy="698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Спасибо за работу  на уроке!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2205" y="4032897"/>
            <a:ext cx="62659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 алгоритмом  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проверки безударных окончаний имён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существительных  пока  затрудняюсь.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2" y="2346244"/>
            <a:ext cx="1328189" cy="13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8326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03648" y="2996952"/>
            <a:ext cx="7085549" cy="1872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с. 92 упр. 160, </a:t>
            </a: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нать  алгоритм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 слова -  помощники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1  склонения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797" y="461355"/>
            <a:ext cx="7067128" cy="634082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Интернет  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957" y="1234183"/>
            <a:ext cx="7272808" cy="49294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000" u="sng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  <a:hlinkClick r:id="rId2"/>
              </a:rPr>
              <a:t>https://volzsky-klass.ru/kanakina-4-klass-uchebnik-1-upr-158-s-91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  <a:hlinkClick r:id="rId2"/>
              </a:rPr>
              <a:t>/</a:t>
            </a:r>
            <a:endParaRPr lang="ru-RU" sz="20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https://learningapps.org/watch?v=po5xmv1tj21 </a:t>
            </a:r>
            <a:endParaRPr lang="ru-RU" sz="20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  <a:hlinkClick r:id="rId3"/>
              </a:rPr>
              <a:t>https://testedu.ru/test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  <a:hlinkClick r:id="rId3"/>
              </a:rPr>
              <a:t>/</a:t>
            </a:r>
            <a:endParaRPr lang="ru-RU" sz="20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ru-RU" sz="2000" u="sng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ru-RU" sz="2000" u="sng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ru-RU" sz="2000" u="sng" dirty="0">
              <a:solidFill>
                <a:srgbClr val="0070C0"/>
              </a:solidFill>
              <a:latin typeface="Arial Black" panose="020B0A04020102020204" pitchFamily="34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708920"/>
            <a:ext cx="706712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87624" y="3698889"/>
            <a:ext cx="625446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Т.Н. </a:t>
            </a:r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итникова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И.Ф. Яценко,  Поурочные разработки</a:t>
            </a:r>
            <a:r>
              <a:rPr lang="en-US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 русскому языку 4  класс. – М., </a:t>
            </a:r>
            <a:r>
              <a:rPr lang="en-US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Bako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 2021</a:t>
            </a:r>
          </a:p>
          <a:p>
            <a:pPr marL="0" indent="0">
              <a:buFont typeface="Arial" charset="0"/>
              <a:buNone/>
            </a:pPr>
            <a:endParaRPr lang="ru-RU" altLang="ru-RU" sz="2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Канакина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В.П. Русский  язык. 4 класс. Учеб. для </a:t>
            </a:r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общеобразоват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организаций.    Ч. 1 – М.: Просвещение,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7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7283152" cy="581097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Минутка   чистописания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4704" y="1988840"/>
            <a:ext cx="3064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64704" y="2819620"/>
            <a:ext cx="3064345" cy="3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64704" y="2402714"/>
            <a:ext cx="1182960" cy="3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2441446"/>
            <a:ext cx="144016" cy="3600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51322" y="2456556"/>
            <a:ext cx="144016" cy="3600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41985" y="4242770"/>
            <a:ext cx="7776864" cy="9749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Пишите  буквы  высотой  в половину  широкой  строки, соблюдайте  наклон  письма!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5418" y="1962719"/>
            <a:ext cx="1368152" cy="8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www.uchmag.ru/upload/catalog/posob/_/n/_n-123_/images/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5040"/>
            <a:ext cx="1881385" cy="12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17478" y="1965980"/>
            <a:ext cx="6149221" cy="457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21645" y="1967916"/>
            <a:ext cx="6149221" cy="45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1398" y="2827663"/>
            <a:ext cx="6145301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02" y="-16078"/>
            <a:ext cx="8711897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Словарная работа.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Выпиши   существительные 1го склонения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5783" y="1971900"/>
            <a:ext cx="7787208" cy="604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Разговор,   </a:t>
            </a:r>
            <a:r>
              <a:rPr lang="ru-RU" dirty="0" err="1" smtClean="0"/>
              <a:t>б..седа</a:t>
            </a:r>
            <a:r>
              <a:rPr lang="ru-RU" dirty="0" smtClean="0"/>
              <a:t>,  совещ</a:t>
            </a:r>
            <a:r>
              <a:rPr lang="ru-RU" dirty="0"/>
              <a:t>а</a:t>
            </a:r>
            <a:r>
              <a:rPr lang="ru-RU" dirty="0" smtClean="0"/>
              <a:t>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5783" y="3100633"/>
            <a:ext cx="4038600" cy="6809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Лес,  березняк,   т..</a:t>
            </a:r>
            <a:r>
              <a:rPr lang="ru-RU" dirty="0" err="1" smtClean="0"/>
              <a:t>йга</a:t>
            </a:r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32103" y="4225062"/>
            <a:ext cx="7787208" cy="604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Юн..</a:t>
            </a:r>
            <a:r>
              <a:rPr lang="ru-RU" dirty="0" err="1" smtClean="0"/>
              <a:t>ша</a:t>
            </a:r>
            <a:r>
              <a:rPr lang="ru-RU" dirty="0" smtClean="0"/>
              <a:t>,  человек,  господин</a:t>
            </a:r>
            <a:endParaRPr lang="ru-RU" dirty="0"/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445783" y="5165045"/>
            <a:ext cx="7787208" cy="604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Дерево,  растение,  </a:t>
            </a:r>
            <a:r>
              <a:rPr lang="ru-RU" dirty="0" err="1" smtClean="0"/>
              <a:t>ябл</a:t>
            </a:r>
            <a:r>
              <a:rPr lang="ru-RU" dirty="0" smtClean="0"/>
              <a:t>...</a:t>
            </a:r>
            <a:r>
              <a:rPr lang="ru-RU" dirty="0" err="1" smtClean="0"/>
              <a:t>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893" y="1471423"/>
            <a:ext cx="107908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920" y="32955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Словарная  работа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3" y="5413676"/>
            <a:ext cx="2297215" cy="125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154997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Б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седа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т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йга,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юн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ша,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ябл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4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ня</a:t>
            </a:r>
            <a:r>
              <a:rPr lang="ru-RU" sz="4000" dirty="0">
                <a:solidFill>
                  <a:srgbClr val="008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636912"/>
            <a:ext cx="1872208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932040" y="2317924"/>
            <a:ext cx="144016" cy="3189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1" y="87729"/>
            <a:ext cx="2918357" cy="405557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Повторим:  </a:t>
            </a:r>
            <a:b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7008" y="3741520"/>
            <a:ext cx="5688632" cy="4875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Мужской  и  женский  род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95390" y="4494373"/>
            <a:ext cx="2948819" cy="679998"/>
            <a:chOff x="3004567" y="7060568"/>
            <a:chExt cx="2433291" cy="6799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4567" y="7060568"/>
              <a:ext cx="918102" cy="6799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-а</a:t>
              </a:r>
              <a:endParaRPr lang="ru-RU" sz="48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05989" y="7060568"/>
              <a:ext cx="831869" cy="6799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- я</a:t>
              </a:r>
              <a:endParaRPr lang="ru-RU" sz="48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-239366" y="5353643"/>
            <a:ext cx="8568952" cy="14768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егодня продолжим  работу  с  именами  существительными 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склонения?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96014"/>
            <a:ext cx="6349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Какие имена существительные относятся к 1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скл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.?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Какие окончания могут быть у существительных 1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скл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867054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Имена  существительные  1  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скл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– это….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88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learningapps.org/watch?v=po5xmv1tj21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0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14" y="4867589"/>
            <a:ext cx="8229600" cy="75706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Какая тема урока 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39604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Запиши существительные 1 </a:t>
            </a:r>
            <a:r>
              <a:rPr lang="ru-RU" b="1" dirty="0" err="1" smtClean="0">
                <a:solidFill>
                  <a:srgbClr val="0070C0"/>
                </a:solidFill>
              </a:rPr>
              <a:t>скл</a:t>
            </a:r>
            <a:r>
              <a:rPr lang="ru-RU" b="1" dirty="0" smtClean="0">
                <a:solidFill>
                  <a:srgbClr val="0070C0"/>
                </a:solidFill>
              </a:rPr>
              <a:t>, вставляя окончания и ударения.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Из </a:t>
            </a:r>
            <a:r>
              <a:rPr lang="ru-RU" sz="4000" dirty="0" err="1"/>
              <a:t>земл</a:t>
            </a:r>
            <a:r>
              <a:rPr lang="ru-RU" sz="4000" dirty="0"/>
              <a:t>....</a:t>
            </a:r>
            <a:r>
              <a:rPr lang="ru-RU" sz="4000" dirty="0" smtClean="0"/>
              <a:t>…..                    у  </a:t>
            </a:r>
            <a:r>
              <a:rPr lang="ru-RU" sz="4000" dirty="0" err="1" smtClean="0"/>
              <a:t>юнош</a:t>
            </a:r>
            <a:r>
              <a:rPr lang="ru-RU" sz="4000" dirty="0" smtClean="0"/>
              <a:t>…..</a:t>
            </a:r>
          </a:p>
          <a:p>
            <a:pPr marL="0" indent="0">
              <a:buNone/>
            </a:pPr>
            <a:r>
              <a:rPr lang="ru-RU" sz="4000" dirty="0" smtClean="0"/>
              <a:t>   к </a:t>
            </a:r>
            <a:r>
              <a:rPr lang="ru-RU" sz="4000" dirty="0"/>
              <a:t>вод</a:t>
            </a:r>
            <a:r>
              <a:rPr lang="ru-RU" sz="4000" dirty="0" smtClean="0"/>
              <a:t>….</a:t>
            </a:r>
            <a:r>
              <a:rPr lang="ru-RU" sz="4000" dirty="0"/>
              <a:t> </a:t>
            </a:r>
            <a:r>
              <a:rPr lang="ru-RU" sz="4000" dirty="0" smtClean="0"/>
              <a:t>                             к  </a:t>
            </a:r>
            <a:r>
              <a:rPr lang="ru-RU" sz="4000" dirty="0" err="1"/>
              <a:t>яблон</a:t>
            </a:r>
            <a:r>
              <a:rPr lang="ru-RU" sz="4000" dirty="0"/>
              <a:t>….. </a:t>
            </a:r>
          </a:p>
          <a:p>
            <a:pPr marL="0" indent="0">
              <a:buNone/>
            </a:pPr>
            <a:r>
              <a:rPr lang="ru-RU" sz="4000" dirty="0" smtClean="0"/>
              <a:t>   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762748" y="1701692"/>
            <a:ext cx="144016" cy="2160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157665" y="2610239"/>
            <a:ext cx="144016" cy="1749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125050" y="1992439"/>
            <a:ext cx="213937" cy="19451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01681" y="2071476"/>
            <a:ext cx="727564" cy="4160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31746" y="2900117"/>
            <a:ext cx="593780" cy="3793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09042" y="2788508"/>
            <a:ext cx="641913" cy="3916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95618" y="5727410"/>
            <a:ext cx="7128792" cy="7718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Чему  будем учиться  на уроке?</a:t>
            </a:r>
            <a:endParaRPr lang="ru-RU" sz="2800" u="sng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2497" y="2061856"/>
            <a:ext cx="504056" cy="4160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0740" y="2734370"/>
            <a:ext cx="268247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36" y="311008"/>
            <a:ext cx="1810544" cy="720080"/>
          </a:xfrm>
        </p:spPr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7509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Падежные  окончания  имён существительных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 – </a:t>
            </a:r>
            <a:r>
              <a:rPr lang="ru-RU" sz="4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го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склонения.</a:t>
            </a:r>
            <a:endParaRPr lang="ru-RU" sz="40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29400"/>
            <a:ext cx="2362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21088"/>
            <a:ext cx="7509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Находить </a:t>
            </a:r>
            <a:r>
              <a:rPr lang="ru-RU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имёна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существительные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 – </a:t>
            </a:r>
            <a:r>
              <a:rPr lang="ru-RU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го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склонения и учиться правильно писать падежные окончания.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1105</Words>
  <Application>Microsoft Office PowerPoint</Application>
  <PresentationFormat>Экран (4:3)</PresentationFormat>
  <Paragraphs>230</Paragraphs>
  <Slides>27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Times New Roman</vt:lpstr>
      <vt:lpstr>Bookman Old Style</vt:lpstr>
      <vt:lpstr>Arial Black</vt:lpstr>
      <vt:lpstr>Cambria</vt:lpstr>
      <vt:lpstr>Arial</vt:lpstr>
      <vt:lpstr>Calibri</vt:lpstr>
      <vt:lpstr>Wingdings</vt:lpstr>
      <vt:lpstr>1_Тема Office</vt:lpstr>
      <vt:lpstr>Презентация PowerPoint</vt:lpstr>
      <vt:lpstr> Организационный момент</vt:lpstr>
      <vt:lpstr>Минутка   чистописания</vt:lpstr>
      <vt:lpstr>Словарная работа.   Выпиши   существительные 1го склонения</vt:lpstr>
      <vt:lpstr>Словарная  работа</vt:lpstr>
      <vt:lpstr>Повторим:     </vt:lpstr>
      <vt:lpstr>https://learningapps.org/watch?v=po5xmv1tj21 </vt:lpstr>
      <vt:lpstr>Какая тема урока ?</vt:lpstr>
      <vt:lpstr>Тема:</vt:lpstr>
      <vt:lpstr>Склоняем  существительные 1скл</vt:lpstr>
      <vt:lpstr>Склоняем  существительные 1скл</vt:lpstr>
      <vt:lpstr>Работаем по  таблице «Падежные  окончания  имён существительных  1 – го склонения» </vt:lpstr>
      <vt:lpstr>Впиши окончания в таблицу…</vt:lpstr>
      <vt:lpstr>Какие слова-помощники можно использовать для определения безударных окончаний сущ.  1го скл .? </vt:lpstr>
      <vt:lpstr>Презентация PowerPoint</vt:lpstr>
      <vt:lpstr>Физкультминутка</vt:lpstr>
      <vt:lpstr>Презентация PowerPoint</vt:lpstr>
      <vt:lpstr>Восстанови алгоритм  проверки безударных окончаний имён  существительных (в группах)</vt:lpstr>
      <vt:lpstr>Алгоритм  проверки безударных окончаний имён  существительных</vt:lpstr>
      <vt:lpstr>Давайте  потренируемся, используя алгоритм </vt:lpstr>
      <vt:lpstr>Проверка</vt:lpstr>
      <vt:lpstr>Подведём  итоги  работы (работа в парах)</vt:lpstr>
      <vt:lpstr>Презентация PowerPoint</vt:lpstr>
      <vt:lpstr>Презентация PowerPoint</vt:lpstr>
      <vt:lpstr>Оцените  свою  работу!</vt:lpstr>
      <vt:lpstr>Презентация PowerPoint</vt:lpstr>
      <vt:lpstr>Интернет  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277</cp:revision>
  <dcterms:created xsi:type="dcterms:W3CDTF">2014-07-06T18:18:01Z</dcterms:created>
  <dcterms:modified xsi:type="dcterms:W3CDTF">2023-02-23T03:49:22Z</dcterms:modified>
</cp:coreProperties>
</file>