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01" r:id="rId2"/>
    <p:sldId id="272" r:id="rId3"/>
    <p:sldId id="273" r:id="rId4"/>
    <p:sldId id="274" r:id="rId5"/>
    <p:sldId id="277" r:id="rId6"/>
    <p:sldId id="278" r:id="rId7"/>
    <p:sldId id="279" r:id="rId8"/>
    <p:sldId id="275" r:id="rId9"/>
    <p:sldId id="280" r:id="rId10"/>
    <p:sldId id="285" r:id="rId11"/>
    <p:sldId id="284" r:id="rId12"/>
    <p:sldId id="287" r:id="rId13"/>
    <p:sldId id="291" r:id="rId14"/>
    <p:sldId id="299" r:id="rId15"/>
    <p:sldId id="290" r:id="rId16"/>
    <p:sldId id="300" r:id="rId17"/>
    <p:sldId id="289" r:id="rId18"/>
    <p:sldId id="288" r:id="rId19"/>
    <p:sldId id="293" r:id="rId20"/>
    <p:sldId id="295" r:id="rId21"/>
    <p:sldId id="294" r:id="rId22"/>
    <p:sldId id="298" r:id="rId23"/>
    <p:sldId id="29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077AD1-796A-46D7-9F12-EA8A1FB66303}">
          <p14:sldIdLst>
            <p14:sldId id="301"/>
            <p14:sldId id="272"/>
            <p14:sldId id="273"/>
            <p14:sldId id="274"/>
            <p14:sldId id="277"/>
            <p14:sldId id="278"/>
            <p14:sldId id="279"/>
            <p14:sldId id="275"/>
          </p14:sldIdLst>
        </p14:section>
        <p14:section name="Раздел без заголовка" id="{E393167D-BC8F-4770-B235-BD1759245A5A}">
          <p14:sldIdLst>
            <p14:sldId id="280"/>
            <p14:sldId id="285"/>
            <p14:sldId id="284"/>
            <p14:sldId id="287"/>
            <p14:sldId id="291"/>
            <p14:sldId id="299"/>
            <p14:sldId id="290"/>
            <p14:sldId id="300"/>
            <p14:sldId id="289"/>
            <p14:sldId id="288"/>
            <p14:sldId id="293"/>
            <p14:sldId id="295"/>
            <p14:sldId id="294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A349"/>
    <a:srgbClr val="D9A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E0D0-B6F1-40B8-A6CE-F28594F3D34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CEE07-4060-45EE-B990-8EC0049AA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5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атр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2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393" y="0"/>
            <a:ext cx="912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3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36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9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8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4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0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2B59-4894-41B0-B9B8-BC15A2569D92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1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9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7539" y="3285040"/>
            <a:ext cx="8229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i="1" spc="50" noProof="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МИР ТЕАТРА</a:t>
            </a:r>
            <a:endParaRPr kumimoji="0" lang="ru-RU" sz="6600" b="1" i="1" u="none" strike="noStrike" kern="1200" cap="none" spc="50" normalizeH="0" baseline="0" noProof="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86" y="1163982"/>
            <a:ext cx="3405568" cy="2556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1591643"/>
            <a:ext cx="4352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старым действующим театром считается театр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Маноэль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Мальте, построенный в 1731 году. Он вмещает 650 зрителей и имеет шикарную акустику. Сейчас в его стенах открыт музей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638" y="3720543"/>
            <a:ext cx="4977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в мире театр находится в Китае. Он называется «Жемчужина на Воде». Театр занимает огромную территорию в 150 000 кв. м, и является самым большим по площади театром оперы, а также одним из самых необычных театральных сооружений.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современное чудо света вмещает около 6500 зрителей.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высота –порядка 50 метров, ширина –215, длина –145 метров.</a:t>
            </a:r>
          </a:p>
        </p:txBody>
      </p:sp>
      <p:pic>
        <p:nvPicPr>
          <p:cNvPr id="5" name="Picture 2" descr="Жемчужина Пекина – Большой Национальный театр. — Необычные фак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38" y="3560163"/>
            <a:ext cx="3762368" cy="25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 rot="21109538">
            <a:off x="2066192" y="456141"/>
            <a:ext cx="2579938" cy="627651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1022344">
            <a:off x="2144098" y="527207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8" name="Picture 2" descr="Золотая маска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4250855" y="697281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34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9470" y="3645107"/>
            <a:ext cx="535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Афишная тумба для вывешивания театральных афиш была придумана во Франции и носит имя парижского печатника Габриэля Морриса.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власти Парижа разрешили клеить на них концертные и театральные афиши, при условии, что внутри тумбы городские дворники прятали бы свои мётлы и прочий инструмент для поддержания чистоты на улицах столицы.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06" t="1692" r="3206" b="3829"/>
          <a:stretch/>
        </p:blipFill>
        <p:spPr>
          <a:xfrm>
            <a:off x="6184452" y="2697480"/>
            <a:ext cx="2440802" cy="369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461846" y="1430714"/>
            <a:ext cx="6383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веер использовался не только по своему прямому назначению.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веера наносились отрывки из пьес или программы предстоящий спектаклей и записывали на них текст для актёра, чтобы не забыть во время выступления. </a:t>
            </a:r>
          </a:p>
        </p:txBody>
      </p:sp>
      <p:pic>
        <p:nvPicPr>
          <p:cNvPr id="2052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353">
            <a:off x="-14514" y="1869357"/>
            <a:ext cx="2460887" cy="14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 rot="21004194">
            <a:off x="1813316" y="739511"/>
            <a:ext cx="2787162" cy="580149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048739">
            <a:off x="1985151" y="760614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8" name="Picture 2" descr="Золотая маска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4461594" y="668733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4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82B0FA-151B-5296-B2FB-37C8B857BC44}"/>
              </a:ext>
            </a:extLst>
          </p:cNvPr>
          <p:cNvSpPr/>
          <p:nvPr/>
        </p:nvSpPr>
        <p:spPr>
          <a:xfrm>
            <a:off x="366129" y="945028"/>
            <a:ext cx="841174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Самые знаменитые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театры мира</a:t>
            </a:r>
            <a:endParaRPr kumimoji="0" lang="ru-RU" sz="6000" b="1" i="1" u="none" strike="noStrike" kern="1200" cap="none" spc="50" normalizeH="0" baseline="0" noProof="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B9E0AA-D118-A6C4-6919-0D8CC872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63" r="94375">
                        <a14:foregroundMark x1="60521" y1="38194" x2="60521" y2="38194"/>
                        <a14:foregroundMark x1="43750" y1="32778" x2="43750" y2="32778"/>
                        <a14:foregroundMark x1="42917" y1="36111" x2="42917" y2="36111"/>
                        <a14:foregroundMark x1="42500" y1="37778" x2="42500" y2="37778"/>
                        <a14:foregroundMark x1="42396" y1="37917" x2="42396" y2="37778"/>
                        <a14:foregroundMark x1="35104" y1="42222" x2="35104" y2="42222"/>
                        <a14:foregroundMark x1="29271" y1="32917" x2="29271" y2="32917"/>
                        <a14:foregroundMark x1="29271" y1="32778" x2="29271" y2="32778"/>
                        <a14:foregroundMark x1="27604" y1="30000" x2="27604" y2="30000"/>
                        <a14:foregroundMark x1="27604" y1="30139" x2="27604" y2="30139"/>
                        <a14:foregroundMark x1="27604" y1="31111" x2="30208" y2="40278"/>
                        <a14:foregroundMark x1="30208" y1="40278" x2="30938" y2="41250"/>
                        <a14:foregroundMark x1="36667" y1="31806" x2="38646" y2="32917"/>
                        <a14:foregroundMark x1="80729" y1="21806" x2="80417" y2="34167"/>
                        <a14:foregroundMark x1="80417" y1="34167" x2="83229" y2="34444"/>
                        <a14:foregroundMark x1="84896" y1="40972" x2="84896" y2="40972"/>
                        <a14:foregroundMark x1="80729" y1="39444" x2="80729" y2="39444"/>
                        <a14:foregroundMark x1="80521" y1="39861" x2="81146" y2="42778"/>
                        <a14:foregroundMark x1="88646" y1="37222" x2="88646" y2="37222"/>
                        <a14:foregroundMark x1="89167" y1="38194" x2="89167" y2="38194"/>
                        <a14:foregroundMark x1="91979" y1="59583" x2="91979" y2="59583"/>
                        <a14:foregroundMark x1="92188" y1="61111" x2="91979" y2="62917"/>
                        <a14:foregroundMark x1="91354" y1="65417" x2="91354" y2="66250"/>
                        <a14:foregroundMark x1="91563" y1="67778" x2="91563" y2="67778"/>
                        <a14:foregroundMark x1="94479" y1="60000" x2="94479" y2="60000"/>
                        <a14:foregroundMark x1="8854" y1="55556" x2="8854" y2="55556"/>
                        <a14:foregroundMark x1="5417" y1="47083" x2="5417" y2="47083"/>
                        <a14:foregroundMark x1="5417" y1="47083" x2="4271" y2="42639"/>
                        <a14:foregroundMark x1="2500" y1="32639" x2="4063" y2="43056"/>
                        <a14:foregroundMark x1="4063" y1="43056" x2="7604" y2="51111"/>
                        <a14:foregroundMark x1="14063" y1="54861" x2="14063" y2="54861"/>
                        <a14:foregroundMark x1="81146" y1="22222" x2="81146" y2="22222"/>
                        <a14:foregroundMark x1="81979" y1="21806" x2="81979" y2="21806"/>
                        <a14:foregroundMark x1="82917" y1="21806" x2="86354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914524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6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50B806-4A4F-9CEC-8300-CF525EE99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6" y="1428751"/>
            <a:ext cx="4292081" cy="2864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33794-BB94-55A6-DA38-C8C5D211183D}"/>
              </a:ext>
            </a:extLst>
          </p:cNvPr>
          <p:cNvSpPr txBox="1"/>
          <p:nvPr/>
        </p:nvSpPr>
        <p:spPr>
          <a:xfrm>
            <a:off x="2558921" y="409630"/>
            <a:ext cx="4026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МАРИИНСКИЙ ТЕАТР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(основан в 1783 году в Санкт-Петербурге)</a:t>
            </a:r>
          </a:p>
          <a:p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92E42E-EF48-C1B6-0B58-0CD1EDC76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888" y="4350338"/>
            <a:ext cx="3667599" cy="22042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54B542-15D4-4416-CBB6-2FC21DFAA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4" y="4334608"/>
            <a:ext cx="3946605" cy="22199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E9E10C-B35A-9490-CF0C-A45D4A3F5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6476" r="26829" b="6004"/>
          <a:stretch/>
        </p:blipFill>
        <p:spPr>
          <a:xfrm>
            <a:off x="7606882" y="4169966"/>
            <a:ext cx="1233522" cy="1479242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5CA2D779-E260-BECF-AB9F-D6CC78314EA5}"/>
              </a:ext>
            </a:extLst>
          </p:cNvPr>
          <p:cNvSpPr/>
          <p:nvPr/>
        </p:nvSpPr>
        <p:spPr>
          <a:xfrm rot="20315713">
            <a:off x="6363508" y="932872"/>
            <a:ext cx="2514172" cy="934340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C52681-C4E7-1B29-9650-C864BD7C46C4}"/>
              </a:ext>
            </a:extLst>
          </p:cNvPr>
          <p:cNvSpPr/>
          <p:nvPr/>
        </p:nvSpPr>
        <p:spPr>
          <a:xfrm rot="19928971">
            <a:off x="6317525" y="1191106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16" name="Picture 2" descr="Золотая маска — Википедия">
            <a:extLst>
              <a:ext uri="{FF2B5EF4-FFF2-40B4-BE49-F238E27FC236}">
                <a16:creationId xmlns:a16="http://schemas.microsoft.com/office/drawing/2014/main" id="{1420949C-2202-B526-8313-38F91498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8444152" y="282676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2100B9-234E-56D7-A1EE-F0ED5D04C6E0}"/>
              </a:ext>
            </a:extLst>
          </p:cNvPr>
          <p:cNvSpPr txBox="1"/>
          <p:nvPr/>
        </p:nvSpPr>
        <p:spPr>
          <a:xfrm>
            <a:off x="4761913" y="1892667"/>
            <a:ext cx="4292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Мариинский театр — один из самых известных и крупных музыкальных театров России. На его сцене с середины XIX века было показано огромное количество как русских, так и зарубежных оперных и балетных постановок. Его труппа и оркестр считаются одними из лучших в мире.</a:t>
            </a:r>
          </a:p>
        </p:txBody>
      </p:sp>
    </p:spTree>
    <p:extLst>
      <p:ext uri="{BB962C8B-B14F-4D97-AF65-F5344CB8AC3E}">
        <p14:creationId xmlns:p14="http://schemas.microsoft.com/office/powerpoint/2010/main" val="299542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9A16EB-B521-965D-7F39-4739975CE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3677"/>
            <a:ext cx="4017563" cy="2543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1CFA6-7F66-13AF-AB6D-9FCAAE2432F5}"/>
              </a:ext>
            </a:extLst>
          </p:cNvPr>
          <p:cNvSpPr txBox="1"/>
          <p:nvPr/>
        </p:nvSpPr>
        <p:spPr>
          <a:xfrm>
            <a:off x="2621542" y="476132"/>
            <a:ext cx="376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СИДНЕЙСКАЯ ОПЕРА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(основан в 1973 году в Сиднее)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47557-43D5-FC6C-57E8-8A3BBF1A2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9" y="3631223"/>
            <a:ext cx="3951243" cy="2645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2E6047-C9BC-E961-E57D-F99F4FAD8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79" b="76403" l="12308" r="84154">
                        <a14:foregroundMark x1="52769" y1="56835" x2="52769" y2="56835"/>
                        <a14:foregroundMark x1="53769" y1="58345" x2="53769" y2="58345"/>
                        <a14:foregroundMark x1="55923" y1="59784" x2="55923" y2="59784"/>
                        <a14:foregroundMark x1="56077" y1="59784" x2="56769" y2="59928"/>
                        <a14:foregroundMark x1="57462" y1="58489" x2="57462" y2="58489"/>
                        <a14:foregroundMark x1="56769" y1="56187" x2="54923" y2="54173"/>
                        <a14:foregroundMark x1="46615" y1="41367" x2="40385" y2="56835"/>
                        <a14:foregroundMark x1="40385" y1="56835" x2="34846" y2="63525"/>
                        <a14:foregroundMark x1="34846" y1="63525" x2="35538" y2="74388"/>
                        <a14:foregroundMark x1="35538" y1="74388" x2="54462" y2="78201"/>
                        <a14:foregroundMark x1="54462" y1="78201" x2="65692" y2="76403"/>
                        <a14:foregroundMark x1="65692" y1="76403" x2="61769" y2="60288"/>
                        <a14:foregroundMark x1="61769" y1="60288" x2="52923" y2="49353"/>
                        <a14:foregroundMark x1="52923" y1="49353" x2="50077" y2="4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" t="3224" r="6852" b="17653"/>
          <a:stretch/>
        </p:blipFill>
        <p:spPr>
          <a:xfrm>
            <a:off x="4856146" y="3631223"/>
            <a:ext cx="3051265" cy="2875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4E6C6-1B7B-FCC2-A625-DEE07691C60E}"/>
              </a:ext>
            </a:extLst>
          </p:cNvPr>
          <p:cNvSpPr txBox="1"/>
          <p:nvPr/>
        </p:nvSpPr>
        <p:spPr>
          <a:xfrm>
            <a:off x="263021" y="1418044"/>
            <a:ext cx="43089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ОПЕРА – </a:t>
            </a:r>
            <a:r>
              <a:rPr lang="ru-RU" sz="24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это музыкальный спектакль, в котором все действующие лица поют! </a:t>
            </a:r>
            <a:endParaRPr lang="ru-RU" sz="3200" b="1" i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2899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449448-52D9-F2A8-0DE8-1CA785FD5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64" y="1211098"/>
            <a:ext cx="4070475" cy="2713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70ED2-67B9-5E0F-62F1-F8DC984FB4E2}"/>
              </a:ext>
            </a:extLst>
          </p:cNvPr>
          <p:cNvSpPr txBox="1"/>
          <p:nvPr/>
        </p:nvSpPr>
        <p:spPr>
          <a:xfrm>
            <a:off x="2305995" y="613002"/>
            <a:ext cx="438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МЕТРОПЛИТЕН ОПЕРА</a:t>
            </a:r>
          </a:p>
          <a:p>
            <a:pPr algn="ctr"/>
            <a:r>
              <a:rPr lang="ru-RU" dirty="0"/>
              <a:t>(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 в 1880 году в Нью-Йорке</a:t>
            </a:r>
            <a:r>
              <a:rPr lang="ru-RU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A63DE7-064D-1DAD-D9A5-7576F9EC2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4060011"/>
            <a:ext cx="3727938" cy="24852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225CC8-DAA8-310D-14F3-208608ABC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1" y="4060011"/>
            <a:ext cx="3820257" cy="2546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A7491-9801-7EA8-0059-5F076B91D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33" y="1024734"/>
            <a:ext cx="3654921" cy="30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114433-957F-55E5-6D99-05502019E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54" y="1324893"/>
            <a:ext cx="5016432" cy="2926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8B62D-B73C-6666-20D6-2807B7248BA7}"/>
              </a:ext>
            </a:extLst>
          </p:cNvPr>
          <p:cNvSpPr txBox="1"/>
          <p:nvPr/>
        </p:nvSpPr>
        <p:spPr>
          <a:xfrm>
            <a:off x="2320659" y="590342"/>
            <a:ext cx="438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ВЕНСКАЯ ГОСУДАРСТВЕННАЯ ОПЕРА</a:t>
            </a:r>
          </a:p>
          <a:p>
            <a:pPr algn="ctr"/>
            <a:r>
              <a:rPr lang="ru-RU" dirty="0"/>
              <a:t>(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 в 1869 году в Вене</a:t>
            </a:r>
            <a:r>
              <a:rPr lang="ru-RU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C99ED-8DC3-8825-D19E-493F00B1CE09}"/>
              </a:ext>
            </a:extLst>
          </p:cNvPr>
          <p:cNvSpPr txBox="1"/>
          <p:nvPr/>
        </p:nvSpPr>
        <p:spPr>
          <a:xfrm>
            <a:off x="3314700" y="4503282"/>
            <a:ext cx="5609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продолжительные аплодисменты в Венской государственной опере длились более 70 минут. В 1991 году после окончания «Отелло» зрители наградили столь долгими аплодисментами Пласидо Доминго. В благодарность за бурные овации он поклонился зрителям более ста раз.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BA4338C-A970-B523-DF70-239EF78D0DDB}"/>
              </a:ext>
            </a:extLst>
          </p:cNvPr>
          <p:cNvSpPr/>
          <p:nvPr/>
        </p:nvSpPr>
        <p:spPr>
          <a:xfrm rot="20315713">
            <a:off x="397345" y="4617775"/>
            <a:ext cx="2514172" cy="934340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2860B2-591A-F61E-CF87-FAC8892E50E2}"/>
              </a:ext>
            </a:extLst>
          </p:cNvPr>
          <p:cNvSpPr/>
          <p:nvPr/>
        </p:nvSpPr>
        <p:spPr>
          <a:xfrm rot="19928971">
            <a:off x="403415" y="4811553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13" name="Picture 2" descr="Золотая маска — Википедия">
            <a:extLst>
              <a:ext uri="{FF2B5EF4-FFF2-40B4-BE49-F238E27FC236}">
                <a16:creationId xmlns:a16="http://schemas.microsoft.com/office/drawing/2014/main" id="{AEBDB723-671A-02F1-B302-97A39FE8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2780766" y="4204888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7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4BE16C-A183-C2C5-C24F-3C2728D4F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" y="705753"/>
            <a:ext cx="4251529" cy="2723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C18FB-B1A1-8CE9-BDF0-0DD93BE7C0D4}"/>
              </a:ext>
            </a:extLst>
          </p:cNvPr>
          <p:cNvSpPr txBox="1"/>
          <p:nvPr/>
        </p:nvSpPr>
        <p:spPr>
          <a:xfrm>
            <a:off x="326571" y="3582955"/>
            <a:ext cx="372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 СКАЛА</a:t>
            </a:r>
          </a:p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(основа в 1778 году в Милане)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99CA8F-BE9E-8A12-4234-ED5F63BDE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81392"/>
            <a:ext cx="4196601" cy="2797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E138C1-60C4-C1A2-7ABA-96CC76D61F30}"/>
              </a:ext>
            </a:extLst>
          </p:cNvPr>
          <p:cNvSpPr txBox="1"/>
          <p:nvPr/>
        </p:nvSpPr>
        <p:spPr>
          <a:xfrm>
            <a:off x="4892819" y="2659625"/>
            <a:ext cx="3554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КОРОЛЕВСКИЙ ОПЕРНЫЙ ТЕАТР </a:t>
            </a:r>
          </a:p>
          <a:p>
            <a:pPr algn="ctr"/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COVENT GARDEN</a:t>
            </a:r>
          </a:p>
          <a:p>
            <a:pPr algn="ctr"/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 в 1732 году в Лондоне)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4B93F-D6C7-11EC-3774-FE613B2C8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154">
            <a:off x="4627076" y="1099552"/>
            <a:ext cx="3820705" cy="14616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50CFB1-55D4-EF2B-1E04-633225345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442">
            <a:off x="388827" y="4245407"/>
            <a:ext cx="3953177" cy="23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9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FB6F33-D27E-5B15-CB41-780DD34E7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4" y="1322195"/>
            <a:ext cx="6151725" cy="4058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2A6541-4BEB-B168-5F04-D59A14624301}"/>
              </a:ext>
            </a:extLst>
          </p:cNvPr>
          <p:cNvSpPr txBox="1"/>
          <p:nvPr/>
        </p:nvSpPr>
        <p:spPr>
          <a:xfrm>
            <a:off x="2654558" y="640686"/>
            <a:ext cx="383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ТЕАТР</a:t>
            </a:r>
          </a:p>
          <a:p>
            <a:pPr algn="ctr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(основан в 1776 году в Москве)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1B5F71-A0E7-ED97-0096-2FAB8512D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09" b="90357" l="4592" r="41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66" r="54082"/>
          <a:stretch/>
        </p:blipFill>
        <p:spPr>
          <a:xfrm>
            <a:off x="6746569" y="4682362"/>
            <a:ext cx="870994" cy="20410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CBE6A6-5445-A2A5-C7C4-0DED6C1C84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104" r="95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-1" b="-929"/>
          <a:stretch/>
        </p:blipFill>
        <p:spPr>
          <a:xfrm>
            <a:off x="7584104" y="4682361"/>
            <a:ext cx="888470" cy="205155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D21AD93-6E66-F778-14C3-100AD67CADDE}"/>
              </a:ext>
            </a:extLst>
          </p:cNvPr>
          <p:cNvSpPr/>
          <p:nvPr/>
        </p:nvSpPr>
        <p:spPr>
          <a:xfrm rot="20315713">
            <a:off x="6702053" y="561110"/>
            <a:ext cx="2514172" cy="934340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Золотая маска — Википедия">
            <a:extLst>
              <a:ext uri="{FF2B5EF4-FFF2-40B4-BE49-F238E27FC236}">
                <a16:creationId xmlns:a16="http://schemas.microsoft.com/office/drawing/2014/main" id="{7D37E161-783C-8B36-4B4F-3B254769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6379666" y="1124960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EB6987-AD6A-5710-C1CF-D299DE455E5F}"/>
              </a:ext>
            </a:extLst>
          </p:cNvPr>
          <p:cNvSpPr/>
          <p:nvPr/>
        </p:nvSpPr>
        <p:spPr>
          <a:xfrm rot="19928971">
            <a:off x="6772274" y="785693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2730-7B31-E5A8-E2A5-85934943AEB5}"/>
              </a:ext>
            </a:extLst>
          </p:cNvPr>
          <p:cNvSpPr txBox="1"/>
          <p:nvPr/>
        </p:nvSpPr>
        <p:spPr>
          <a:xfrm>
            <a:off x="6744147" y="2003601"/>
            <a:ext cx="23475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всю историю Большого театра на его сцене было поставлено более 800 спектаклей.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99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3263-32F8-62CB-A988-62D19F63D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72" y="1529761"/>
            <a:ext cx="3442067" cy="22958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5D7D8-52B7-2FE1-FE78-2DFE48D4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10" y="2380699"/>
            <a:ext cx="2760754" cy="2889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627FF-EB6F-9B1F-2C22-BAF4691BB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10" y="4029985"/>
            <a:ext cx="3441329" cy="22958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EC355-5BAC-447C-B9FB-74A5DEA848A4}"/>
              </a:ext>
            </a:extLst>
          </p:cNvPr>
          <p:cNvSpPr txBox="1"/>
          <p:nvPr/>
        </p:nvSpPr>
        <p:spPr>
          <a:xfrm>
            <a:off x="0" y="1325394"/>
            <a:ext cx="294377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В  2005 году театру присвоено название Государственный театр кошек. Он такой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единственный в Москве и в мире.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 В театре работают три династии Куклачевых –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Юрий Дмитриевич Куклачев и его сыновья.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Кошки – гордые и независимые существа,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их нельзя заставить выполнить трюк. Поставить спектакль с кошками – дело непростое.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19E5A-3628-4533-358B-C1764CC929A8}"/>
              </a:ext>
            </a:extLst>
          </p:cNvPr>
          <p:cNvSpPr txBox="1"/>
          <p:nvPr/>
        </p:nvSpPr>
        <p:spPr>
          <a:xfrm>
            <a:off x="1390650" y="740619"/>
            <a:ext cx="6162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Театр кошек Куклачёва</a:t>
            </a:r>
          </a:p>
        </p:txBody>
      </p:sp>
    </p:spTree>
    <p:extLst>
      <p:ext uri="{BB962C8B-B14F-4D97-AF65-F5344CB8AC3E}">
        <p14:creationId xmlns:p14="http://schemas.microsoft.com/office/powerpoint/2010/main" val="116541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1151" y="4538923"/>
            <a:ext cx="81539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считается древнейшим способом развлечения. </a:t>
            </a:r>
          </a:p>
          <a:p>
            <a:pPr algn="ctr"/>
            <a:r>
              <a:rPr lang="ru-RU"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профессиональный театр появился в Древней Греции.</a:t>
            </a:r>
          </a:p>
          <a:p>
            <a:pPr algn="ctr"/>
            <a:r>
              <a:rPr lang="ru-RU"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строился</a:t>
            </a:r>
            <a:r>
              <a:rPr lang="ru-RU"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огромное количество зрителей, посмотреть представление могли не только богатые люди. </a:t>
            </a:r>
          </a:p>
          <a:p>
            <a:pPr algn="ctr"/>
            <a:r>
              <a:rPr lang="ru-RU" sz="2000" dirty="0">
                <a:solidFill>
                  <a:srgbClr val="001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Артисты вживались в роль настолько, что были готовы умереть на сцене.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Искусство Древней Греции. Что такое Античный театр и Древнегреческая  траг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04" y="1168083"/>
            <a:ext cx="4857861" cy="323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04152-40CC-2F58-1DFD-5106FAFE1C1F}"/>
              </a:ext>
            </a:extLst>
          </p:cNvPr>
          <p:cNvSpPr txBox="1"/>
          <p:nvPr/>
        </p:nvSpPr>
        <p:spPr>
          <a:xfrm>
            <a:off x="1636772" y="386597"/>
            <a:ext cx="6162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Театр теней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9FCC6C-5886-77D7-CBDC-5C44FCA1F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1" y="1061691"/>
            <a:ext cx="2238872" cy="156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A8EFC2-ACCA-D086-42EE-F0906FB37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79">
            <a:off x="506067" y="4219095"/>
            <a:ext cx="3080794" cy="223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204E50-546C-E5AB-4455-726879EE0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466">
            <a:off x="7145" y="2552967"/>
            <a:ext cx="2626412" cy="202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293A6B-AE32-C5E8-5BEA-F6E490C8A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6951" y="971372"/>
            <a:ext cx="4633823" cy="309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0CFB9A-B5F9-2DD0-B7D7-6A4AE82C671A}"/>
              </a:ext>
            </a:extLst>
          </p:cNvPr>
          <p:cNvSpPr txBox="1"/>
          <p:nvPr/>
        </p:nvSpPr>
        <p:spPr>
          <a:xfrm>
            <a:off x="3689633" y="3929450"/>
            <a:ext cx="49960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Теа́тр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тене́й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форма сценического визуального искусства, зародившаяся в Китае свыше 1700 лет назад.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теней использует большой полупрозрачный экран и плоские марионетки, управляемые на тонких палочках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311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20AEA-B305-302B-39B7-CCF4D3575043}"/>
              </a:ext>
            </a:extLst>
          </p:cNvPr>
          <p:cNvSpPr txBox="1"/>
          <p:nvPr/>
        </p:nvSpPr>
        <p:spPr>
          <a:xfrm>
            <a:off x="1284347" y="508585"/>
            <a:ext cx="6162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Подводный театр «Прозрачный театр»</a:t>
            </a:r>
          </a:p>
        </p:txBody>
      </p:sp>
      <p:pic>
        <p:nvPicPr>
          <p:cNvPr id="3" name="Shape 181">
            <a:extLst>
              <a:ext uri="{FF2B5EF4-FFF2-40B4-BE49-F238E27FC236}">
                <a16:creationId xmlns:a16="http://schemas.microsoft.com/office/drawing/2014/main" id="{11D477AF-C59B-E093-2A1F-BF695D4F88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48375" y="1756443"/>
            <a:ext cx="2722228" cy="350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hape 180">
            <a:extLst>
              <a:ext uri="{FF2B5EF4-FFF2-40B4-BE49-F238E27FC236}">
                <a16:creationId xmlns:a16="http://schemas.microsoft.com/office/drawing/2014/main" id="{296827AE-4554-A6D5-DBA0-B65F986D67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8" t="10945" r="3338" b="-519"/>
          <a:stretch/>
        </p:blipFill>
        <p:spPr>
          <a:xfrm>
            <a:off x="242043" y="3757850"/>
            <a:ext cx="3067050" cy="252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AFBBF-A579-A435-118E-78037454400C}"/>
              </a:ext>
            </a:extLst>
          </p:cNvPr>
          <p:cNvSpPr txBox="1"/>
          <p:nvPr/>
        </p:nvSpPr>
        <p:spPr>
          <a:xfrm>
            <a:off x="569812" y="1585803"/>
            <a:ext cx="547856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Первый в мире подводный театр «Прозрачный мир» существует уже 10 лет в Москве (спорткомплекс «Олимпийский»). Необычный жанр - это экстремальное  плавание и традиционный балет. Артисты  «парят» в воде. Эффект полета создан благодаря пластике артистов, хореографии и освещению</a:t>
            </a:r>
            <a:r>
              <a:rPr lang="ru-RU" sz="18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6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215B-60D5-67BE-B38E-5AA8A9A3A5F5}"/>
              </a:ext>
            </a:extLst>
          </p:cNvPr>
          <p:cNvSpPr txBox="1"/>
          <p:nvPr/>
        </p:nvSpPr>
        <p:spPr>
          <a:xfrm>
            <a:off x="3100488" y="2589653"/>
            <a:ext cx="19454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Театр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огня - </a:t>
            </a:r>
            <a:r>
              <a:rPr lang="ru-RU" sz="20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ВОЛЬФРАМ</a:t>
            </a:r>
            <a:endParaRPr lang="ru-RU" sz="3200" b="1" i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  <a:sym typeface="Comic Sans M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427EE4-A3FA-00C9-64D1-4DE4578EC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08629"/>
            <a:ext cx="2874216" cy="30595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AA72F7-F101-B329-F649-6B71D495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7" y="3968170"/>
            <a:ext cx="3796732" cy="2521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BB6AAD-C1B0-2A88-E432-2EB4B8A2E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58" y="3968170"/>
            <a:ext cx="3767772" cy="2521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96FB3E-74FE-91A6-AD4D-887E4FF77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8562"/>
            <a:ext cx="4387778" cy="2303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02148-8F56-223E-0530-ABCA9E5F9953}"/>
              </a:ext>
            </a:extLst>
          </p:cNvPr>
          <p:cNvSpPr txBox="1"/>
          <p:nvPr/>
        </p:nvSpPr>
        <p:spPr>
          <a:xfrm>
            <a:off x="6104291" y="2789626"/>
            <a:ext cx="2874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Театр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на ходулях</a:t>
            </a:r>
          </a:p>
        </p:txBody>
      </p:sp>
    </p:spTree>
    <p:extLst>
      <p:ext uri="{BB962C8B-B14F-4D97-AF65-F5344CB8AC3E}">
        <p14:creationId xmlns:p14="http://schemas.microsoft.com/office/powerpoint/2010/main" val="1609067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63636-99B0-9C9B-A622-E6CCA0FB367E}"/>
              </a:ext>
            </a:extLst>
          </p:cNvPr>
          <p:cNvSpPr txBox="1"/>
          <p:nvPr/>
        </p:nvSpPr>
        <p:spPr>
          <a:xfrm>
            <a:off x="623506" y="447675"/>
            <a:ext cx="78969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Театр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 «Странствующие куклы господина </a:t>
            </a:r>
            <a:r>
              <a:rPr lang="ru-RU" sz="3200" b="1" i="1" spc="50" dirty="0" err="1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Пэжо</a:t>
            </a:r>
            <a:r>
              <a:rPr lang="ru-RU" sz="32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sym typeface="Comic Sans MS"/>
              </a:rPr>
              <a:t>»</a:t>
            </a:r>
          </a:p>
        </p:txBody>
      </p:sp>
      <p:pic>
        <p:nvPicPr>
          <p:cNvPr id="3" name="Shape 204">
            <a:extLst>
              <a:ext uri="{FF2B5EF4-FFF2-40B4-BE49-F238E27FC236}">
                <a16:creationId xmlns:a16="http://schemas.microsoft.com/office/drawing/2014/main" id="{C798A52E-7D27-A4C8-8EF5-8067D1B004E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68142" y="2017335"/>
            <a:ext cx="3968826" cy="242800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FE151-852E-18CA-795F-B5F725D2D95D}"/>
              </a:ext>
            </a:extLst>
          </p:cNvPr>
          <p:cNvSpPr txBox="1"/>
          <p:nvPr/>
        </p:nvSpPr>
        <p:spPr>
          <a:xfrm>
            <a:off x="919543" y="4471333"/>
            <a:ext cx="7304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         Уличный театр таинственного господина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Пэжо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                    из Санкт-Петербурга уже более двадцати лет удивляет своими масочными представлениями. Театр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Пэжо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» – карнавальный театр, и главные герои здесь, конечно, маски – забавные, ужасные, занятные. Актеры театра стараются подражать средневековым комедиантам</a:t>
            </a:r>
            <a:r>
              <a:rPr lang="ru-RU" sz="1800" b="1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32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3737" y="531182"/>
            <a:ext cx="60666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ставились только трагедии, комедийные постановки появились позже. Показывали пьесу один раз. Драматург был не только автором и постановщиком, но и непосредственным участником действия.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8" y="2285426"/>
            <a:ext cx="8096250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99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4301" y="1190100"/>
            <a:ext cx="5012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Петре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театр, здание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называлось «комедийной храминой». Спектакли в нём давала немецкая труппа. И хотя такой вид зрелищ не очень полюбился народу, он положил начало театральной деятельности России. </a:t>
            </a:r>
          </a:p>
        </p:txBody>
      </p:sp>
      <p:pic>
        <p:nvPicPr>
          <p:cNvPr id="4100" name="Picture 4" descr="Пётр I – мудрый преобразитель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0" y="1565031"/>
            <a:ext cx="3156551" cy="448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Театр в 17 веке в России. Придворный театр в 17 ве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05" y="3086100"/>
            <a:ext cx="4414759" cy="326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3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4499" y="580878"/>
            <a:ext cx="5991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всегда играл важную роль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культурной жизни многих стран. Поэтому по инициативе Международного института театра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1961 году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учрежден праздник –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театра.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21" y="1903369"/>
            <a:ext cx="5944496" cy="394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90146" y="5852803"/>
            <a:ext cx="87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«Весь мир –театр, а люди в нём –актёры», -небезосновательно утверждал В. Шекспир.</a:t>
            </a:r>
          </a:p>
        </p:txBody>
      </p:sp>
    </p:spTree>
    <p:extLst>
      <p:ext uri="{BB962C8B-B14F-4D97-AF65-F5344CB8AC3E}">
        <p14:creationId xmlns:p14="http://schemas.microsoft.com/office/powerpoint/2010/main" val="120567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977" y="621057"/>
            <a:ext cx="6383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организуются торжественные мероприятия,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мастер-классы по актёрскому мастерству, благотворительные спектакли, премьеры новых постановок.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ежегодная традиция появилась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решению Совета Международного института театра и продолжается с 1962 года.</a:t>
            </a:r>
          </a:p>
        </p:txBody>
      </p:sp>
      <p:pic>
        <p:nvPicPr>
          <p:cNvPr id="1030" name="Picture 6" descr="Международный день театра по-вахтанговски | Журнал Eclec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91" y="2398149"/>
            <a:ext cx="3042139" cy="20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мпровизационный батл в День Театра! | Нижегородский театр &quot;Комедия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19" y="3396996"/>
            <a:ext cx="3009342" cy="22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ЕКРЕТЫ ЗАКУЛИСЬЯ » Магаданский Областной Театр Куко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39" y="4427576"/>
            <a:ext cx="2936647" cy="21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еждународный день театра отмечается сегодня | e1.ru - новости Екатеринбур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6" y="2301495"/>
            <a:ext cx="3263320" cy="19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РЕМЬЕРЫ ОСЕНИ: ЛЕСКОВ, ГОГОЛЬ, БАБЕЛЬ, ФОЕР И ДРУГИЕ НА СЦЕНАХ МОСКОВСКИХ  ТЕАТРОВ - ТЕАТРО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6" y="4289029"/>
            <a:ext cx="2242264" cy="23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2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874" y="2889635"/>
            <a:ext cx="7948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 большой сценой в Европе считается Московский театр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армии. Он повторяет форму пятиконечной звезды и вмещает около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человек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36" y="612288"/>
            <a:ext cx="3852572" cy="2251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 rot="20315713">
            <a:off x="485268" y="1187780"/>
            <a:ext cx="2514172" cy="934340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0208307">
            <a:off x="491338" y="1446014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64269" y="4250584"/>
            <a:ext cx="47302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Европейский театр, который зафиксирован в книге рекордов Гиннеса, как самый маленький, расположен в Австрии. Называется он «Кремлевский двор». Вмещает только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зрителей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размер сцены чуть больше метра.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0" y="3926239"/>
            <a:ext cx="4020770" cy="267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Золотая маска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609169" y="2162517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8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9686" y="3590704"/>
            <a:ext cx="44027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Сицилии существовали спектакли, которые длились несколько месяцев. Желающие ежедневно приходили посмотреть на продолжение.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8" y="3223269"/>
            <a:ext cx="3336282" cy="22181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6415" y="5443759"/>
            <a:ext cx="8565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спектакль, который происходит в спичечном коробке и длится 10 минут. Каждая сцена играется, пока горит спичка, а озвучка смонтирована из записи голосов великих деятелей искусства.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7775" y="1029337"/>
            <a:ext cx="550325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российский спектакль длился 10 часов без антракта, причём зрители смотрели его стоя. Можно представить, что не всем он пришёлся по душе. Однако царь Алексей Михайлович оценил постановку и щедро наградил участников.</a:t>
            </a:r>
          </a:p>
        </p:txBody>
      </p:sp>
      <p:sp>
        <p:nvSpPr>
          <p:cNvPr id="6" name="Овал 5"/>
          <p:cNvSpPr/>
          <p:nvPr/>
        </p:nvSpPr>
        <p:spPr>
          <a:xfrm rot="19861198">
            <a:off x="-86687" y="2122062"/>
            <a:ext cx="2257952" cy="884476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9AE3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805927">
            <a:off x="-93888" y="2319223"/>
            <a:ext cx="227235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8" name="Picture 2" descr="Золотая маска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239889" y="3047826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9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400" y="4586376"/>
            <a:ext cx="4667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греческом театре в постановках участвовали лишь 3 актёра, которые играли разные роли. У них, как правило, был спонсор, который выписывал смету только на троих человек.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92" y="3372001"/>
            <a:ext cx="3557127" cy="28455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0364" y="1525547"/>
            <a:ext cx="4763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древности все спектакли проходили на аренах и помостах. Поэтому, чтобы зрители с дальних рядов могли видеть эмоции и мимику актёров, они выступали в разных масках, а для слышимости использовали рупор.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17" y="2713398"/>
            <a:ext cx="1920019" cy="153745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 rot="21205643">
            <a:off x="2048608" y="872038"/>
            <a:ext cx="2716823" cy="676821"/>
          </a:xfrm>
          <a:prstGeom prst="ellipse">
            <a:avLst/>
          </a:prstGeom>
          <a:solidFill>
            <a:srgbClr val="D9AE33"/>
          </a:solidFill>
          <a:ln>
            <a:solidFill>
              <a:srgbClr val="C3A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1256795">
            <a:off x="2156003" y="984029"/>
            <a:ext cx="250203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pic>
        <p:nvPicPr>
          <p:cNvPr id="8" name="Picture 2" descr="Золотая маска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045">
            <a:off x="1789709" y="1403728"/>
            <a:ext cx="703395" cy="5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5720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</TotalTime>
  <Words>1012</Words>
  <Application>Microsoft Office PowerPoint</Application>
  <PresentationFormat>Экран (4:3)</PresentationFormat>
  <Paragraphs>80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Bookman Old Style</vt:lpstr>
      <vt:lpstr>Calibri</vt:lpstr>
      <vt:lpstr>Constantia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Новикова В.Л.</dc:creator>
  <cp:lastModifiedBy>ТЛ-Компания1 ТЛ-Компания1</cp:lastModifiedBy>
  <cp:revision>35</cp:revision>
  <dcterms:created xsi:type="dcterms:W3CDTF">2022-11-09T08:36:41Z</dcterms:created>
  <dcterms:modified xsi:type="dcterms:W3CDTF">2023-02-15T04:41:19Z</dcterms:modified>
</cp:coreProperties>
</file>