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8" r:id="rId4"/>
    <p:sldId id="266" r:id="rId5"/>
    <p:sldId id="26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04699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0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8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4421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7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0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3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439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81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A2033FB-8C73-4204-BF6A-C61AF82E3FC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1B966C3-CAB7-40C4-8C6D-1244E3B73B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59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8" y="0"/>
            <a:ext cx="10529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541270"/>
            <a:ext cx="10058400" cy="4316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7915" cy="3639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9446" y="307731"/>
            <a:ext cx="5706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окончательного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снятия блокады Ленинграда, которая продлилась 872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6577" y="0"/>
            <a:ext cx="9601200" cy="84406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«Значение обороны Ленинграда»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33" y="844062"/>
            <a:ext cx="8049888" cy="5864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98" y="844062"/>
            <a:ext cx="3411415" cy="5632311"/>
          </a:xfrm>
          <a:prstGeom prst="rect">
            <a:avLst/>
          </a:prstGeom>
          <a:solidFill>
            <a:srgbClr val="EFEDE3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Историческое значение обороны Ленинграда огромно. Советские войска, остановив врага под Ленинградом, превратили его в мощный бастион всего советско-германского фронта на северо-западе. Они оттянули на себя около 20% германских войск на восточном фронте и всю финскую армию, разгромили до 50 дивизий противника, тем самым оказали существенную помощь развитию операций на всех других участках обширного фронта.</a:t>
            </a:r>
          </a:p>
        </p:txBody>
      </p:sp>
    </p:spTree>
    <p:extLst>
      <p:ext uri="{BB962C8B-B14F-4D97-AF65-F5344CB8AC3E}">
        <p14:creationId xmlns:p14="http://schemas.microsoft.com/office/powerpoint/2010/main" val="7730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45" y="0"/>
            <a:ext cx="6858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2" y="0"/>
            <a:ext cx="4528038" cy="3666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оборону Ленинграда»</a:t>
            </a:r>
          </a:p>
        </p:txBody>
      </p:sp>
    </p:spTree>
    <p:extLst>
      <p:ext uri="{BB962C8B-B14F-4D97-AF65-F5344CB8AC3E}">
        <p14:creationId xmlns:p14="http://schemas.microsoft.com/office/powerpoint/2010/main" val="28664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968" y="1169377"/>
            <a:ext cx="2831123" cy="27871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за Ленинград</a:t>
            </a:r>
          </a:p>
          <a:p>
            <a:r>
              <a:rPr lang="ru-RU" dirty="0" smtClean="0"/>
              <a:t>Самая продолжительная в войне</a:t>
            </a:r>
          </a:p>
          <a:p>
            <a:r>
              <a:rPr lang="ru-RU" dirty="0" smtClean="0"/>
              <a:t>С 10 июля 1941г. до 9 августа 1944г.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91" y="589633"/>
            <a:ext cx="8580319" cy="48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762" y="685800"/>
            <a:ext cx="6207369" cy="685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Иосиф Виссарионович Сталин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46385"/>
            <a:ext cx="4369777" cy="4021015"/>
          </a:xfrm>
        </p:spPr>
        <p:txBody>
          <a:bodyPr>
            <a:normAutofit/>
          </a:bodyPr>
          <a:lstStyle/>
          <a:p>
            <a:r>
              <a:rPr lang="ru-RU" dirty="0"/>
              <a:t>советский государственный, политический и военный деятель, глава Советского правительства, Генералиссимус Советского </a:t>
            </a:r>
            <a:r>
              <a:rPr lang="ru-RU" dirty="0" smtClean="0"/>
              <a:t>Союза.</a:t>
            </a:r>
          </a:p>
          <a:p>
            <a:r>
              <a:rPr lang="ru-RU" dirty="0"/>
              <a:t> Во время Великой Отечественной войны осуществлял непосредственное стратегическое руководство советскими вооружёнными силами.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386765"/>
              </p:ext>
            </p:extLst>
          </p:nvPr>
        </p:nvGraphicFramePr>
        <p:xfrm>
          <a:off x="7018179" y="202223"/>
          <a:ext cx="4880207" cy="6506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3" imgW="7858080" imgH="10477440" progId="Paint.Picture">
                  <p:embed/>
                </p:oleObj>
              </mc:Choice>
              <mc:Fallback>
                <p:oleObj name="Точечный рисунок" r:id="rId3" imgW="7858080" imgH="10477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8179" y="202223"/>
                        <a:ext cx="4880207" cy="6506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915" y="1169377"/>
            <a:ext cx="5926283" cy="2787161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Гео́ргий</a:t>
            </a:r>
            <a:r>
              <a:rPr lang="ru-RU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Константи́нович</a:t>
            </a:r>
            <a:r>
              <a:rPr lang="ru-RU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Жу́ков</a:t>
            </a:r>
            <a:r>
              <a:rPr lang="ru-RU" sz="32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Советский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полководец и государственный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деятель с 10 июля 1941г. до 9 августа 1944г.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Маршал Советского Союза,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четырежды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Герой Советского Союза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кавалер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 орденов «Победа», шести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орденов Ленина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множества других советских и иностранных орденов и медалей.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99" y="144340"/>
            <a:ext cx="4638407" cy="65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915" y="1169377"/>
            <a:ext cx="6541477" cy="2787161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3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Адо́льф</a:t>
            </a:r>
            <a:r>
              <a:rPr lang="ru-RU" sz="30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30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Ги́тлер</a:t>
            </a:r>
            <a:r>
              <a:rPr lang="ru-RU" sz="3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Montserrat ExtraBold" panose="00000900000000000000" pitchFamily="2" charset="-52"/>
              </a:rPr>
              <a:t>Немецкий </a:t>
            </a:r>
            <a:r>
              <a:rPr lang="ru-RU" dirty="0">
                <a:solidFill>
                  <a:schemeClr val="tx1"/>
                </a:solidFill>
                <a:latin typeface="Montserrat ExtraBold" panose="00000900000000000000" pitchFamily="2" charset="-52"/>
              </a:rPr>
              <a:t>государственный и политический деятель, </a:t>
            </a:r>
            <a:r>
              <a:rPr lang="ru-RU" dirty="0" smtClean="0">
                <a:solidFill>
                  <a:schemeClr val="tx1"/>
                </a:solidFill>
                <a:latin typeface="Montserrat ExtraBold" panose="00000900000000000000" pitchFamily="2" charset="-52"/>
              </a:rPr>
              <a:t>рейхсканцлер, фюрер </a:t>
            </a:r>
            <a:r>
              <a:rPr lang="ru-RU" dirty="0">
                <a:solidFill>
                  <a:schemeClr val="tx1"/>
                </a:solidFill>
                <a:latin typeface="Montserrat ExtraBold" panose="00000900000000000000" pitchFamily="2" charset="-52"/>
              </a:rPr>
              <a:t>и верховный главнокомандующий вооружёнными силами Германии (1934—1945).</a:t>
            </a:r>
            <a:endParaRPr lang="ru-RU" dirty="0" smtClean="0">
              <a:solidFill>
                <a:schemeClr val="tx1"/>
              </a:solidFill>
              <a:latin typeface="Montserrat ExtraBold" panose="00000900000000000000" pitchFamily="2" charset="-52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Гитлера стала одной из главных причин начала Второй мировой войны в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Европе.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21" y="0"/>
            <a:ext cx="4526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615" y="424961"/>
            <a:ext cx="6796455" cy="35814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грозила голодом.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85" y="1583626"/>
            <a:ext cx="9149862" cy="48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4" y="1186962"/>
            <a:ext cx="3974124" cy="422030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жизни»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Продовольствие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Боеприпасы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70" y="909162"/>
            <a:ext cx="7584830" cy="51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5" y="1389184"/>
            <a:ext cx="4179277" cy="358140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1942 г. советские зенитчики и авиация сорвали операцию немецкого командования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Айсштосс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попытку уничтожить с воздуха стоящие на Неве корабли Балтийского флота.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62" y="520943"/>
            <a:ext cx="71437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070" y="1230922"/>
            <a:ext cx="3006968" cy="540727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«Искра».</a:t>
            </a:r>
          </a:p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Невский пятачок»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узкая полоса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 левом берегу Невы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частично прорвана.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38" y="0"/>
            <a:ext cx="6350000" cy="4229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74" y="3162300"/>
            <a:ext cx="6096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152</TotalTime>
  <Words>252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Franklin Gothic Book</vt:lpstr>
      <vt:lpstr>Montserrat</vt:lpstr>
      <vt:lpstr>Montserrat ExtraBold</vt:lpstr>
      <vt:lpstr>Tahoma</vt:lpstr>
      <vt:lpstr>Times New Roman</vt:lpstr>
      <vt:lpstr>Crop</vt:lpstr>
      <vt:lpstr>Точечный рисунок</vt:lpstr>
      <vt:lpstr>Презентация PowerPoint</vt:lpstr>
      <vt:lpstr>Презентация PowerPoint</vt:lpstr>
      <vt:lpstr>Иосиф Виссарионович Сталин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Нуриева С.Г.</dc:creator>
  <cp:lastModifiedBy>Нуриева С.Г.</cp:lastModifiedBy>
  <cp:revision>17</cp:revision>
  <dcterms:created xsi:type="dcterms:W3CDTF">2021-01-25T16:36:33Z</dcterms:created>
  <dcterms:modified xsi:type="dcterms:W3CDTF">2023-01-27T15:51:59Z</dcterms:modified>
</cp:coreProperties>
</file>