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5"/>
  </p:notes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  <p:sldId id="264" r:id="rId9"/>
    <p:sldId id="263" r:id="rId10"/>
    <p:sldId id="265" r:id="rId11"/>
    <p:sldId id="268" r:id="rId12"/>
    <p:sldId id="269" r:id="rId13"/>
    <p:sldId id="270" r:id="rId14"/>
    <p:sldId id="266" r:id="rId15"/>
    <p:sldId id="271" r:id="rId16"/>
    <p:sldId id="267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2" r:id="rId26"/>
    <p:sldId id="281" r:id="rId27"/>
    <p:sldId id="280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Л-Компания1 ТЛ-Компания1" initials="ТКТК" lastIdx="1" clrIdx="0">
    <p:extLst>
      <p:ext uri="{19B8F6BF-5375-455C-9EA6-DF929625EA0E}">
        <p15:presenceInfo xmlns:p15="http://schemas.microsoft.com/office/powerpoint/2012/main" userId="b4256ba8533f44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7T09:16:59.278" idx="1">
    <p:pos x="6093" y="11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4BC36-9480-4E17-BE14-50F70EF13DD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E69D7-2C7D-445F-A69F-F31AD4B65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5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E69D7-2C7D-445F-A69F-F31AD4B658C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4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E69D7-2C7D-445F-A69F-F31AD4B658C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7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89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6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7542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31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2987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86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40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7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92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5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5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30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12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69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1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4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9BE32-0ECE-47FE-B1FB-67D591898931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6772D96-C863-4B91-8CE1-DFFB4BDD1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33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eb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eb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eb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eb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59F921-DFDD-F5BC-B001-092540446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3403" l="9896" r="90625">
                        <a14:foregroundMark x1="25911" y1="20139" x2="25911" y2="20139"/>
                        <a14:foregroundMark x1="78646" y1="20313" x2="78646" y2="20313"/>
                        <a14:foregroundMark x1="76302" y1="18750" x2="76302" y2="18750"/>
                        <a14:foregroundMark x1="71354" y1="16493" x2="71354" y2="16493"/>
                        <a14:foregroundMark x1="40234" y1="16146" x2="40234" y2="16146"/>
                        <a14:foregroundMark x1="50911" y1="9375" x2="50911" y2="9375"/>
                        <a14:foregroundMark x1="31380" y1="48438" x2="31380" y2="48438"/>
                        <a14:foregroundMark x1="35807" y1="50521" x2="35807" y2="50521"/>
                        <a14:foregroundMark x1="40755" y1="50521" x2="40755" y2="50521"/>
                        <a14:foregroundMark x1="22135" y1="50000" x2="65234" y2="51215"/>
                        <a14:foregroundMark x1="65234" y1="51215" x2="72526" y2="50347"/>
                        <a14:foregroundMark x1="72526" y1="50347" x2="73307" y2="50694"/>
                        <a14:foregroundMark x1="23177" y1="46354" x2="59245" y2="49306"/>
                        <a14:foregroundMark x1="59245" y1="49306" x2="73958" y2="49132"/>
                        <a14:foregroundMark x1="23177" y1="51563" x2="74740" y2="47396"/>
                        <a14:foregroundMark x1="74740" y1="47396" x2="75000" y2="47222"/>
                        <a14:foregroundMark x1="22396" y1="52604" x2="49870" y2="50868"/>
                        <a14:foregroundMark x1="49870" y1="50868" x2="59896" y2="52257"/>
                        <a14:foregroundMark x1="59896" y1="52257" x2="69010" y2="51736"/>
                        <a14:foregroundMark x1="69010" y1="51736" x2="74219" y2="51736"/>
                        <a14:foregroundMark x1="22526" y1="53472" x2="34635" y2="54861"/>
                        <a14:foregroundMark x1="34635" y1="54861" x2="45964" y2="54688"/>
                        <a14:foregroundMark x1="45964" y1="54688" x2="67839" y2="56076"/>
                        <a14:foregroundMark x1="67839" y1="56076" x2="74089" y2="51736"/>
                        <a14:foregroundMark x1="74089" y1="51736" x2="73828" y2="50000"/>
                        <a14:foregroundMark x1="20443" y1="42708" x2="22396" y2="53993"/>
                        <a14:foregroundMark x1="22396" y1="53993" x2="32031" y2="56250"/>
                        <a14:foregroundMark x1="32031" y1="56250" x2="73568" y2="51736"/>
                        <a14:foregroundMark x1="73568" y1="51736" x2="13021" y2="46701"/>
                        <a14:foregroundMark x1="13021" y1="46701" x2="12891" y2="46528"/>
                        <a14:foregroundMark x1="16667" y1="89931" x2="25781" y2="93056"/>
                        <a14:foregroundMark x1="25781" y1="93056" x2="35807" y2="91493"/>
                        <a14:foregroundMark x1="35807" y1="91493" x2="50000" y2="94271"/>
                        <a14:foregroundMark x1="50000" y1="94271" x2="71224" y2="92014"/>
                        <a14:foregroundMark x1="71224" y1="92014" x2="80599" y2="93403"/>
                        <a14:foregroundMark x1="80599" y1="93403" x2="90625" y2="9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-569167"/>
            <a:ext cx="9902889" cy="74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1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42265-B1D4-7C92-BF2D-BA8AB14A5FD1}"/>
              </a:ext>
            </a:extLst>
          </p:cNvPr>
          <p:cNvSpPr txBox="1"/>
          <p:nvPr/>
        </p:nvSpPr>
        <p:spPr>
          <a:xfrm>
            <a:off x="233265" y="302258"/>
            <a:ext cx="5794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о подвиге ленинградцев напоминают многочисленные мемориалы и памятники, установленные в северной столице.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Мемориальное Пискаревское кладбище. Это место массовых захоронений погибших и умерших в годы блокады Ленинграда людей. На кладбище установили статую «Матери-Родины», женщины, которая смотрит на могилы своих павших сыновей.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F6AA1-91D0-01ED-E866-DD03D8468695}"/>
              </a:ext>
            </a:extLst>
          </p:cNvPr>
          <p:cNvSpPr txBox="1"/>
          <p:nvPr/>
        </p:nvSpPr>
        <p:spPr>
          <a:xfrm>
            <a:off x="1063690" y="2769075"/>
            <a:ext cx="357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EC8EB0-772E-6F50-6B14-E1F3A8C696EB}"/>
              </a:ext>
            </a:extLst>
          </p:cNvPr>
          <p:cNvSpPr/>
          <p:nvPr/>
        </p:nvSpPr>
        <p:spPr>
          <a:xfrm>
            <a:off x="1449736" y="6191016"/>
            <a:ext cx="82798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- 8 мая 1965г.</a:t>
            </a:r>
          </a:p>
        </p:txBody>
      </p:sp>
      <p:pic>
        <p:nvPicPr>
          <p:cNvPr id="1026" name="Picture 2" descr="пискаревское-кладбище-в-санкт-петербурге">
            <a:extLst>
              <a:ext uri="{FF2B5EF4-FFF2-40B4-BE49-F238E27FC236}">
                <a16:creationId xmlns:a16="http://schemas.microsoft.com/office/drawing/2014/main" id="{A226604D-4186-128C-50E6-B869003D4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10" y="158430"/>
            <a:ext cx="6210884" cy="2795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едупреждающая-надпись-на-невском">
            <a:extLst>
              <a:ext uri="{FF2B5EF4-FFF2-40B4-BE49-F238E27FC236}">
                <a16:creationId xmlns:a16="http://schemas.microsoft.com/office/drawing/2014/main" id="{2CF87882-CCBF-3FFC-3CCB-AC59DC961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r="23474"/>
          <a:stretch/>
        </p:blipFill>
        <p:spPr bwMode="auto">
          <a:xfrm>
            <a:off x="233265" y="2769075"/>
            <a:ext cx="3139016" cy="237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4F3A89-048F-B7DC-6291-4F988F17F235}"/>
              </a:ext>
            </a:extLst>
          </p:cNvPr>
          <p:cNvSpPr txBox="1"/>
          <p:nvPr/>
        </p:nvSpPr>
        <p:spPr>
          <a:xfrm>
            <a:off x="3549562" y="2938860"/>
            <a:ext cx="272371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на площади Победы установлен монумент в память защитников города. Одной из значимых частей этого монумента является разорванное бронзовое кольцо, которое символизирует прорыв кольца блокады.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A7EEA4-B538-B428-6414-3A876D30D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86" y="3528246"/>
            <a:ext cx="5701002" cy="256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09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2098210" y="18661"/>
            <a:ext cx="9360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СТАЛИНГРАД(ВОЛГОГРАД)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211493" y="1210431"/>
            <a:ext cx="34554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июля 1942 года </a:t>
            </a:r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 Сталинградская битва, одно из самых важных и крупных сражений. Эта великая битва длилась 200 дней. И завершилась полной победой наших войск благодаря самоотверженным действиям военных и простых жителей. В ужасных кровопролитных боях погибло более 1 миллиона наших воинов. </a:t>
            </a:r>
          </a:p>
          <a:p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Датой окончания Сталинградской битвы считается 2 февраля 1943 года.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1A197-0B19-179D-C073-487DE72BF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31" y="1328338"/>
            <a:ext cx="8313576" cy="420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887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42265-B1D4-7C92-BF2D-BA8AB14A5FD1}"/>
              </a:ext>
            </a:extLst>
          </p:cNvPr>
          <p:cNvSpPr txBox="1"/>
          <p:nvPr/>
        </p:nvSpPr>
        <p:spPr>
          <a:xfrm>
            <a:off x="3306146" y="97720"/>
            <a:ext cx="5794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Волгограде на Мамаевом кургане находится памятник-ансамбль, который посвящен всем Героям Сталинградской битвы. Главный монумент ансамбля – 85-ти метровая скульптура Родины-Матери.  К этому монументу от подножия кургана ведут 200 ступеней – символ двухсот долгих дней битвы.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F6AA1-91D0-01ED-E866-DD03D8468695}"/>
              </a:ext>
            </a:extLst>
          </p:cNvPr>
          <p:cNvSpPr txBox="1"/>
          <p:nvPr/>
        </p:nvSpPr>
        <p:spPr>
          <a:xfrm>
            <a:off x="1063690" y="2769075"/>
            <a:ext cx="357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EC8EB0-772E-6F50-6B14-E1F3A8C696EB}"/>
              </a:ext>
            </a:extLst>
          </p:cNvPr>
          <p:cNvSpPr/>
          <p:nvPr/>
        </p:nvSpPr>
        <p:spPr>
          <a:xfrm>
            <a:off x="1449736" y="6191016"/>
            <a:ext cx="82798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- 8 мая 1965г.</a:t>
            </a:r>
          </a:p>
        </p:txBody>
      </p:sp>
      <p:pic>
        <p:nvPicPr>
          <p:cNvPr id="2050" name="Picture 2" descr="мамаев-курган-в-волгограде">
            <a:extLst>
              <a:ext uri="{FF2B5EF4-FFF2-40B4-BE49-F238E27FC236}">
                <a16:creationId xmlns:a16="http://schemas.microsoft.com/office/drawing/2014/main" id="{ED2320CE-25A2-1416-A9B3-DD5F0C55E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84" y="2344489"/>
            <a:ext cx="8378694" cy="3770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7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4108378" y="18661"/>
            <a:ext cx="5339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СЕВАСТОПОЛЬ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500742" y="1238422"/>
            <a:ext cx="34554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 Севастополя началась </a:t>
            </a:r>
            <a:r>
              <a:rPr lang="ru-RU" b="1" i="1" u="sng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1941 года и закончилась 4 июля 1942</a:t>
            </a:r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одна из кровопролитнейших битв, которая закончилась поражением советских войск. Но мужество и героизм, проявленные частями Красной армии и жителями Севастополя, не позволили частям Вермахта осуществить быстрый захват Крыма и Кавказа.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691DBD-AB31-7B04-AF73-C577B83E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72" y="4537174"/>
            <a:ext cx="3373725" cy="216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BB8B9B-8472-F5AF-BD2F-FFA6B456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750" y="494482"/>
            <a:ext cx="2726837" cy="180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3F60D1-AA1B-2162-23F6-3E366D4B8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97" y="2295331"/>
            <a:ext cx="6104872" cy="406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685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A8F0B7-AB5D-BC23-B87C-27530FA1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12089" r="13445"/>
          <a:stretch/>
        </p:blipFill>
        <p:spPr>
          <a:xfrm>
            <a:off x="1530220" y="139248"/>
            <a:ext cx="5542384" cy="4640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8FCA9-CB9E-F873-A1D5-1B9FE769B725}"/>
              </a:ext>
            </a:extLst>
          </p:cNvPr>
          <p:cNvSpPr txBox="1"/>
          <p:nvPr/>
        </p:nvSpPr>
        <p:spPr>
          <a:xfrm>
            <a:off x="7072604" y="1490008"/>
            <a:ext cx="4665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Севастополе более 1500 памятников. И около 1000 из них установлены в память о событиях той страшной войны. На мысе Хрустальный находится монумент «Солдат и Матрос», он установлен в память о защитниках Севастополя.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A30EE9-54A3-0339-108D-3E1BFB6B6CC7}"/>
              </a:ext>
            </a:extLst>
          </p:cNvPr>
          <p:cNvSpPr/>
          <p:nvPr/>
        </p:nvSpPr>
        <p:spPr>
          <a:xfrm>
            <a:off x="2084217" y="6013734"/>
            <a:ext cx="82798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- 8 мая 1965г.</a:t>
            </a:r>
          </a:p>
        </p:txBody>
      </p:sp>
    </p:spTree>
    <p:extLst>
      <p:ext uri="{BB962C8B-B14F-4D97-AF65-F5344CB8AC3E}">
        <p14:creationId xmlns:p14="http://schemas.microsoft.com/office/powerpoint/2010/main" val="182080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5151133" y="18661"/>
            <a:ext cx="3254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ОДЕССА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500742" y="1238422"/>
            <a:ext cx="3455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73 дня обороны Одессы нанесли колоссальные потери румынско-немецким армиям, которые ждали «легкой прогулки». Из 300 000 солдат противника погибли 160 000. Наши же потери – 16 000. Фашисты так и не смогли захватить Одессу, город был оставлен…</a:t>
            </a:r>
          </a:p>
        </p:txBody>
      </p:sp>
      <p:pic>
        <p:nvPicPr>
          <p:cNvPr id="3074" name="Picture 2" descr="одесса-во-время-войны">
            <a:extLst>
              <a:ext uri="{FF2B5EF4-FFF2-40B4-BE49-F238E27FC236}">
                <a16:creationId xmlns:a16="http://schemas.microsoft.com/office/drawing/2014/main" id="{82723533-0CB9-A68D-0BB6-FE0B0C89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7" y="3952427"/>
            <a:ext cx="5300135" cy="23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12D005-06AD-400F-7847-2A8C2C767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2" y="834895"/>
            <a:ext cx="4882718" cy="322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страница-старой-газеты-правда">
            <a:extLst>
              <a:ext uri="{FF2B5EF4-FFF2-40B4-BE49-F238E27FC236}">
                <a16:creationId xmlns:a16="http://schemas.microsoft.com/office/drawing/2014/main" id="{9EA3C38E-4E4C-A3D0-8095-8C758D1E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72718"/>
            <a:ext cx="5115959" cy="2623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03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105E35-E92C-30B4-0926-CA11BBE27E7A}"/>
              </a:ext>
            </a:extLst>
          </p:cNvPr>
          <p:cNvSpPr txBox="1"/>
          <p:nvPr/>
        </p:nvSpPr>
        <p:spPr>
          <a:xfrm>
            <a:off x="8049208" y="606489"/>
            <a:ext cx="4142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Одессе находится «Памятник неизвестному матросу». Обелиск в виде гранитной стелы призван напоминать ныне живущим о подвиге моряков в годы войны. А рядом «Аллея славы», на ней находятся могилы павших воинов-защитников.</a:t>
            </a:r>
          </a:p>
        </p:txBody>
      </p:sp>
      <p:pic>
        <p:nvPicPr>
          <p:cNvPr id="5124" name="Picture 4" descr="памятник-неизвестному-матросу-в-одессе">
            <a:extLst>
              <a:ext uri="{FF2B5EF4-FFF2-40B4-BE49-F238E27FC236}">
                <a16:creationId xmlns:a16="http://schemas.microsoft.com/office/drawing/2014/main" id="{FF2C6056-14F2-F75A-0876-171F6C0EF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9" y="1389873"/>
            <a:ext cx="7153275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AACA93-1DD7-31C9-4873-13A8815F148B}"/>
              </a:ext>
            </a:extLst>
          </p:cNvPr>
          <p:cNvSpPr/>
          <p:nvPr/>
        </p:nvSpPr>
        <p:spPr>
          <a:xfrm>
            <a:off x="2084217" y="6013734"/>
            <a:ext cx="82798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- 8 мая 1965г.</a:t>
            </a:r>
          </a:p>
        </p:txBody>
      </p:sp>
    </p:spTree>
    <p:extLst>
      <p:ext uri="{BB962C8B-B14F-4D97-AF65-F5344CB8AC3E}">
        <p14:creationId xmlns:p14="http://schemas.microsoft.com/office/powerpoint/2010/main" val="235029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4671837" y="18661"/>
            <a:ext cx="4213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СМОЛЕНСК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500742" y="1238422"/>
            <a:ext cx="34554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под Смоленском родилась прославленная в дальнейшем традиция «Советской Гвардии». </a:t>
            </a:r>
          </a:p>
          <a:p>
            <a:r>
              <a:rPr lang="ru-RU" b="1" i="1" u="sng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сентября 1941 года</a:t>
            </a:r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 пал, но не сдался. Было создано мощное партизанское движение, которое не давало спокойной жизни оккупантам. </a:t>
            </a:r>
          </a:p>
        </p:txBody>
      </p:sp>
      <p:pic>
        <p:nvPicPr>
          <p:cNvPr id="6146" name="Picture 2" descr="смоленск-во-время-войны">
            <a:extLst>
              <a:ext uri="{FF2B5EF4-FFF2-40B4-BE49-F238E27FC236}">
                <a16:creationId xmlns:a16="http://schemas.microsoft.com/office/drawing/2014/main" id="{4DDF484A-C44B-66C0-C511-051D1ADA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87" y="1828800"/>
            <a:ext cx="8147501" cy="3666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3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206A2-53E2-965C-ED2D-24F2B5A4573F}"/>
              </a:ext>
            </a:extLst>
          </p:cNvPr>
          <p:cNvSpPr txBox="1"/>
          <p:nvPr/>
        </p:nvSpPr>
        <p:spPr>
          <a:xfrm>
            <a:off x="1468016" y="186613"/>
            <a:ext cx="4553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памятники Смоленска напоминают о тех, кто сложил свои головы в борьбе за Родину. Среди них «Памятник скорбящей матери».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памятник-скорбящей-матери-в-смоленске">
            <a:extLst>
              <a:ext uri="{FF2B5EF4-FFF2-40B4-BE49-F238E27FC236}">
                <a16:creationId xmlns:a16="http://schemas.microsoft.com/office/drawing/2014/main" id="{15DEDAB1-0D60-2462-F309-846B6120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06" y="1763485"/>
            <a:ext cx="6779675" cy="305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01509-8C2E-30EB-E3D0-F2715BFDCF5F}"/>
              </a:ext>
            </a:extLst>
          </p:cNvPr>
          <p:cNvSpPr txBox="1"/>
          <p:nvPr/>
        </p:nvSpPr>
        <p:spPr>
          <a:xfrm>
            <a:off x="242596" y="3301235"/>
            <a:ext cx="475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расположен в том месте, где в 1943 году нацисты расстреляли боле 3000 человек. Здесь же находится их братская могила, а над ней установили мемориальную стену, на которой изображен момент расстрела и скульптура женщины в простой одежде и платке, с глазами полными горя.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F6EC81-ED4D-B650-6D7D-2151762D8533}"/>
              </a:ext>
            </a:extLst>
          </p:cNvPr>
          <p:cNvSpPr/>
          <p:nvPr/>
        </p:nvSpPr>
        <p:spPr>
          <a:xfrm>
            <a:off x="2084216" y="6013734"/>
            <a:ext cx="82798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- 6 мая 1985г.</a:t>
            </a:r>
          </a:p>
        </p:txBody>
      </p:sp>
    </p:spTree>
    <p:extLst>
      <p:ext uri="{BB962C8B-B14F-4D97-AF65-F5344CB8AC3E}">
        <p14:creationId xmlns:p14="http://schemas.microsoft.com/office/powerpoint/2010/main" val="3937103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5415632" y="18661"/>
            <a:ext cx="2725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МИНСК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668693" y="690821"/>
            <a:ext cx="3455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тяжелая и страшная страница той войны. Настолько, что даже Совинформбюро не сообщило о сдаче Минска. Около 10 высокопоставленных советских военачальников были арестованы и расстреляны. Ведь город был взят уже </a:t>
            </a:r>
            <a:r>
              <a:rPr lang="ru-RU" sz="2000" b="1" i="1" u="sng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июня 1941-го.</a:t>
            </a:r>
          </a:p>
        </p:txBody>
      </p:sp>
      <p:pic>
        <p:nvPicPr>
          <p:cNvPr id="8194" name="Picture 2" descr="минск-во-время-войны">
            <a:extLst>
              <a:ext uri="{FF2B5EF4-FFF2-40B4-BE49-F238E27FC236}">
                <a16:creationId xmlns:a16="http://schemas.microsoft.com/office/drawing/2014/main" id="{A000C19E-E413-4A5E-3A6A-CB4C1D682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31" y="855244"/>
            <a:ext cx="7153275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2FE6FB-2497-EAE0-54E0-B1FF950C0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52" y="4074694"/>
            <a:ext cx="4806660" cy="27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F1204-1FCC-E88B-882A-2D2CA71925AB}"/>
              </a:ext>
            </a:extLst>
          </p:cNvPr>
          <p:cNvSpPr txBox="1"/>
          <p:nvPr/>
        </p:nvSpPr>
        <p:spPr>
          <a:xfrm>
            <a:off x="7579569" y="4074694"/>
            <a:ext cx="43356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создано партизанское движение, с которым ничего не могли сделать отборные части вермахта. Благодаря партизанам были сорваны многие наступательные операции немцев. Более 11 000 эшелонов было пущено под откос, партизаны взорвали более 300 000 рельсов.</a:t>
            </a:r>
          </a:p>
        </p:txBody>
      </p:sp>
    </p:spTree>
    <p:extLst>
      <p:ext uri="{BB962C8B-B14F-4D97-AF65-F5344CB8AC3E}">
        <p14:creationId xmlns:p14="http://schemas.microsoft.com/office/powerpoint/2010/main" val="346142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0261B0-968A-27C9-0D73-A001241749DA}"/>
              </a:ext>
            </a:extLst>
          </p:cNvPr>
          <p:cNvSpPr/>
          <p:nvPr/>
        </p:nvSpPr>
        <p:spPr>
          <a:xfrm>
            <a:off x="1660847" y="550123"/>
            <a:ext cx="9509847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Война. Она оставила свой след в истории каждой семьи, каждого дома, каждой деревеньки, каждого города нашей родины. </a:t>
            </a:r>
          </a:p>
          <a:p>
            <a:pPr algn="ctr"/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сегодняшний день 45 городов являются городами воинской славы. </a:t>
            </a:r>
          </a:p>
          <a:p>
            <a:pPr algn="ctr"/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есть еще и 13 Городов Героев. </a:t>
            </a:r>
          </a:p>
          <a:p>
            <a:pPr algn="ctr"/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Это высшая степень отличия за героическую оборону в годы войны.</a:t>
            </a:r>
          </a:p>
        </p:txBody>
      </p:sp>
    </p:spTree>
    <p:extLst>
      <p:ext uri="{BB962C8B-B14F-4D97-AF65-F5344CB8AC3E}">
        <p14:creationId xmlns:p14="http://schemas.microsoft.com/office/powerpoint/2010/main" val="3788407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амятник-танк-в-минске">
            <a:extLst>
              <a:ext uri="{FF2B5EF4-FFF2-40B4-BE49-F238E27FC236}">
                <a16:creationId xmlns:a16="http://schemas.microsoft.com/office/drawing/2014/main" id="{9710B95D-3885-468E-EB8E-60B5EE3D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73" y="209550"/>
            <a:ext cx="7153275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0954A-E228-B530-EE8E-D792C7BA8967}"/>
              </a:ext>
            </a:extLst>
          </p:cNvPr>
          <p:cNvSpPr txBox="1"/>
          <p:nvPr/>
        </p:nvSpPr>
        <p:spPr>
          <a:xfrm>
            <a:off x="7977674" y="354562"/>
            <a:ext cx="3844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Минске в 1952 году был установлен «Памятник-танк» в честь  подвига советских танкистов.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5089E-34C7-7B80-E38C-1A84C5B0C015}"/>
              </a:ext>
            </a:extLst>
          </p:cNvPr>
          <p:cNvSpPr txBox="1"/>
          <p:nvPr/>
        </p:nvSpPr>
        <p:spPr>
          <a:xfrm>
            <a:off x="7977674" y="1924222"/>
            <a:ext cx="3237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июля 1944 года советские танки вошли в город в ходе освобождения его от фашистских захватчиков.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5CFA9D-FFF6-F809-FE55-5AD01AD09FEE}"/>
              </a:ext>
            </a:extLst>
          </p:cNvPr>
          <p:cNvSpPr/>
          <p:nvPr/>
        </p:nvSpPr>
        <p:spPr>
          <a:xfrm>
            <a:off x="1902276" y="6013734"/>
            <a:ext cx="86437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- 26 июня 1974г.</a:t>
            </a:r>
          </a:p>
        </p:txBody>
      </p:sp>
    </p:spTree>
    <p:extLst>
      <p:ext uri="{BB962C8B-B14F-4D97-AF65-F5344CB8AC3E}">
        <p14:creationId xmlns:p14="http://schemas.microsoft.com/office/powerpoint/2010/main" val="1670449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5140717" y="18661"/>
            <a:ext cx="327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МОСКВА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295467" y="1120030"/>
            <a:ext cx="5004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Ценой страшных потерь, но враг все медленней и медленней шел к взятию Москвы. Несколько месяцев длилась и оборонительная операция под Москвой. Строились оборонительные укрепления, рылись тысячи километров окопов. Сражались за каждую деревеньку, за каждую высоту. Но страшная машина вермахта продвигалась вперед. Они даже видели в бинокли стены Кремля, но, для многих из них это стало последним воспоминанием.</a:t>
            </a:r>
            <a:endParaRPr lang="ru-RU" sz="2000" b="1" i="1" u="sng" dirty="0">
              <a:solidFill>
                <a:srgbClr val="3E3E3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E005B-F0BC-E13E-78EE-7B84D7729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93" y="1038541"/>
            <a:ext cx="6849197" cy="386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DDD0E1-8289-A801-3A98-7BFB29364EE0}"/>
              </a:ext>
            </a:extLst>
          </p:cNvPr>
          <p:cNvSpPr txBox="1"/>
          <p:nvPr/>
        </p:nvSpPr>
        <p:spPr>
          <a:xfrm>
            <a:off x="5024014" y="4942296"/>
            <a:ext cx="5640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декабря 1941 года немцам указали путь домой. Началось наступление наших войск под Москвой. Более миллиона солдат и офицеров с криками «Ура!» начали гнать фашистов. Победа под Москвой стала одним из ключевых моментов войны, люди поверили в то, что мы можем победить…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95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клонная-гора-в-москве">
            <a:extLst>
              <a:ext uri="{FF2B5EF4-FFF2-40B4-BE49-F238E27FC236}">
                <a16:creationId xmlns:a16="http://schemas.microsoft.com/office/drawing/2014/main" id="{0D035419-0F74-BE67-EA74-15F56CD55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0" y="846199"/>
            <a:ext cx="6008382" cy="2704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1DC84-81B0-C3CF-F499-C7C917F59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78" y="2713990"/>
            <a:ext cx="4399659" cy="329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09C3E6-62DD-F6A6-EB6B-6F67082C4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44" y="0"/>
            <a:ext cx="1687653" cy="3000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329B2-B486-8054-2398-EC646B7A0A8F}"/>
              </a:ext>
            </a:extLst>
          </p:cNvPr>
          <p:cNvSpPr txBox="1"/>
          <p:nvPr/>
        </p:nvSpPr>
        <p:spPr>
          <a:xfrm>
            <a:off x="908179" y="0"/>
            <a:ext cx="5187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 на поклонной горе находится огромный мемориальный комплекс, посвященный Великой Отечественной Войне</a:t>
            </a:r>
            <a:r>
              <a:rPr lang="ru-RU" b="0" i="0" dirty="0">
                <a:solidFill>
                  <a:srgbClr val="3E3E3E"/>
                </a:solidFill>
                <a:effectLst/>
                <a:latin typeface="PT Sans" panose="020B0503020203020204" pitchFamily="34" charset="-52"/>
              </a:rPr>
              <a:t>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F3A91-7CEA-F0D4-7D43-724C278DCF81}"/>
              </a:ext>
            </a:extLst>
          </p:cNvPr>
          <p:cNvSpPr txBox="1"/>
          <p:nvPr/>
        </p:nvSpPr>
        <p:spPr>
          <a:xfrm>
            <a:off x="429740" y="3718546"/>
            <a:ext cx="64070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комплекс входят: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Монумент, в виде обелиска высотой 141,8 метров. Такая высота не случайна. Она напоминает о 1418 днях войны.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 храма, которые были возведены в память обо всех погибших в годы войны.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музей Великой Отечественной Войны.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военной техники под открытым небом и другие мемориалы</a:t>
            </a:r>
            <a:r>
              <a:rPr lang="ru-RU" b="0" i="0" dirty="0">
                <a:solidFill>
                  <a:srgbClr val="3E3E3E"/>
                </a:solidFill>
                <a:effectLst/>
                <a:latin typeface="PT Sans" panose="020B0503020203020204" pitchFamily="34" charset="-52"/>
              </a:rPr>
              <a:t>.</a:t>
            </a: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EFB56E-CE93-3553-439A-E38907E2AD41}"/>
              </a:ext>
            </a:extLst>
          </p:cNvPr>
          <p:cNvSpPr/>
          <p:nvPr/>
        </p:nvSpPr>
        <p:spPr>
          <a:xfrm>
            <a:off x="1701662" y="6256600"/>
            <a:ext cx="82798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8</a:t>
            </a:r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мая 1965г.</a:t>
            </a:r>
          </a:p>
        </p:txBody>
      </p:sp>
    </p:spTree>
    <p:extLst>
      <p:ext uri="{BB962C8B-B14F-4D97-AF65-F5344CB8AC3E}">
        <p14:creationId xmlns:p14="http://schemas.microsoft.com/office/powerpoint/2010/main" val="1366753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5851649" y="18661"/>
            <a:ext cx="1853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КИЕВ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410742" y="710270"/>
            <a:ext cx="48984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Киев один из первых испытал на себе все ужасы войны. Он практически сразу оказался на передовой. Не хватало боеприпасов, не хватало снабжения. Но был приказ – Киев не сдавать!!! Более 600 000 человек погибло, пытаясь его выполнить! Но, </a:t>
            </a:r>
            <a:r>
              <a:rPr lang="ru-RU" sz="2000" b="1" i="1" u="sng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сентября 1941 года </a:t>
            </a:r>
          </a:p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 вошли немецкие войска. Это было одно из самых тяжелых поражений Красной армии.</a:t>
            </a:r>
            <a:endParaRPr lang="ru-RU" sz="2000" b="1" i="1" u="sng" dirty="0">
              <a:solidFill>
                <a:srgbClr val="3E3E3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киев-во-время-войны">
            <a:extLst>
              <a:ext uri="{FF2B5EF4-FFF2-40B4-BE49-F238E27FC236}">
                <a16:creationId xmlns:a16="http://schemas.microsoft.com/office/drawing/2014/main" id="{9D4704CB-7B04-DAA1-9B17-51E0F1FA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00" y="1214661"/>
            <a:ext cx="6938768" cy="3122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90EBA1-5207-1549-2290-6DE43A4F3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4" y="3880369"/>
            <a:ext cx="5058578" cy="284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74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A42EF0-FAD6-7AA5-A2FA-DFD15ACE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79" y="102636"/>
            <a:ext cx="3704517" cy="557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скульптура-родины-матери-в-киеве">
            <a:extLst>
              <a:ext uri="{FF2B5EF4-FFF2-40B4-BE49-F238E27FC236}">
                <a16:creationId xmlns:a16="http://schemas.microsoft.com/office/drawing/2014/main" id="{29B44FE1-D16F-8FFE-B85D-9FBE287D2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11564" b="-2312"/>
          <a:stretch/>
        </p:blipFill>
        <p:spPr bwMode="auto">
          <a:xfrm>
            <a:off x="5682343" y="223739"/>
            <a:ext cx="5430416" cy="3293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CC88B-5F79-A9F5-49AB-EF0E7F6691C7}"/>
              </a:ext>
            </a:extLst>
          </p:cNvPr>
          <p:cNvSpPr txBox="1"/>
          <p:nvPr/>
        </p:nvSpPr>
        <p:spPr>
          <a:xfrm>
            <a:off x="5467739" y="3517641"/>
            <a:ext cx="63821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правом берегу Днепра, на самой высокой точке Киева установлен монумент, высота которого более 100 метров. Это скульптура «Родины-Матери».</a:t>
            </a:r>
          </a:p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 изображает женщину с поднятыми вверх руками. В одной руке женщина держит меч, а в другой щит. Символизирует монумент несгибаемость народного духа в борьбе за Родину!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0FE0E2-D3FF-2F51-E8BF-4D8A74704971}"/>
              </a:ext>
            </a:extLst>
          </p:cNvPr>
          <p:cNvSpPr/>
          <p:nvPr/>
        </p:nvSpPr>
        <p:spPr>
          <a:xfrm>
            <a:off x="1701662" y="6256600"/>
            <a:ext cx="82798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-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8</a:t>
            </a:r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мая 1965г.</a:t>
            </a:r>
          </a:p>
        </p:txBody>
      </p:sp>
    </p:spTree>
    <p:extLst>
      <p:ext uri="{BB962C8B-B14F-4D97-AF65-F5344CB8AC3E}">
        <p14:creationId xmlns:p14="http://schemas.microsoft.com/office/powerpoint/2010/main" val="2658940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5687341" y="18661"/>
            <a:ext cx="218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КЕРЧЬ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429404" y="770519"/>
            <a:ext cx="6036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раз Керчь была захвачена в середине ноября 1941. В декабре освобождена советскими войсками, но в мае 1942 вновь захвачена фашистами. Именно с этого времени и начнется та, известная на весь мир, партизанская война в Керченских (</a:t>
            </a:r>
            <a:r>
              <a:rPr lang="ru-RU" sz="2000" b="0" i="0" dirty="0" err="1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Аджимушкайских</a:t>
            </a:r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каменоломнях..</a:t>
            </a:r>
            <a:endParaRPr lang="ru-RU" sz="2000" b="1" i="1" u="sng" dirty="0">
              <a:solidFill>
                <a:srgbClr val="3E3E3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керчь-во-время-войны">
            <a:extLst>
              <a:ext uri="{FF2B5EF4-FFF2-40B4-BE49-F238E27FC236}">
                <a16:creationId xmlns:a16="http://schemas.microsoft.com/office/drawing/2014/main" id="{BD8D2ACD-9C39-9428-BD88-1CD7375FC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97" y="1957653"/>
            <a:ext cx="6970262" cy="3137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B6CCE-5F56-399E-0090-9E388E213CA5}"/>
              </a:ext>
            </a:extLst>
          </p:cNvPr>
          <p:cNvSpPr txBox="1"/>
          <p:nvPr/>
        </p:nvSpPr>
        <p:spPr>
          <a:xfrm>
            <a:off x="2654313" y="5002984"/>
            <a:ext cx="5430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добыть воду – приходилось каждый раз прорываться с боем! Но сломить сопротивление немецкие войска так и не смогли. Полностью Керчь была освобождена только в апреле 1944-го. В живых осталось чуть больше 30 000 жителей.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57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обелиск-славы-в-керчи">
            <a:extLst>
              <a:ext uri="{FF2B5EF4-FFF2-40B4-BE49-F238E27FC236}">
                <a16:creationId xmlns:a16="http://schemas.microsoft.com/office/drawing/2014/main" id="{2CA416DF-B4AB-6F0B-35A2-4C385BF6D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71" y="804472"/>
            <a:ext cx="7977576" cy="359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6C8DF-44B7-1D9D-BA82-63DE14C02B60}"/>
              </a:ext>
            </a:extLst>
          </p:cNvPr>
          <p:cNvSpPr txBox="1"/>
          <p:nvPr/>
        </p:nvSpPr>
        <p:spPr>
          <a:xfrm>
            <a:off x="2180253" y="74646"/>
            <a:ext cx="7977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«Обелиск Славы» расположенный на горе Митридат является символом Керчи.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86249-BBA5-019E-DF5E-90555CA4A6D7}"/>
              </a:ext>
            </a:extLst>
          </p:cNvPr>
          <p:cNvSpPr txBox="1"/>
          <p:nvPr/>
        </p:nvSpPr>
        <p:spPr>
          <a:xfrm>
            <a:off x="1296954" y="4581525"/>
            <a:ext cx="1046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посвящен всем воинам, павшим за освобождение Крыма в 1943 – 1944 годах. Этот монумент был установлен в августе 1944 года. Это первый памятник в СССР посвященный событиям Великой Отечественной Войны. Стела поднимается в небо на 24 метра, она изготовлена из светло-серого камня. А у подножия установлены три пушки.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714279-DD9A-F535-9456-6EB462F2803E}"/>
              </a:ext>
            </a:extLst>
          </p:cNvPr>
          <p:cNvSpPr/>
          <p:nvPr/>
        </p:nvSpPr>
        <p:spPr>
          <a:xfrm>
            <a:off x="1171070" y="6256600"/>
            <a:ext cx="93410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– 14 сентября 1973г.</a:t>
            </a:r>
          </a:p>
        </p:txBody>
      </p:sp>
    </p:spTree>
    <p:extLst>
      <p:ext uri="{BB962C8B-B14F-4D97-AF65-F5344CB8AC3E}">
        <p14:creationId xmlns:p14="http://schemas.microsoft.com/office/powerpoint/2010/main" val="195272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3214656" y="65314"/>
            <a:ext cx="6194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НОВОРОССИЙСК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5925134" y="845780"/>
            <a:ext cx="63352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«Малая земля» — многие слышали это, но не знают где это. Знайте, это Новороссийск.</a:t>
            </a:r>
          </a:p>
          <a:p>
            <a:r>
              <a:rPr lang="ru-RU" sz="200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сот человек держались до подхода основных сил и отвоевывали километр за километром. Немцы так и не смогли скинуть их в море. 225 дней наступления. Каждая пядь земли полита кровью и потом, результат нечеловеческих усилий и Новороссийск был освобожден. 16 сентября 1943 года советские войска вошли в город… он был разрушен почти на 96%.</a:t>
            </a:r>
          </a:p>
        </p:txBody>
      </p:sp>
      <p:pic>
        <p:nvPicPr>
          <p:cNvPr id="13316" name="Picture 4" descr="новороссийск-во-время-войны">
            <a:extLst>
              <a:ext uri="{FF2B5EF4-FFF2-40B4-BE49-F238E27FC236}">
                <a16:creationId xmlns:a16="http://schemas.microsoft.com/office/drawing/2014/main" id="{9EF9106F-C06D-66DB-4EB5-094BE6E38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2650"/>
          <a:stretch/>
        </p:blipFill>
        <p:spPr bwMode="auto">
          <a:xfrm>
            <a:off x="158621" y="1221294"/>
            <a:ext cx="5673012" cy="29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4C4ADD-5DA7-B770-7606-5E55927AB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34" y="3708102"/>
            <a:ext cx="4273420" cy="315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40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3B401C-0ADE-F732-487A-637CD55BC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5" y="195943"/>
            <a:ext cx="4367970" cy="291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площадь-свободы-новороссийск">
            <a:extLst>
              <a:ext uri="{FF2B5EF4-FFF2-40B4-BE49-F238E27FC236}">
                <a16:creationId xmlns:a16="http://schemas.microsoft.com/office/drawing/2014/main" id="{04A9D6EC-3465-16DF-2728-AB71EB0FD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2" r="31051"/>
          <a:stretch/>
        </p:blipFill>
        <p:spPr bwMode="auto">
          <a:xfrm>
            <a:off x="696134" y="3429000"/>
            <a:ext cx="2319660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расстреляный-вагон-новороссийск">
            <a:extLst>
              <a:ext uri="{FF2B5EF4-FFF2-40B4-BE49-F238E27FC236}">
                <a16:creationId xmlns:a16="http://schemas.microsoft.com/office/drawing/2014/main" id="{C1751DE1-8918-34A3-2EFB-B2CB9F36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r="12738"/>
          <a:stretch/>
        </p:blipFill>
        <p:spPr bwMode="auto">
          <a:xfrm>
            <a:off x="6169541" y="209550"/>
            <a:ext cx="5745651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0C7E6-1D0F-9F5D-9204-009EA11C89A8}"/>
              </a:ext>
            </a:extLst>
          </p:cNvPr>
          <p:cNvSpPr txBox="1"/>
          <p:nvPr/>
        </p:nvSpPr>
        <p:spPr>
          <a:xfrm>
            <a:off x="3015794" y="3460341"/>
            <a:ext cx="34803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1961 году в Новороссийске был открыт мемориал в память о героических освободителях города. Это скульптура, изображающая трех людей: солдата, матроса со знаменем и девушку-партизанку. Три человека стоят плечом к плечу, и олицетворяют собой силу и отвагу.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1B9BD-2634-4224-E416-3CF5B1E3748D}"/>
              </a:ext>
            </a:extLst>
          </p:cNvPr>
          <p:cNvSpPr txBox="1"/>
          <p:nvPr/>
        </p:nvSpPr>
        <p:spPr>
          <a:xfrm>
            <a:off x="7436499" y="3713584"/>
            <a:ext cx="3890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«Расстрелянный вагон» — еще один памятник в Новороссийске.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4F4FBA-ECFC-B619-6E57-1CE5DE3786E5}"/>
              </a:ext>
            </a:extLst>
          </p:cNvPr>
          <p:cNvSpPr/>
          <p:nvPr/>
        </p:nvSpPr>
        <p:spPr>
          <a:xfrm>
            <a:off x="2943886" y="6322663"/>
            <a:ext cx="93410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– 14 сентября 1973г.</a:t>
            </a:r>
          </a:p>
        </p:txBody>
      </p:sp>
    </p:spTree>
    <p:extLst>
      <p:ext uri="{BB962C8B-B14F-4D97-AF65-F5344CB8AC3E}">
        <p14:creationId xmlns:p14="http://schemas.microsoft.com/office/powerpoint/2010/main" val="720394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4202910" y="65314"/>
            <a:ext cx="4217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МУРМАНСК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6311820" y="1088376"/>
            <a:ext cx="60521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 с первых дней войны стал прифронтовым городом. Наступление немецких войск началось 29 июня 1941, но ценой неимоверных усилий оно было сорвано и в дальнейшем враг не смог продвинуться ни на километр. Линия фронта была неизменной до 1944 года.</a:t>
            </a:r>
          </a:p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эти годы на Мурманск было сброшено 185 тысяч бомб, но он жил, работал и не сдавался. Ремонтировал военные суда, принимал продовольственные и транспортные… Стойкость жителей Мурманска помогла выстоять Ленинграду, так как именно в Мурманске накапливалось продовольствие, которое потом перебрасывалось в Северную столицу.  На счету северного флота около 600 уничтоженных кораблей противника. 6 мая 1985 года заслуги мурманчан были признаны, и их город получил звание Героя.</a:t>
            </a:r>
            <a:endParaRPr lang="ru-RU" sz="2000" dirty="0">
              <a:solidFill>
                <a:srgbClr val="3E3E3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мурманск-во-время-войны">
            <a:extLst>
              <a:ext uri="{FF2B5EF4-FFF2-40B4-BE49-F238E27FC236}">
                <a16:creationId xmlns:a16="http://schemas.microsoft.com/office/drawing/2014/main" id="{722E0071-2973-5263-6C4F-234DD559E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6" y="1819275"/>
            <a:ext cx="5812874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7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AD84FA-3343-ECF0-44AD-ADD879467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63" y="51147"/>
            <a:ext cx="9246637" cy="675570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80809A-1DC3-1E81-B205-07739E7BA92A}"/>
              </a:ext>
            </a:extLst>
          </p:cNvPr>
          <p:cNvSpPr/>
          <p:nvPr/>
        </p:nvSpPr>
        <p:spPr>
          <a:xfrm>
            <a:off x="152400" y="302359"/>
            <a:ext cx="2514600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cap="none" spc="0" dirty="0">
                <a:ln/>
                <a:solidFill>
                  <a:schemeClr val="accent4"/>
                </a:solidFill>
                <a:effectLst/>
              </a:rPr>
              <a:t>Город-герой- высшая степень  отличия, которой удостоены двенадцать городов Советского Союза, прославившихся своей героической обороной во время Великой Отечественной войны 1941-1945 годов. Кроме того, Брестской крепости присвоено звание крепости-героя. </a:t>
            </a:r>
          </a:p>
        </p:txBody>
      </p:sp>
    </p:spTree>
    <p:extLst>
      <p:ext uri="{BB962C8B-B14F-4D97-AF65-F5344CB8AC3E}">
        <p14:creationId xmlns:p14="http://schemas.microsoft.com/office/powerpoint/2010/main" val="3356085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амятник-алеше-в-мурманске">
            <a:extLst>
              <a:ext uri="{FF2B5EF4-FFF2-40B4-BE49-F238E27FC236}">
                <a16:creationId xmlns:a16="http://schemas.microsoft.com/office/drawing/2014/main" id="{E3F6C54B-6490-976D-E9EB-D04712B2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209550"/>
            <a:ext cx="7153275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C1402-5472-6B58-6996-DF8E306924A3}"/>
              </a:ext>
            </a:extLst>
          </p:cNvPr>
          <p:cNvSpPr txBox="1"/>
          <p:nvPr/>
        </p:nvSpPr>
        <p:spPr>
          <a:xfrm>
            <a:off x="1595535" y="3545633"/>
            <a:ext cx="9759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3E3E3E"/>
                </a:solidFill>
                <a:effectLst/>
                <a:latin typeface="PT Sans" panose="020B0503020203020204" pitchFamily="34" charset="-52"/>
              </a:rPr>
              <a:t>Мемориал «Защитникам советского Заполярья». Самый известный памятник Мурманска.</a:t>
            </a:r>
          </a:p>
          <a:p>
            <a:endParaRPr lang="ru-RU" b="0" i="0" dirty="0">
              <a:solidFill>
                <a:srgbClr val="3E3E3E"/>
              </a:solidFill>
              <a:effectLst/>
              <a:latin typeface="PT Sans" panose="020B0503020203020204" pitchFamily="34" charset="-52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28499-C46F-E9C9-AC16-EA10249875C4}"/>
              </a:ext>
            </a:extLst>
          </p:cNvPr>
          <p:cNvSpPr txBox="1"/>
          <p:nvPr/>
        </p:nvSpPr>
        <p:spPr>
          <a:xfrm>
            <a:off x="3188737" y="3905061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E3E3E"/>
                </a:solidFill>
                <a:effectLst/>
                <a:latin typeface="PT Sans" panose="020B0503020203020204" pitchFamily="34" charset="-52"/>
              </a:rPr>
              <a:t>Скульптура высотой 35 метров изображает солдата с оружием в руках. Памятник был открыт в 1974 году. В народе этого каменного солдата называют «Алеша».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D76BA1-C837-EB94-61BF-0B9C5DF776A2}"/>
              </a:ext>
            </a:extLst>
          </p:cNvPr>
          <p:cNvSpPr/>
          <p:nvPr/>
        </p:nvSpPr>
        <p:spPr>
          <a:xfrm>
            <a:off x="2202824" y="6014753"/>
            <a:ext cx="83038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– 6 мая 1985г.</a:t>
            </a:r>
          </a:p>
        </p:txBody>
      </p:sp>
    </p:spTree>
    <p:extLst>
      <p:ext uri="{BB962C8B-B14F-4D97-AF65-F5344CB8AC3E}">
        <p14:creationId xmlns:p14="http://schemas.microsoft.com/office/powerpoint/2010/main" val="3369167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5355468" y="65314"/>
            <a:ext cx="1912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ТУЛА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676626" y="825759"/>
            <a:ext cx="6052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обстановка на фронте привела к практически полному блокированию Тулы, но враг так и не смог её взять. Тысячи женщин рыли окопы в то время, когда происходила эвакуация оборонных заводов и шли ожесточенные бои. Немцы бросили в бой отборные, элитные части, в частности полк «Великая Германия». Но и они ничего не могли сделать… Тула не сдалась! Она выстояла!</a:t>
            </a:r>
            <a:endParaRPr lang="ru-RU" sz="2000" dirty="0">
              <a:solidFill>
                <a:srgbClr val="3E3E3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тула-во-время-войны">
            <a:extLst>
              <a:ext uri="{FF2B5EF4-FFF2-40B4-BE49-F238E27FC236}">
                <a16:creationId xmlns:a16="http://schemas.microsoft.com/office/drawing/2014/main" id="{A9295332-8A7B-24C1-D673-5D4E6CE4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31" y="825759"/>
            <a:ext cx="5604769" cy="304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F7FB4E-802D-C348-C057-9DADD3EE5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4" y="3429000"/>
            <a:ext cx="469582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0565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9056A-6F56-D3C3-42C3-F4E0A5660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9" y="0"/>
            <a:ext cx="6357257" cy="476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2FD20-A9F8-5614-81A3-8FFCC3FF216C}"/>
              </a:ext>
            </a:extLst>
          </p:cNvPr>
          <p:cNvSpPr txBox="1"/>
          <p:nvPr/>
        </p:nvSpPr>
        <p:spPr>
          <a:xfrm>
            <a:off x="1551991" y="4889241"/>
            <a:ext cx="76511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Туле несколько мемориальных комплексов посвященных ВОВ. Например, на площади Победы установлен мемориал в честь Героев-защитников, которые отстояли город в 1941 году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A2BCB-A340-25E8-1CD8-88045112CDB1}"/>
              </a:ext>
            </a:extLst>
          </p:cNvPr>
          <p:cNvSpPr txBox="1"/>
          <p:nvPr/>
        </p:nvSpPr>
        <p:spPr>
          <a:xfrm>
            <a:off x="8556170" y="676097"/>
            <a:ext cx="2932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Плечом к плечу стоят солдат и ополченец, держа в руках автоматы. А рядом взметнулись в небо три многометровых стальных обелиска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C8A004-9986-CA42-3DCD-9FAF5FB66EB9}"/>
              </a:ext>
            </a:extLst>
          </p:cNvPr>
          <p:cNvSpPr/>
          <p:nvPr/>
        </p:nvSpPr>
        <p:spPr>
          <a:xfrm>
            <a:off x="1261248" y="6181903"/>
            <a:ext cx="9030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– 7 декабря 1976г.</a:t>
            </a:r>
          </a:p>
        </p:txBody>
      </p:sp>
    </p:spTree>
    <p:extLst>
      <p:ext uri="{BB962C8B-B14F-4D97-AF65-F5344CB8AC3E}">
        <p14:creationId xmlns:p14="http://schemas.microsoft.com/office/powerpoint/2010/main" val="4078202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EDFA1C-1AFC-C413-15B9-0CE0C9018FF9}"/>
              </a:ext>
            </a:extLst>
          </p:cNvPr>
          <p:cNvSpPr/>
          <p:nvPr/>
        </p:nvSpPr>
        <p:spPr>
          <a:xfrm>
            <a:off x="1660847" y="550123"/>
            <a:ext cx="9509847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Все эти города отвагой, кровью и жизнями своих жителей заплатили за право называться Героями!</a:t>
            </a:r>
          </a:p>
          <a:p>
            <a:pPr algn="ctr"/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Давайте еще раз скажем огромное спасибо нашим дорогим ветеранам. Ветеранам войны, ветеранам труда! </a:t>
            </a:r>
          </a:p>
          <a:p>
            <a:pPr algn="ctr"/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их подвиг!</a:t>
            </a:r>
          </a:p>
          <a:p>
            <a:pPr algn="ctr"/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4198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8A9026-59B9-3AFC-10B7-E0B640E46939}"/>
              </a:ext>
            </a:extLst>
          </p:cNvPr>
          <p:cNvSpPr/>
          <p:nvPr/>
        </p:nvSpPr>
        <p:spPr>
          <a:xfrm>
            <a:off x="3260724" y="103030"/>
            <a:ext cx="59722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дни грозных битв и мирного труда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Моя Отчизна славилась героями,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 вписаны особою строкою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истории герои - города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32FBD1-C5DE-2514-63B3-4E7633FB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2" b="97017" l="10000" r="90000">
                        <a14:foregroundMark x1="46643" y1="4474" x2="52429" y2="5469"/>
                        <a14:foregroundMark x1="40643" y1="89134" x2="56714" y2="92969"/>
                        <a14:foregroundMark x1="56714" y1="92969" x2="59143" y2="88565"/>
                        <a14:foregroundMark x1="42857" y1="97017" x2="42857" y2="97017"/>
                        <a14:foregroundMark x1="70500" y1="66548" x2="70500" y2="66548"/>
                        <a14:foregroundMark x1="69143" y1="66548" x2="70643" y2="68466"/>
                        <a14:foregroundMark x1="68429" y1="64347" x2="72000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258" y="2073828"/>
            <a:ext cx="4573856" cy="459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2BE41-5B38-D303-FCFB-6F9BDFD6AD61}"/>
              </a:ext>
            </a:extLst>
          </p:cNvPr>
          <p:cNvSpPr txBox="1"/>
          <p:nvPr/>
        </p:nvSpPr>
        <p:spPr>
          <a:xfrm>
            <a:off x="2959009" y="2500604"/>
            <a:ext cx="2471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/>
              <a:t>ОРДЕН ЛЕНИНА - </a:t>
            </a:r>
          </a:p>
          <a:p>
            <a:r>
              <a:rPr lang="ru-RU" dirty="0"/>
              <a:t>высшая государственная награда Союза Советских Социалистических Республик.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16B9CB-1452-BDBA-71B2-E55F050A8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78" b="95664" l="10000" r="90000">
                        <a14:foregroundMark x1="44648" y1="5156" x2="44648" y2="5156"/>
                        <a14:foregroundMark x1="58516" y1="91992" x2="58516" y2="91992"/>
                        <a14:foregroundMark x1="41914" y1="91836" x2="41914" y2="91836"/>
                        <a14:foregroundMark x1="63008" y1="95664" x2="63008" y2="95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93" y="1905762"/>
            <a:ext cx="5040085" cy="5040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5B5312-F1B5-4B7D-B7F0-93AF89133489}"/>
              </a:ext>
            </a:extLst>
          </p:cNvPr>
          <p:cNvSpPr txBox="1"/>
          <p:nvPr/>
        </p:nvSpPr>
        <p:spPr>
          <a:xfrm>
            <a:off x="9232991" y="2451432"/>
            <a:ext cx="2471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/>
              <a:t>МЕДАЛЬ «ЗОЛОТАЯ ЗВЕЗДА» - </a:t>
            </a:r>
          </a:p>
          <a:p>
            <a:r>
              <a:rPr lang="ru-RU" dirty="0"/>
              <a:t>знак отличия лиц, удостоенных звания Героя Советского Союза.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4F3EC-4C9B-7234-7959-54A1AECB786A}"/>
              </a:ext>
            </a:extLst>
          </p:cNvPr>
          <p:cNvSpPr txBox="1"/>
          <p:nvPr/>
        </p:nvSpPr>
        <p:spPr>
          <a:xfrm>
            <a:off x="4194712" y="1577274"/>
            <a:ext cx="4142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Городам-героям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вручался орден Ленина, медаль "Золотая звезда" и грамота Президиума ВС СССР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216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1856855" y="0"/>
            <a:ext cx="7843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БРЕСТСКАЯ КРЕПОСТЬ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345E80-403F-65E9-DD6B-3D0C9BF4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75" y="1235343"/>
            <a:ext cx="8832919" cy="438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475860" y="923330"/>
            <a:ext cx="30511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в 4:15 утра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начался массированный артиллерийский удар по защитникам Брестской крепости. По планам немецкого командования к полудню крепость должны были взять. Но, крепость держалась больше месяца. Без воды, без еды, без связи с основными частями Красной армии…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Героическая оборона крепости стала символом несгибаемой стойкости советского солдата!</a:t>
            </a:r>
          </a:p>
        </p:txBody>
      </p:sp>
    </p:spTree>
    <p:extLst>
      <p:ext uri="{BB962C8B-B14F-4D97-AF65-F5344CB8AC3E}">
        <p14:creationId xmlns:p14="http://schemas.microsoft.com/office/powerpoint/2010/main" val="55799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505315-F4F1-5D21-A7D6-898B1F0A0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72" y="419879"/>
            <a:ext cx="5960343" cy="268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840928-CAB2-EA71-B573-F4C633088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6" y="130628"/>
            <a:ext cx="4754224" cy="268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927454-1F6B-D615-3332-55C6EDA6C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6" y="3102430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4DFB45-A612-D55B-AC2A-638F45A04840}"/>
              </a:ext>
            </a:extLst>
          </p:cNvPr>
          <p:cNvSpPr txBox="1"/>
          <p:nvPr/>
        </p:nvSpPr>
        <p:spPr>
          <a:xfrm>
            <a:off x="7035281" y="3810111"/>
            <a:ext cx="4497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Тысячи погибли, о них известно очень мало. Не осталось почти никого, кто бы мог рассказать… Последний защитник был захвачен в плен только 23 июля.</a:t>
            </a:r>
          </a:p>
        </p:txBody>
      </p:sp>
    </p:spTree>
    <p:extLst>
      <p:ext uri="{BB962C8B-B14F-4D97-AF65-F5344CB8AC3E}">
        <p14:creationId xmlns:p14="http://schemas.microsoft.com/office/powerpoint/2010/main" val="3741214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C6BDDD-DEB7-6D97-6A63-75E47337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0" y="209550"/>
            <a:ext cx="5131941" cy="23097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D672F2-ED66-89AE-F39D-C7D37D9C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2603046"/>
            <a:ext cx="7153275" cy="3219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42265-B1D4-7C92-BF2D-BA8AB14A5FD1}"/>
              </a:ext>
            </a:extLst>
          </p:cNvPr>
          <p:cNvSpPr txBox="1"/>
          <p:nvPr/>
        </p:nvSpPr>
        <p:spPr>
          <a:xfrm>
            <a:off x="6018245" y="20955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«Брестская крепость-герой». Был открыт 25 сентября 1971 года. Главным монументом мемориала является скульптура изображающая голову советского солдата на фоне развевающегося знамени</a:t>
            </a:r>
            <a:r>
              <a:rPr lang="ru-RU" sz="20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F6AA1-91D0-01ED-E866-DD03D8468695}"/>
              </a:ext>
            </a:extLst>
          </p:cNvPr>
          <p:cNvSpPr txBox="1"/>
          <p:nvPr/>
        </p:nvSpPr>
        <p:spPr>
          <a:xfrm>
            <a:off x="1063690" y="2769075"/>
            <a:ext cx="3573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3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емориальная композицию «Жажда».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Защитники крепости испытывали недостаток воды, так как водопровод был разрушен. Единственным источником воды для них оставались реки Буг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Моховец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Но так как их берега находились под постоянным обстрелом, то поход за водой был смертельно опасен.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EC8EB0-772E-6F50-6B14-E1F3A8C696EB}"/>
              </a:ext>
            </a:extLst>
          </p:cNvPr>
          <p:cNvSpPr/>
          <p:nvPr/>
        </p:nvSpPr>
        <p:spPr>
          <a:xfrm>
            <a:off x="1002718" y="6094077"/>
            <a:ext cx="111892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Дата присвоения звания Город-герой (крепость-герой) - 8 мая 1965г.</a:t>
            </a:r>
          </a:p>
        </p:txBody>
      </p:sp>
    </p:spTree>
    <p:extLst>
      <p:ext uri="{BB962C8B-B14F-4D97-AF65-F5344CB8AC3E}">
        <p14:creationId xmlns:p14="http://schemas.microsoft.com/office/powerpoint/2010/main" val="2650852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8179B-879F-889D-DD47-4216D6C257B8}"/>
              </a:ext>
            </a:extLst>
          </p:cNvPr>
          <p:cNvSpPr/>
          <p:nvPr/>
        </p:nvSpPr>
        <p:spPr>
          <a:xfrm>
            <a:off x="1439371" y="18661"/>
            <a:ext cx="10677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ЛЕНИНГРАД(САНКТ-ПЕТЕРБУРГ)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D781-1F6C-6253-301E-CBA3151BF7A4}"/>
              </a:ext>
            </a:extLst>
          </p:cNvPr>
          <p:cNvSpPr txBox="1"/>
          <p:nvPr/>
        </p:nvSpPr>
        <p:spPr>
          <a:xfrm>
            <a:off x="681134" y="1538748"/>
            <a:ext cx="3321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июля 1941 года. </a:t>
            </a:r>
            <a:r>
              <a:rPr lang="ru-RU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наступления немецких войск на ленинградском направлении. Немцам удалось взять Ленинград в кольцо. 8 сентября началась блокада Ленинграда. И продолжалась она 872 дня. История человечества больше никогда не знала такой длительной осады.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3D727-D650-0721-0F94-E32538D52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2" y="1221507"/>
            <a:ext cx="7491704" cy="499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30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CF3D91-C96B-7C90-E704-2A323140A2BF}"/>
              </a:ext>
            </a:extLst>
          </p:cNvPr>
          <p:cNvSpPr txBox="1"/>
          <p:nvPr/>
        </p:nvSpPr>
        <p:spPr>
          <a:xfrm>
            <a:off x="270588" y="1268965"/>
            <a:ext cx="29018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тот момент в северной столице проживало примерно три миллиона человек. Страшный голод, постоянные авиационные налеты, бомбежки, крысы, болезни, инфекции унесли более 2 миллионов жизней. Несмотря ни на что ленинградцы выстояли, они даже умудрялись помогать фронту. Заводы не переставали работать и выпускали военную продукцию.</a:t>
            </a:r>
          </a:p>
          <a:p>
            <a:r>
              <a:rPr lang="ru-RU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Датой окончания блокады считается </a:t>
            </a:r>
          </a:p>
          <a:p>
            <a:r>
              <a:rPr lang="ru-RU" b="0" i="0" dirty="0">
                <a:solidFill>
                  <a:srgbClr val="3E3E3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 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EDFD84-8B54-E51F-AC96-FDA184496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08" y="419879"/>
            <a:ext cx="8597488" cy="601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39297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266</TotalTime>
  <Words>2030</Words>
  <Application>Microsoft Office PowerPoint</Application>
  <PresentationFormat>Широкоэкранный</PresentationFormat>
  <Paragraphs>104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PT Sans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ТЛ-Компания1 ТЛ-Компания1</dc:creator>
  <cp:lastModifiedBy>ТЛ-Компания1 ТЛ-Компания1</cp:lastModifiedBy>
  <cp:revision>21</cp:revision>
  <dcterms:created xsi:type="dcterms:W3CDTF">2023-02-15T05:43:30Z</dcterms:created>
  <dcterms:modified xsi:type="dcterms:W3CDTF">2023-02-21T15:37:20Z</dcterms:modified>
</cp:coreProperties>
</file>