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80" r:id="rId20"/>
    <p:sldId id="260" r:id="rId21"/>
    <p:sldId id="281" r:id="rId22"/>
    <p:sldId id="278" r:id="rId23"/>
    <p:sldId id="282" r:id="rId24"/>
    <p:sldId id="277" r:id="rId25"/>
    <p:sldId id="276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3E74"/>
    <a:srgbClr val="9270C4"/>
    <a:srgbClr val="A63EFC"/>
    <a:srgbClr val="CCFFFF"/>
    <a:srgbClr val="FF99FF"/>
    <a:srgbClr val="F14956"/>
    <a:srgbClr val="410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59"/>
  </p:normalViewPr>
  <p:slideViewPr>
    <p:cSldViewPr snapToGrid="0" snapToObjects="1">
      <p:cViewPr>
        <p:scale>
          <a:sx n="95" d="100"/>
          <a:sy n="95" d="100"/>
        </p:scale>
        <p:origin x="-1158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4"/>
    </mc:Choice>
    <mc:Fallback>
      <c:style val="1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="0" dirty="0" smtClean="0"/>
              <a:t>Класс</a:t>
            </a:r>
          </a:p>
          <a:p>
            <a:pPr>
              <a:defRPr/>
            </a:pPr>
            <a:r>
              <a:rPr lang="ru-RU" sz="1200" b="0" dirty="0" smtClean="0"/>
              <a:t>39 ответов</a:t>
            </a:r>
            <a:endParaRPr lang="ru-RU" sz="1200" b="0" dirty="0"/>
          </a:p>
        </c:rich>
      </c:tx>
      <c:layout>
        <c:manualLayout>
          <c:xMode val="edge"/>
          <c:yMode val="edge"/>
          <c:x val="2.6247004450530669E-2"/>
          <c:y val="1.751185497426308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8583914307326924E-2"/>
          <c:y val="0.21593682787977553"/>
          <c:w val="0.93141608569267309"/>
          <c:h val="0.653519118129319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100" dirty="0" smtClean="0">
                        <a:solidFill>
                          <a:schemeClr val="bg1"/>
                        </a:solidFill>
                      </a:rPr>
                      <a:t>2 (</a:t>
                    </a:r>
                    <a:r>
                      <a:rPr lang="en-US" sz="1100" dirty="0" smtClean="0">
                        <a:solidFill>
                          <a:schemeClr val="bg1"/>
                        </a:solidFill>
                      </a:rPr>
                      <a:t>5,1</a:t>
                    </a:r>
                    <a:r>
                      <a:rPr lang="ru-RU" sz="1100" dirty="0" smtClean="0">
                        <a:solidFill>
                          <a:schemeClr val="bg1"/>
                        </a:solidFill>
                      </a:rPr>
                      <a:t>%)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154589371981118E-3"/>
                  <c:y val="8.4863762319422109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>
                        <a:solidFill>
                          <a:schemeClr val="bg1"/>
                        </a:solidFill>
                      </a:rPr>
                      <a:t>24 (</a:t>
                    </a:r>
                    <a:r>
                      <a:rPr lang="en-US" sz="1100" dirty="0" smtClean="0">
                        <a:solidFill>
                          <a:schemeClr val="bg1"/>
                        </a:solidFill>
                      </a:rPr>
                      <a:t>61,5</a:t>
                    </a:r>
                    <a:r>
                      <a:rPr lang="ru-RU" sz="1100" dirty="0" smtClean="0">
                        <a:solidFill>
                          <a:schemeClr val="bg1"/>
                        </a:solidFill>
                      </a:rPr>
                      <a:t>%)</a:t>
                    </a:r>
                    <a:endParaRPr lang="en-US" sz="1100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ru-RU" smtClean="0"/>
                      <a:t>9 (</a:t>
                    </a:r>
                    <a:r>
                      <a:rPr lang="en-US" smtClean="0"/>
                      <a:t>23,1</a:t>
                    </a:r>
                    <a:r>
                      <a:rPr lang="ru-RU" smtClean="0"/>
                      <a:t>%)</a:t>
                    </a:r>
                    <a:endParaRPr lang="en-US"/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100">
                        <a:solidFill>
                          <a:schemeClr val="bg1"/>
                        </a:solidFill>
                      </a:defRPr>
                    </a:pPr>
                    <a:r>
                      <a:rPr lang="ru-RU" smtClean="0"/>
                      <a:t>4 (</a:t>
                    </a:r>
                    <a:r>
                      <a:rPr lang="en-US" smtClean="0"/>
                      <a:t>10,3</a:t>
                    </a:r>
                    <a:r>
                      <a:rPr lang="ru-RU" smtClean="0"/>
                      <a:t>%)</a:t>
                    </a:r>
                    <a:endParaRPr lang="en-US"/>
                  </a:p>
                </c:rich>
              </c:tx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5.0999999999999996</c:v>
                </c:pt>
                <c:pt idx="1">
                  <c:v>61.5</c:v>
                </c:pt>
                <c:pt idx="2">
                  <c:v>23.1</c:v>
                </c:pt>
                <c:pt idx="3">
                  <c:v>10.3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</c:numCache>
            </c:num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9</c:v>
                </c:pt>
              </c:numCache>
            </c:numRef>
          </c:cat>
          <c:val>
            <c:numRef>
              <c:f>Лист1!$D$2:$D$5</c:f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324800"/>
        <c:axId val="33563776"/>
      </c:barChart>
      <c:catAx>
        <c:axId val="1132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563776"/>
        <c:crosses val="autoZero"/>
        <c:auto val="1"/>
        <c:lblAlgn val="ctr"/>
        <c:lblOffset val="100"/>
        <c:noMultiLvlLbl val="0"/>
      </c:catAx>
      <c:valAx>
        <c:axId val="33563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324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-838200" y="-1825625"/>
          <a:ext cx="9712569" cy="388183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8100">
          <a:solidFill>
            <a:srgbClr val="410883"/>
          </a:solidFill>
        </a:ln>
        <a:effectLst xmlns:a="http://schemas.openxmlformats.org/drawingml/2006/main">
          <a:reflection blurRad="6350" stA="50000" endA="300" endPos="55000" dir="5400000" sy="-100000" algn="bl" rotWithShape="0"/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21B7C1-B26C-1A4C-A5DA-6E723A17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2EF44A-0879-1647-9A6A-BFE506478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D46B5D-7869-0542-AC9C-215E850A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43D576-2AD5-B441-AA1C-544D77A28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253801F-0BCD-6649-A846-1B322C0C4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F5EABD-34E0-9C47-81F4-5984ECCB5F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253DA1-6C96-334D-82E2-39EBBDD3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254247-05DA-6344-9BC0-F4A250CB5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9EEDBA-4124-CC4E-A5C5-8E0E8C38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C4CD0C-A052-2644-8064-031C1397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BB303D-7463-E441-A4D0-889D14D1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194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3908CC-A336-AC4A-9BCE-3C38D1129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C7C4C18-BAEC-AA49-AFC7-EDAF85371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C11F2A-DB3B-6B49-AC89-6A58C1B1E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8A7F78-AE03-794E-B70F-24DDA437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518F5B-CCE4-FE43-90BB-F8E2A2E1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864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EB089F-C5A1-0549-AE29-91A33A238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B22612-9BC7-F34E-94E1-A5228E29B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3ED3F0-A5E6-B447-A47C-8CDC0194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074287-6581-0341-BB62-138B073A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5E787B-1BC4-244C-8CCC-90871AD9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3604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395C68-0C2B-1948-BE6F-8CC231DEE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98CB2D1-8846-1C4C-A0B1-197D23C13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365114-BCDE-3249-A358-0DFFBC0D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7022E4-232A-294B-808F-10D01BBF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9BB1CD-2800-4C4C-9DF0-14F9666F5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337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396E77-12B6-164C-8B96-EC6D9ED0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8B9174-A1CB-CA45-AAAA-C1CA717D2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D2EEB7-1DAA-EB45-80E4-018CE2396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78910D-4589-E246-9015-B87E3D75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878E5F4-5B46-E94F-A123-C2C6ABC0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FBDA8B-F453-7844-A984-FB0FAEC4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011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49B0F6-6A6F-3C46-8E07-63D410A8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79B9B6-C16A-9C45-AF26-799798C1B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F51990-F4AD-3542-9172-DA19403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A68F8B0-D67B-0C41-AF58-77AC8464D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5CE7045-59D0-544B-8C42-1EE5BFE28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E45E837-353E-524A-86E8-537413C20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DA4C49D-DA74-AB4F-A6F9-FD0B38A9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639CF22-0125-BE45-AF83-340B7295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6412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5B607-73B9-7746-963B-485FCB8D6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409530B-673C-3D44-8E61-7389A6F3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071D05F-4CC4-EC46-806F-6BBA984B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06E28-6889-434D-80F7-3AC53E75E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6903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0A09C32-8BCA-1247-B2AF-ACA7391A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E89B299-A46A-2C4B-99F3-75F7458B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CD73C50-74E0-D542-B565-06E95DF5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243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909D8B-26C0-3445-8758-5641DCAB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EA2C21-29E3-1A4A-A371-6944489C2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39FF96-A475-F64D-9F01-68EB05A33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A31317-202F-BA4A-8CD3-4464F1CA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38F8721-DADB-EB4C-8FB7-0D46A35B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8B8784-3517-C34F-85FA-38BA3BA0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4740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3F69E5-8FBC-0E4F-910D-35FE0F47F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756527E-238D-BB42-B665-CA8FC9FB5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117410-92F3-004B-A7F0-30E849FB7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6CCCF15-D20F-834B-A3E2-14187E6E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366226-7177-5C4F-BE81-B04029FA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10E30B-F812-0F45-B446-AB3563A5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2750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F8071D-A335-5341-9A8C-44835F690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2B0870-309A-0B4C-BC62-4BBEE729A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C3D8E8-9281-BD4F-A8EE-7691E031F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7CF2-4C56-4B4B-8D3C-1ED8A27AEBBC}" type="datetimeFigureOut">
              <a:rPr lang="x-none" smtClean="0"/>
              <a:t>21.02.2023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AA0D91-D206-0649-B134-0D854280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1C762C-B804-834E-A9D3-2D0D493E8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D7030-806D-9C4B-97CE-FF40CF45F570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724C6A-AFBB-4D45-8A87-03AAF2A2F9B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63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FD515C-4A9B-5E46-9571-CB6FF0BBD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80008"/>
            <a:ext cx="6610603" cy="2250831"/>
          </a:xfrm>
        </p:spPr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410883"/>
                </a:solidFill>
                <a:latin typeface="Bahnschrift" panose="020B0502040204020203" pitchFamily="34" charset="0"/>
                <a:ea typeface="Microsoft YaHei UI" panose="020B0503020204020204" pitchFamily="34" charset="-122"/>
              </a:rPr>
              <a:t>Проект</a:t>
            </a:r>
            <a:br>
              <a:rPr lang="ru-RU" sz="7200" dirty="0" smtClean="0">
                <a:solidFill>
                  <a:srgbClr val="410883"/>
                </a:solidFill>
                <a:latin typeface="Bahnschrift" panose="020B0502040204020203" pitchFamily="34" charset="0"/>
                <a:ea typeface="Microsoft YaHei UI" panose="020B0503020204020204" pitchFamily="34" charset="-122"/>
              </a:rPr>
            </a:br>
            <a:r>
              <a:rPr lang="ru-RU" sz="4800" dirty="0" smtClean="0">
                <a:solidFill>
                  <a:srgbClr val="FC3E74"/>
                </a:solidFill>
                <a:latin typeface="Bahnschrift" panose="020B0502040204020203" pitchFamily="34" charset="0"/>
                <a:ea typeface="Microsoft YaHei UI" panose="020B0503020204020204" pitchFamily="34" charset="-122"/>
              </a:rPr>
              <a:t>«Проблема </a:t>
            </a:r>
            <a:r>
              <a:rPr lang="ru-RU" sz="4800" dirty="0" err="1" smtClean="0">
                <a:solidFill>
                  <a:srgbClr val="FC3E74"/>
                </a:solidFill>
                <a:latin typeface="Bahnschrift" panose="020B0502040204020203" pitchFamily="34" charset="0"/>
                <a:ea typeface="Microsoft YaHei UI" panose="020B0503020204020204" pitchFamily="34" charset="-122"/>
              </a:rPr>
              <a:t>буллинга</a:t>
            </a:r>
            <a:r>
              <a:rPr lang="ru-RU" sz="4800" dirty="0" smtClean="0">
                <a:solidFill>
                  <a:srgbClr val="FC3E74"/>
                </a:solidFill>
                <a:latin typeface="Bahnschrift" panose="020B0502040204020203" pitchFamily="34" charset="0"/>
                <a:ea typeface="Microsoft YaHei UI" panose="020B0503020204020204" pitchFamily="34" charset="-122"/>
              </a:rPr>
              <a:t> сегодня»</a:t>
            </a:r>
            <a:endParaRPr lang="x-none" sz="4800" dirty="0">
              <a:solidFill>
                <a:srgbClr val="FC3E74"/>
              </a:solidFill>
              <a:latin typeface="Bahnschrift" panose="020B0502040204020203" pitchFamily="34" charset="0"/>
              <a:ea typeface="Microsoft YaHei UI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794BB5-9D37-1140-868A-3EA8370C3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3073" y="5285434"/>
            <a:ext cx="5054320" cy="1828800"/>
          </a:xfrm>
        </p:spPr>
        <p:txBody>
          <a:bodyPr>
            <a:noAutofit/>
          </a:bodyPr>
          <a:lstStyle/>
          <a:p>
            <a:pPr algn="r"/>
            <a:endParaRPr lang="x-none" sz="2000" dirty="0">
              <a:solidFill>
                <a:srgbClr val="FC3E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u="sng" dirty="0">
                <a:solidFill>
                  <a:srgbClr val="F14956"/>
                </a:solidFill>
                <a:latin typeface="Bahnschrift" panose="020B0502040204020203" pitchFamily="34" charset="0"/>
              </a:rPr>
              <a:t>Наблюдатели</a:t>
            </a:r>
            <a:r>
              <a:rPr lang="ru-RU" dirty="0"/>
              <a:t>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— те, кто не участвует в травле, но и не останавливает её.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399362" cy="468731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Типы наблюдателей: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п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оследователи;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о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добряющие;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п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ассивно одобряющие;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р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авнодушные;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п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отенциальные защитники;</a:t>
            </a:r>
          </a:p>
          <a:p>
            <a:r>
              <a:rPr lang="ru-RU" sz="3600" dirty="0" err="1">
                <a:solidFill>
                  <a:srgbClr val="410883"/>
                </a:solidFill>
                <a:latin typeface="Bahnschrift" panose="020B0502040204020203" pitchFamily="34" charset="0"/>
              </a:rPr>
              <a:t>з</a:t>
            </a:r>
            <a:r>
              <a:rPr lang="ru-RU" sz="3600" dirty="0" err="1" smtClean="0">
                <a:solidFill>
                  <a:srgbClr val="410883"/>
                </a:solidFill>
                <a:latin typeface="Bahnschrift" panose="020B0502040204020203" pitchFamily="34" charset="0"/>
              </a:rPr>
              <a:t>ащиники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2417" r="15990" b="17532"/>
          <a:stretch/>
        </p:blipFill>
        <p:spPr>
          <a:xfrm>
            <a:off x="6763109" y="1825625"/>
            <a:ext cx="3711992" cy="30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7487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Социальный опрос среди учащихся</a:t>
            </a:r>
            <a:endParaRPr lang="ru-RU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9158299"/>
              </p:ext>
            </p:extLst>
          </p:nvPr>
        </p:nvGraphicFramePr>
        <p:xfrm>
          <a:off x="667378" y="1825625"/>
          <a:ext cx="9712569" cy="3881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595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526"/>
          <a:stretch/>
        </p:blipFill>
        <p:spPr>
          <a:xfrm>
            <a:off x="1287564" y="919852"/>
            <a:ext cx="8874353" cy="4698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282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54" y="1144138"/>
            <a:ext cx="10341491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18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955" y="1264908"/>
            <a:ext cx="915281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4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04523"/>
            <a:ext cx="10341491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116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54" y="1109633"/>
            <a:ext cx="10341491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76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54" y="1118259"/>
            <a:ext cx="10341491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40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593" y="1290787"/>
            <a:ext cx="9152814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44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7253" y="633940"/>
            <a:ext cx="82898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410883"/>
                </a:solidFill>
              </a:rPr>
              <a:t>Исходя из полученных данных, можно сделать вывод о том, что </a:t>
            </a:r>
            <a:r>
              <a:rPr lang="ru-RU" sz="4000" u="sng" dirty="0" err="1" smtClean="0">
                <a:solidFill>
                  <a:srgbClr val="FC3E74"/>
                </a:solidFill>
              </a:rPr>
              <a:t>буллинг</a:t>
            </a:r>
            <a:r>
              <a:rPr lang="ru-RU" sz="4000" dirty="0" smtClean="0">
                <a:solidFill>
                  <a:srgbClr val="410883"/>
                </a:solidFill>
              </a:rPr>
              <a:t> встречается </a:t>
            </a:r>
            <a:r>
              <a:rPr lang="ru-RU" sz="4000" dirty="0">
                <a:solidFill>
                  <a:srgbClr val="410883"/>
                </a:solidFill>
              </a:rPr>
              <a:t>в </a:t>
            </a:r>
            <a:r>
              <a:rPr lang="ru-RU" sz="4000" dirty="0" smtClean="0">
                <a:solidFill>
                  <a:srgbClr val="410883"/>
                </a:solidFill>
              </a:rPr>
              <a:t>нашей школе</a:t>
            </a:r>
            <a:r>
              <a:rPr lang="ru-RU" sz="4000" dirty="0">
                <a:solidFill>
                  <a:srgbClr val="410883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851" y="2572932"/>
            <a:ext cx="4300693" cy="4044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62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9448" y="390572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Цель:</a:t>
            </a:r>
            <a:endParaRPr lang="ru-RU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9448" y="1445755"/>
            <a:ext cx="99634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Повысить осведомленность обучающихся о проблеме </a:t>
            </a:r>
            <a:r>
              <a:rPr lang="ru-RU" sz="5400" dirty="0" err="1" smtClean="0">
                <a:solidFill>
                  <a:srgbClr val="410883"/>
                </a:solidFill>
                <a:latin typeface="Bahnschrift" panose="020B0502040204020203" pitchFamily="34" charset="0"/>
              </a:rPr>
              <a:t>буллинга</a:t>
            </a:r>
            <a:r>
              <a:rPr lang="ru-RU" sz="54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.</a:t>
            </a:r>
            <a:endParaRPr lang="ru-RU" sz="4000" dirty="0">
              <a:solidFill>
                <a:srgbClr val="410883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554" y="3205073"/>
            <a:ext cx="4665998" cy="3111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89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4882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Наши акции и тренинги.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5801139" cy="46546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Мы запускаем акцию </a:t>
            </a:r>
            <a:r>
              <a:rPr lang="ru-RU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«</a:t>
            </a:r>
            <a:r>
              <a:rPr lang="en-US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#</a:t>
            </a:r>
            <a:r>
              <a:rPr lang="ru-RU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СТОПБУЛЛИНГ»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, начинаем активно проводить тренинги, в которых рассказываем ученикам про то, что такое </a:t>
            </a:r>
            <a:r>
              <a:rPr lang="ru-RU" sz="3600" u="sng" dirty="0" err="1" smtClean="0">
                <a:solidFill>
                  <a:srgbClr val="F14956"/>
                </a:solidFill>
                <a:latin typeface="Bahnschrift" panose="020B0502040204020203" pitchFamily="34" charset="0"/>
              </a:rPr>
              <a:t>буллинг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 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и как с ним бороться. 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809" y="1941442"/>
            <a:ext cx="4022035" cy="402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7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475157"/>
              </p:ext>
            </p:extLst>
          </p:nvPr>
        </p:nvGraphicFramePr>
        <p:xfrm>
          <a:off x="2361362" y="1889090"/>
          <a:ext cx="7345345" cy="404948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4412745"/>
                <a:gridCol w="1268073"/>
                <a:gridCol w="1664527"/>
              </a:tblGrid>
              <a:tr h="66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Тема занятия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Классы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  <a:tr h="66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Тренинг «Непохожий на других» </a:t>
                      </a:r>
                      <a:endParaRPr lang="ru-RU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5-е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январь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  <a:tr h="66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Лекция «Что такое </a:t>
                      </a:r>
                      <a:r>
                        <a:rPr lang="ru-RU" sz="1400" dirty="0" err="1">
                          <a:effectLst/>
                        </a:rPr>
                        <a:t>буллинг</a:t>
                      </a:r>
                      <a:r>
                        <a:rPr lang="ru-RU" sz="1400" dirty="0">
                          <a:effectLst/>
                        </a:rPr>
                        <a:t>?»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7-е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февраль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  <a:tr h="66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Тренинг «Давайте жить дружно»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6-е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март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  <a:tr h="702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Лекция «Что такое </a:t>
                      </a:r>
                      <a:r>
                        <a:rPr lang="ru-RU" sz="1400" dirty="0" err="1">
                          <a:effectLst/>
                        </a:rPr>
                        <a:t>буллинг</a:t>
                      </a:r>
                      <a:r>
                        <a:rPr lang="ru-RU" sz="1400" dirty="0">
                          <a:effectLst/>
                        </a:rPr>
                        <a:t>?»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8-е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апрель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  <a:tr h="6694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Тренинг «Давайте жить дружно»</a:t>
                      </a:r>
                      <a:endParaRPr lang="ru-RU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9-е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май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70C4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3674" y="24232"/>
            <a:ext cx="105407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14956"/>
                </a:solidFill>
              </a:rPr>
              <a:t>  </a:t>
            </a:r>
          </a:p>
          <a:p>
            <a:pPr algn="ctr"/>
            <a:r>
              <a:rPr lang="ru-RU" sz="4400" u="sng" dirty="0">
                <a:solidFill>
                  <a:srgbClr val="FC3E74"/>
                </a:solidFill>
              </a:rPr>
              <a:t>А</a:t>
            </a:r>
            <a:r>
              <a:rPr lang="ru-RU" sz="4400" u="sng" dirty="0" smtClean="0">
                <a:solidFill>
                  <a:srgbClr val="FC3E74"/>
                </a:solidFill>
              </a:rPr>
              <a:t>кция </a:t>
            </a:r>
            <a:r>
              <a:rPr lang="en-US" sz="4400" u="sng" dirty="0" smtClean="0">
                <a:solidFill>
                  <a:srgbClr val="FC3E74"/>
                </a:solidFill>
              </a:rPr>
              <a:t>#</a:t>
            </a:r>
            <a:r>
              <a:rPr lang="ru-RU" sz="4400" u="sng" dirty="0" smtClean="0">
                <a:solidFill>
                  <a:srgbClr val="FC3E74"/>
                </a:solidFill>
              </a:rPr>
              <a:t>СТОПБУЛЛИНГ</a:t>
            </a:r>
          </a:p>
          <a:p>
            <a:pPr algn="ctr"/>
            <a:r>
              <a:rPr lang="ru-RU" sz="3600" dirty="0">
                <a:solidFill>
                  <a:srgbClr val="410883"/>
                </a:solidFill>
              </a:rPr>
              <a:t>Занятия в этом полугодии </a:t>
            </a:r>
          </a:p>
        </p:txBody>
      </p:sp>
    </p:spTree>
    <p:extLst>
      <p:ext uri="{BB962C8B-B14F-4D97-AF65-F5344CB8AC3E}">
        <p14:creationId xmlns:p14="http://schemas.microsoft.com/office/powerpoint/2010/main" val="25570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" y="365125"/>
            <a:ext cx="11941834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Мы провели тренинги с учениками 7 и 5 классов</a:t>
            </a:r>
            <a:endParaRPr lang="ru-RU" sz="4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508" y="3107078"/>
            <a:ext cx="5353724" cy="3429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1511249"/>
            <a:ext cx="5916574" cy="3310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3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_5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1" y="1057326"/>
            <a:ext cx="3832049" cy="2874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C:\Users\User\Downloads\IMG_5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40" y="283603"/>
            <a:ext cx="4401177" cy="3300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User\Downloads\IMG_59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4" t="2988" r="12056" b="5900"/>
          <a:stretch/>
        </p:blipFill>
        <p:spPr bwMode="auto">
          <a:xfrm rot="5400000">
            <a:off x="4298717" y="3194471"/>
            <a:ext cx="3259616" cy="3195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9217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 Логотип движения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t="23469" r="16057" b="18419"/>
          <a:stretch/>
        </p:blipFill>
        <p:spPr>
          <a:xfrm>
            <a:off x="3165895" y="1558090"/>
            <a:ext cx="5529531" cy="4756446"/>
          </a:xfrm>
        </p:spPr>
      </p:pic>
    </p:spTree>
    <p:extLst>
      <p:ext uri="{BB962C8B-B14F-4D97-AF65-F5344CB8AC3E}">
        <p14:creationId xmlns:p14="http://schemas.microsoft.com/office/powerpoint/2010/main" val="21144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800" y="218475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Вывод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800" y="1544038"/>
            <a:ext cx="11067692" cy="35054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Явление </a:t>
            </a:r>
            <a:r>
              <a:rPr lang="ru-RU" sz="3200" dirty="0" err="1" smtClean="0">
                <a:solidFill>
                  <a:srgbClr val="F14956"/>
                </a:solidFill>
                <a:latin typeface="Bahnschrift" panose="020B0502040204020203" pitchFamily="34" charset="0"/>
              </a:rPr>
              <a:t>буллинга</a:t>
            </a:r>
            <a:r>
              <a:rPr lang="ru-RU" sz="32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 широко распространено в школьной среде. Травля представляет собой серьезную проблему, против которой не существует достаточно эффективного средства. Лучший способ противостоять данному явлению – повышать осведомленность людей о проблеме, объяснять, почему она возникает и как с ней бороться.  </a:t>
            </a:r>
            <a:endParaRPr lang="ru-RU" sz="3600" dirty="0" smtClean="0">
              <a:solidFill>
                <a:srgbClr val="410883"/>
              </a:solidFill>
              <a:latin typeface="Bahnschrift" panose="020B0502040204020203" pitchFamily="34" charset="0"/>
            </a:endParaRPr>
          </a:p>
          <a:p>
            <a:pPr marL="0" indent="0">
              <a:buNone/>
            </a:pP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6243" b="7134"/>
          <a:stretch/>
        </p:blipFill>
        <p:spPr>
          <a:xfrm>
            <a:off x="4039680" y="4609611"/>
            <a:ext cx="4157932" cy="23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4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0028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Задачи: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5873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Выяснить что такое </a:t>
            </a:r>
            <a:r>
              <a:rPr lang="ru-RU" sz="3600" dirty="0" err="1" smtClean="0">
                <a:solidFill>
                  <a:srgbClr val="410883"/>
                </a:solidFill>
                <a:latin typeface="Bahnschrift" panose="020B0502040204020203" pitchFamily="34" charset="0"/>
              </a:rPr>
              <a:t>буллинг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;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Изучить причины его возникновения;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Провести социальный опрос среди обучающихся;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Проанализировать результаты опроса;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Организовать просветительскую деятельность.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115" y="4419866"/>
            <a:ext cx="3411774" cy="25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665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Актуальность: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2679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В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современном мире дети всё чаще сталкиваются с проблемой жестокости и насилия в свою сторону и не всегда знают, как вести себя, как бороться с этим и к кому обращаться за помощью.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507" y="3602459"/>
            <a:ext cx="4628744" cy="3085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10883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01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23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Что такое </a:t>
            </a:r>
            <a:r>
              <a:rPr lang="ru-RU" sz="6000" dirty="0" err="1" smtClean="0">
                <a:solidFill>
                  <a:srgbClr val="F14956"/>
                </a:solidFill>
                <a:latin typeface="Bahnschrift" panose="020B0502040204020203" pitchFamily="34" charset="0"/>
              </a:rPr>
              <a:t>буллинг</a:t>
            </a:r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?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672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600" u="sng" dirty="0" err="1">
                <a:solidFill>
                  <a:srgbClr val="F14956"/>
                </a:solidFill>
                <a:latin typeface="Bahnschrift" panose="020B0502040204020203" pitchFamily="34" charset="0"/>
              </a:rPr>
              <a:t>Буллинг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 — это травля, агрессивное преследование одного человека другим (другими).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361" y="3066774"/>
            <a:ext cx="5125278" cy="3416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604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758" y="577699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Формы </a:t>
            </a:r>
            <a:r>
              <a:rPr lang="ru-RU" sz="6000" dirty="0" err="1" smtClean="0">
                <a:solidFill>
                  <a:srgbClr val="F14956"/>
                </a:solidFill>
                <a:latin typeface="Bahnschrift" panose="020B0502040204020203" pitchFamily="34" charset="0"/>
              </a:rPr>
              <a:t>буллинга</a:t>
            </a:r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: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758" y="1903262"/>
            <a:ext cx="10515600" cy="43513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Вербальная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Физическая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Социальная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Интернет – </a:t>
            </a:r>
            <a:r>
              <a:rPr lang="ru-RU" sz="3600" dirty="0" err="1" smtClean="0">
                <a:solidFill>
                  <a:srgbClr val="410883"/>
                </a:solidFill>
                <a:latin typeface="Bahnschrift" panose="020B0502040204020203" pitchFamily="34" charset="0"/>
              </a:rPr>
              <a:t>буллинг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 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168" y="2558870"/>
            <a:ext cx="5918171" cy="3945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897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9793" y="2931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Участники </a:t>
            </a:r>
            <a:r>
              <a:rPr lang="ru-RU" sz="6000" dirty="0" err="1" smtClean="0">
                <a:solidFill>
                  <a:srgbClr val="F14956"/>
                </a:solidFill>
                <a:latin typeface="Bahnschrift" panose="020B0502040204020203" pitchFamily="34" charset="0"/>
              </a:rPr>
              <a:t>буллинга</a:t>
            </a:r>
            <a:endParaRPr lang="ru-RU" sz="6000" dirty="0">
              <a:solidFill>
                <a:srgbClr val="F14956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6809" r="18585" b="3345"/>
          <a:stretch/>
        </p:blipFill>
        <p:spPr>
          <a:xfrm>
            <a:off x="2236422" y="1990091"/>
            <a:ext cx="1168436" cy="245384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8" t="11420" r="29520" b="3510"/>
          <a:stretch/>
        </p:blipFill>
        <p:spPr>
          <a:xfrm>
            <a:off x="4923055" y="4019909"/>
            <a:ext cx="1285356" cy="28198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9" y="2130724"/>
            <a:ext cx="1025315" cy="24538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092" y="2130724"/>
            <a:ext cx="1059390" cy="25437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04" y="1882813"/>
            <a:ext cx="1010138" cy="26684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" t="30962" r="2138" b="15923"/>
          <a:stretch/>
        </p:blipFill>
        <p:spPr>
          <a:xfrm rot="2935182">
            <a:off x="2246968" y="5318991"/>
            <a:ext cx="2315777" cy="6678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l="11581" t="10367" r="8109" b="16451"/>
          <a:stretch/>
        </p:blipFill>
        <p:spPr>
          <a:xfrm rot="17941287">
            <a:off x="6690436" y="5141250"/>
            <a:ext cx="1855631" cy="133845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867331">
            <a:off x="4298058" y="842162"/>
            <a:ext cx="2670351" cy="21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u="sng" dirty="0">
                <a:solidFill>
                  <a:srgbClr val="F14956"/>
                </a:solidFill>
                <a:latin typeface="Bahnschrift" panose="020B0502040204020203" pitchFamily="34" charset="0"/>
              </a:rPr>
              <a:t>Агрессор</a:t>
            </a:r>
            <a:r>
              <a:rPr lang="ru-RU" sz="3600" dirty="0"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— тот, кто инициирует насилие или подключается к </a:t>
            </a:r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нему.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79952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Общие качества агрессора: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асоциальность;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импульсивность;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конфликтность;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отсутствие навыков по управлению эмоциями;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агрессия.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6" t="11640" r="18871" b="5076"/>
          <a:stretch/>
        </p:blipFill>
        <p:spPr>
          <a:xfrm>
            <a:off x="7418718" y="1662181"/>
            <a:ext cx="2303252" cy="451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38" y="365125"/>
            <a:ext cx="10515600" cy="1325563"/>
          </a:xfrm>
        </p:spPr>
        <p:txBody>
          <a:bodyPr/>
          <a:lstStyle/>
          <a:p>
            <a:r>
              <a:rPr lang="ru-RU" sz="4000" u="sng" dirty="0">
                <a:solidFill>
                  <a:srgbClr val="F14956"/>
                </a:solidFill>
                <a:latin typeface="Bahnschrift" panose="020B0502040204020203" pitchFamily="34" charset="0"/>
              </a:rPr>
              <a:t>Жертва</a:t>
            </a:r>
            <a:r>
              <a:rPr lang="ru-RU" dirty="0">
                <a:latin typeface="Bahnschrift" panose="020B0502040204020203" pitchFamily="34" charset="0"/>
              </a:rPr>
              <a:t>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— тот, на кого направлено насилие.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98595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14956"/>
                </a:solidFill>
                <a:latin typeface="Bahnschrift" panose="020B0502040204020203" pitchFamily="34" charset="0"/>
              </a:rPr>
              <a:t>Общие качества жертвы: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хорошая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успеваемость;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стеснительность / замкнутость;</a:t>
            </a: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интроверсия;</a:t>
            </a:r>
            <a:endParaRPr lang="ru-RU" sz="3600" dirty="0">
              <a:solidFill>
                <a:srgbClr val="410883"/>
              </a:solidFill>
              <a:latin typeface="Bahnschrift" panose="020B0502040204020203" pitchFamily="34" charset="0"/>
            </a:endParaRPr>
          </a:p>
          <a:p>
            <a:r>
              <a:rPr lang="ru-RU" sz="3600" dirty="0" smtClean="0">
                <a:solidFill>
                  <a:srgbClr val="410883"/>
                </a:solidFill>
                <a:latin typeface="Bahnschrift" panose="020B0502040204020203" pitchFamily="34" charset="0"/>
              </a:rPr>
              <a:t>низкая самооценка </a:t>
            </a:r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/ неуверенность в себе;</a:t>
            </a:r>
          </a:p>
          <a:p>
            <a:r>
              <a:rPr lang="ru-RU" sz="3600" dirty="0">
                <a:solidFill>
                  <a:srgbClr val="410883"/>
                </a:solidFill>
                <a:latin typeface="Bahnschrift" panose="020B0502040204020203" pitchFamily="34" charset="0"/>
              </a:rPr>
              <a:t>тревожность.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8" t="16992" r="33313" b="5172"/>
          <a:stretch/>
        </p:blipFill>
        <p:spPr>
          <a:xfrm>
            <a:off x="7297948" y="1897478"/>
            <a:ext cx="1759788" cy="427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379</Words>
  <Application>Microsoft Office PowerPoint</Application>
  <PresentationFormat>Произвольный</PresentationFormat>
  <Paragraphs>76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Проект «Проблема буллинга сегодня»</vt:lpstr>
      <vt:lpstr>Цель:</vt:lpstr>
      <vt:lpstr>Задачи:</vt:lpstr>
      <vt:lpstr>Актуальность:</vt:lpstr>
      <vt:lpstr>Что такое буллинг?</vt:lpstr>
      <vt:lpstr>Формы буллинга:</vt:lpstr>
      <vt:lpstr>Участники буллинга</vt:lpstr>
      <vt:lpstr>Агрессор — тот, кто инициирует насилие или подключается к нему.</vt:lpstr>
      <vt:lpstr>Жертва — тот, на кого направлено насилие.</vt:lpstr>
      <vt:lpstr>Наблюдатели — те, кто не участвует в травле, но и не останавливает её.</vt:lpstr>
      <vt:lpstr>Социальный опрос среди учащихся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акции и тренинги.</vt:lpstr>
      <vt:lpstr>Презентация PowerPoint</vt:lpstr>
      <vt:lpstr>Мы провели тренинги с учениками 7 и 5 классов</vt:lpstr>
      <vt:lpstr>Презентация PowerPoint</vt:lpstr>
      <vt:lpstr> Логотип движения</vt:lpstr>
      <vt:lpstr>Вывод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Завуч ВР</cp:lastModifiedBy>
  <cp:revision>57</cp:revision>
  <dcterms:created xsi:type="dcterms:W3CDTF">2022-01-31T14:39:02Z</dcterms:created>
  <dcterms:modified xsi:type="dcterms:W3CDTF">2023-02-21T02:01:40Z</dcterms:modified>
</cp:coreProperties>
</file>