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6" r:id="rId5"/>
    <p:sldId id="257" r:id="rId6"/>
    <p:sldId id="263" r:id="rId7"/>
    <p:sldId id="260" r:id="rId8"/>
    <p:sldId id="261" r:id="rId9"/>
    <p:sldId id="264" r:id="rId10"/>
    <p:sldId id="265" r:id="rId11"/>
    <p:sldId id="269" r:id="rId12"/>
    <p:sldId id="273" r:id="rId13"/>
    <p:sldId id="280" r:id="rId14"/>
    <p:sldId id="270" r:id="rId15"/>
    <p:sldId id="274" r:id="rId16"/>
    <p:sldId id="276" r:id="rId17"/>
    <p:sldId id="277" r:id="rId18"/>
    <p:sldId id="275" r:id="rId19"/>
    <p:sldId id="278" r:id="rId20"/>
    <p:sldId id="282" r:id="rId21"/>
    <p:sldId id="271" r:id="rId22"/>
    <p:sldId id="281"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116107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249749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5760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1211288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7335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62732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1428434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305338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105707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416897C-28C1-4384-9EB8-167FB673BFA2}" type="datetimeFigureOut">
              <a:rPr lang="ru-RU" smtClean="0"/>
              <a:t>20.11.2022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418806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416897C-28C1-4384-9EB8-167FB673BFA2}" type="datetimeFigureOut">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149452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416897C-28C1-4384-9EB8-167FB673BFA2}" type="datetimeFigureOut">
              <a:rPr lang="ru-RU" smtClean="0"/>
              <a:t>20.11.2022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305713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416897C-28C1-4384-9EB8-167FB673BFA2}" type="datetimeFigureOut">
              <a:rPr lang="ru-RU" smtClean="0"/>
              <a:t>20.11.2022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215077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6897C-28C1-4384-9EB8-167FB673BFA2}" type="datetimeFigureOut">
              <a:rPr lang="ru-RU" smtClean="0"/>
              <a:t>20.11.2022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57655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416897C-28C1-4384-9EB8-167FB673BFA2}" type="datetimeFigureOut">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78136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416897C-28C1-4384-9EB8-167FB673BFA2}" type="datetimeFigureOut">
              <a:rPr lang="ru-RU" smtClean="0"/>
              <a:t>20.11.2022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B3BC814-E734-4E09-BF2C-108FF4AEE706}" type="slidenum">
              <a:rPr lang="ru-RU" smtClean="0"/>
              <a:t>‹#›</a:t>
            </a:fld>
            <a:endParaRPr lang="ru-RU"/>
          </a:p>
        </p:txBody>
      </p:sp>
    </p:spTree>
    <p:extLst>
      <p:ext uri="{BB962C8B-B14F-4D97-AF65-F5344CB8AC3E}">
        <p14:creationId xmlns:p14="http://schemas.microsoft.com/office/powerpoint/2010/main" val="29623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16897C-28C1-4384-9EB8-167FB673BFA2}" type="datetimeFigureOut">
              <a:rPr lang="ru-RU" smtClean="0"/>
              <a:t>20.11.2022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3BC814-E734-4E09-BF2C-108FF4AEE706}" type="slidenum">
              <a:rPr lang="ru-RU" smtClean="0"/>
              <a:t>‹#›</a:t>
            </a:fld>
            <a:endParaRPr lang="ru-RU"/>
          </a:p>
        </p:txBody>
      </p:sp>
    </p:spTree>
    <p:extLst>
      <p:ext uri="{BB962C8B-B14F-4D97-AF65-F5344CB8AC3E}">
        <p14:creationId xmlns:p14="http://schemas.microsoft.com/office/powerpoint/2010/main" val="1446644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ersimple.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earnenglishteens.britishcouncil.org/" TargetMode="External"/><Relationship Id="rId2" Type="http://schemas.openxmlformats.org/officeDocument/2006/relationships/hyperlink" Target="http://learnenglishkids.britishcouncil.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7F15215-F718-AB98-2D4C-F1A174D3D994}"/>
              </a:ext>
            </a:extLst>
          </p:cNvPr>
          <p:cNvSpPr/>
          <p:nvPr/>
        </p:nvSpPr>
        <p:spPr>
          <a:xfrm>
            <a:off x="523515" y="939753"/>
            <a:ext cx="10084813" cy="2585323"/>
          </a:xfrm>
          <a:prstGeom prst="rect">
            <a:avLst/>
          </a:prstGeom>
          <a:noFill/>
        </p:spPr>
        <p:txBody>
          <a:bodyPr wrap="none" lIns="91440" tIns="45720" rIns="91440" bIns="45720">
            <a:spAutoFit/>
          </a:bodyPr>
          <a:lstStyle/>
          <a:p>
            <a:pPr algn="ctr"/>
            <a:r>
              <a:rPr lang="ru-RU" sz="5400" b="1" dirty="0">
                <a:ln w="22225">
                  <a:solidFill>
                    <a:schemeClr val="accent2"/>
                  </a:solidFill>
                  <a:prstDash val="solid"/>
                </a:ln>
                <a:solidFill>
                  <a:schemeClr val="accent2">
                    <a:lumMod val="40000"/>
                    <a:lumOff val="60000"/>
                  </a:schemeClr>
                </a:solidFill>
              </a:rPr>
              <a:t>Использование ЦОР </a:t>
            </a:r>
          </a:p>
          <a:p>
            <a:pPr algn="ctr"/>
            <a:r>
              <a:rPr lang="ru-RU" sz="5400" b="1" dirty="0">
                <a:ln w="22225">
                  <a:solidFill>
                    <a:schemeClr val="accent2"/>
                  </a:solidFill>
                  <a:prstDash val="solid"/>
                </a:ln>
                <a:solidFill>
                  <a:schemeClr val="accent2">
                    <a:lumMod val="40000"/>
                    <a:lumOff val="60000"/>
                  </a:schemeClr>
                </a:solidFill>
              </a:rPr>
              <a:t>на уроках английского языка</a:t>
            </a:r>
          </a:p>
          <a:p>
            <a:pPr algn="ctr"/>
            <a:r>
              <a:rPr lang="ru-RU" sz="5400" b="1" dirty="0">
                <a:ln w="22225">
                  <a:solidFill>
                    <a:schemeClr val="accent2"/>
                  </a:solidFill>
                  <a:prstDash val="solid"/>
                </a:ln>
                <a:solidFill>
                  <a:schemeClr val="accent2">
                    <a:lumMod val="40000"/>
                    <a:lumOff val="60000"/>
                  </a:schemeClr>
                </a:solidFill>
              </a:rPr>
              <a:t>в начальной школе</a:t>
            </a:r>
          </a:p>
        </p:txBody>
      </p:sp>
      <p:sp>
        <p:nvSpPr>
          <p:cNvPr id="5" name="Прямоугольник 4">
            <a:extLst>
              <a:ext uri="{FF2B5EF4-FFF2-40B4-BE49-F238E27FC236}">
                <a16:creationId xmlns:a16="http://schemas.microsoft.com/office/drawing/2014/main" id="{4DC2FDF3-F9C1-F7C2-9190-C756619DD06C}"/>
              </a:ext>
            </a:extLst>
          </p:cNvPr>
          <p:cNvSpPr/>
          <p:nvPr/>
        </p:nvSpPr>
        <p:spPr>
          <a:xfrm>
            <a:off x="5926180" y="4572800"/>
            <a:ext cx="5966698" cy="2031325"/>
          </a:xfrm>
          <a:prstGeom prst="rect">
            <a:avLst/>
          </a:prstGeom>
          <a:noFill/>
        </p:spPr>
        <p:txBody>
          <a:bodyPr wrap="none" lIns="91440" tIns="45720" rIns="91440" bIns="45720">
            <a:spAutoFit/>
          </a:bodyPr>
          <a:lstStyle/>
          <a:p>
            <a:pPr algn="r"/>
            <a:r>
              <a:rPr lang="ru-RU" sz="2400" dirty="0">
                <a:ln w="0"/>
                <a:effectLst>
                  <a:outerShdw blurRad="38100" dist="19050" dir="2700000" algn="tl" rotWithShape="0">
                    <a:schemeClr val="dk1">
                      <a:alpha val="40000"/>
                    </a:schemeClr>
                  </a:outerShdw>
                </a:effectLst>
              </a:rPr>
              <a:t>подготовила учитель английского языка</a:t>
            </a:r>
          </a:p>
          <a:p>
            <a:pPr algn="r"/>
            <a:r>
              <a:rPr lang="ru-RU" sz="2400" dirty="0">
                <a:ln w="0"/>
                <a:effectLst>
                  <a:outerShdw blurRad="38100" dist="19050" dir="2700000" algn="tl" rotWithShape="0">
                    <a:schemeClr val="dk1">
                      <a:alpha val="40000"/>
                    </a:schemeClr>
                  </a:outerShdw>
                </a:effectLst>
              </a:rPr>
              <a:t>первой квалификационной категории</a:t>
            </a:r>
          </a:p>
          <a:p>
            <a:pPr algn="r"/>
            <a:r>
              <a:rPr lang="ru-RU" sz="2400" dirty="0">
                <a:ln w="0"/>
                <a:effectLst>
                  <a:outerShdw blurRad="38100" dist="19050" dir="2700000" algn="tl" rotWithShape="0">
                    <a:schemeClr val="dk1">
                      <a:alpha val="40000"/>
                    </a:schemeClr>
                  </a:outerShdw>
                </a:effectLst>
              </a:rPr>
              <a:t>Мизерна О.Ю.</a:t>
            </a:r>
          </a:p>
          <a:p>
            <a:pPr algn="ctr"/>
            <a:endParaRPr lang="ru-RU"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0713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F0FD3B5-A58B-74DB-AB83-9623C427D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70" y="373804"/>
            <a:ext cx="3519107" cy="2232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A55D93-CE0B-CB5F-612F-0C170D1C04EE}"/>
              </a:ext>
            </a:extLst>
          </p:cNvPr>
          <p:cNvSpPr txBox="1"/>
          <p:nvPr/>
        </p:nvSpPr>
        <p:spPr>
          <a:xfrm>
            <a:off x="3963649" y="373804"/>
            <a:ext cx="6932951" cy="2677656"/>
          </a:xfrm>
          <a:prstGeom prst="rect">
            <a:avLst/>
          </a:prstGeom>
          <a:noFill/>
        </p:spPr>
        <p:txBody>
          <a:bodyPr wrap="square">
            <a:spAutoFit/>
          </a:bodyPr>
          <a:lstStyle/>
          <a:p>
            <a:r>
              <a:rPr lang="ru-RU" sz="2400" b="1" i="1" dirty="0">
                <a:solidFill>
                  <a:schemeClr val="accent1">
                    <a:lumMod val="50000"/>
                  </a:schemeClr>
                </a:solidFill>
                <a:effectLst/>
                <a:latin typeface="Trebuchet MS" panose="020B0603020202020204" pitchFamily="34" charset="0"/>
              </a:rPr>
              <a:t>	</a:t>
            </a:r>
            <a:r>
              <a:rPr lang="ru-RU" sz="2400" b="1" i="1" u="sng" dirty="0">
                <a:solidFill>
                  <a:schemeClr val="accent1">
                    <a:lumMod val="50000"/>
                  </a:schemeClr>
                </a:solidFill>
                <a:effectLst/>
                <a:latin typeface="Trebuchet MS" panose="020B0603020202020204" pitchFamily="34" charset="0"/>
              </a:rPr>
              <a:t>ВЗНАНИЯ</a:t>
            </a:r>
            <a:r>
              <a:rPr lang="ru-RU" sz="2400" b="0" i="0" dirty="0">
                <a:solidFill>
                  <a:schemeClr val="accent1">
                    <a:lumMod val="50000"/>
                  </a:schemeClr>
                </a:solidFill>
                <a:effectLst/>
                <a:latin typeface="Trebuchet MS" panose="020B0603020202020204" pitchFamily="34" charset="0"/>
              </a:rPr>
              <a:t> - это российский конструктор для создания интерактивных материалов к онлайн или офлайн урокам, который во многом не уступает, а часто и превосходит аналогичные сервисы, о которых я немного рассказала выше: </a:t>
            </a:r>
            <a:r>
              <a:rPr lang="ru-RU" sz="2400" b="1" i="0" dirty="0" err="1">
                <a:solidFill>
                  <a:schemeClr val="accent1">
                    <a:lumMod val="50000"/>
                  </a:schemeClr>
                </a:solidFill>
                <a:effectLst/>
                <a:latin typeface="Trebuchet MS" panose="020B0603020202020204" pitchFamily="34" charset="0"/>
              </a:rPr>
              <a:t>Kahoot</a:t>
            </a:r>
            <a:r>
              <a:rPr lang="ru-RU" sz="2400" b="0" i="0" dirty="0">
                <a:solidFill>
                  <a:schemeClr val="accent1">
                    <a:lumMod val="50000"/>
                  </a:schemeClr>
                </a:solidFill>
                <a:effectLst/>
                <a:latin typeface="Trebuchet MS" panose="020B0603020202020204" pitchFamily="34" charset="0"/>
              </a:rPr>
              <a:t>, </a:t>
            </a:r>
            <a:r>
              <a:rPr lang="ru-RU" sz="2400" b="1" i="0" dirty="0">
                <a:solidFill>
                  <a:schemeClr val="accent1">
                    <a:lumMod val="50000"/>
                  </a:schemeClr>
                </a:solidFill>
                <a:effectLst/>
                <a:latin typeface="Trebuchet MS" panose="020B0603020202020204" pitchFamily="34" charset="0"/>
              </a:rPr>
              <a:t>Quizlet,</a:t>
            </a:r>
            <a:r>
              <a:rPr lang="ru-RU" sz="2400" b="0" i="0" dirty="0">
                <a:solidFill>
                  <a:schemeClr val="accent1">
                    <a:lumMod val="50000"/>
                  </a:schemeClr>
                </a:solidFill>
                <a:effectLst/>
                <a:latin typeface="Trebuchet MS" panose="020B0603020202020204" pitchFamily="34" charset="0"/>
              </a:rPr>
              <a:t> </a:t>
            </a:r>
            <a:r>
              <a:rPr lang="ru-RU" sz="2400" b="1" i="0" dirty="0" err="1">
                <a:solidFill>
                  <a:schemeClr val="accent1">
                    <a:lumMod val="50000"/>
                  </a:schemeClr>
                </a:solidFill>
                <a:effectLst/>
                <a:latin typeface="Trebuchet MS" panose="020B0603020202020204" pitchFamily="34" charset="0"/>
              </a:rPr>
              <a:t>Triventy</a:t>
            </a:r>
            <a:r>
              <a:rPr lang="ru-RU" sz="2400" b="0" i="0" dirty="0">
                <a:solidFill>
                  <a:schemeClr val="accent1">
                    <a:lumMod val="50000"/>
                  </a:schemeClr>
                </a:solidFill>
                <a:effectLst/>
                <a:latin typeface="Trebuchet MS" panose="020B0603020202020204" pitchFamily="34" charset="0"/>
              </a:rPr>
              <a:t>, </a:t>
            </a:r>
            <a:r>
              <a:rPr lang="ru-RU" sz="2400" b="1" i="0" dirty="0" err="1">
                <a:solidFill>
                  <a:schemeClr val="accent1">
                    <a:lumMod val="50000"/>
                  </a:schemeClr>
                </a:solidFill>
                <a:effectLst/>
                <a:latin typeface="Trebuchet MS" panose="020B0603020202020204" pitchFamily="34" charset="0"/>
              </a:rPr>
              <a:t>Socrative</a:t>
            </a:r>
            <a:r>
              <a:rPr lang="ru-RU" sz="2400" b="0" i="0" dirty="0">
                <a:solidFill>
                  <a:schemeClr val="accent1">
                    <a:lumMod val="50000"/>
                  </a:schemeClr>
                </a:solidFill>
                <a:effectLst/>
                <a:latin typeface="Trebuchet MS" panose="020B0603020202020204" pitchFamily="34" charset="0"/>
              </a:rPr>
              <a:t> и ряда других.</a:t>
            </a:r>
            <a:endParaRPr lang="ru-RU" sz="2400" dirty="0">
              <a:solidFill>
                <a:schemeClr val="accent1">
                  <a:lumMod val="50000"/>
                </a:schemeClr>
              </a:solidFill>
              <a:latin typeface="Trebuchet MS" panose="020B0603020202020204" pitchFamily="34" charset="0"/>
            </a:endParaRPr>
          </a:p>
        </p:txBody>
      </p:sp>
      <p:sp>
        <p:nvSpPr>
          <p:cNvPr id="8" name="TextBox 7">
            <a:extLst>
              <a:ext uri="{FF2B5EF4-FFF2-40B4-BE49-F238E27FC236}">
                <a16:creationId xmlns:a16="http://schemas.microsoft.com/office/drawing/2014/main" id="{D8DA8831-09FB-B7FE-12F2-F887E8EAA745}"/>
              </a:ext>
            </a:extLst>
          </p:cNvPr>
          <p:cNvSpPr txBox="1"/>
          <p:nvPr/>
        </p:nvSpPr>
        <p:spPr>
          <a:xfrm>
            <a:off x="504668" y="3297916"/>
            <a:ext cx="10243279" cy="2677656"/>
          </a:xfrm>
          <a:prstGeom prst="rect">
            <a:avLst/>
          </a:prstGeom>
          <a:noFill/>
        </p:spPr>
        <p:txBody>
          <a:bodyPr wrap="square">
            <a:spAutoFit/>
          </a:bodyPr>
          <a:lstStyle/>
          <a:p>
            <a:pPr algn="l" fontAlgn="base"/>
            <a:r>
              <a:rPr lang="ru-RU" sz="2400" b="0" i="0" dirty="0">
                <a:solidFill>
                  <a:srgbClr val="404040"/>
                </a:solidFill>
                <a:effectLst/>
                <a:latin typeface="+mj-lt"/>
              </a:rPr>
              <a:t>	</a:t>
            </a:r>
            <a:r>
              <a:rPr lang="ru-RU" sz="2400" b="0" i="0" dirty="0">
                <a:solidFill>
                  <a:schemeClr val="accent1">
                    <a:lumMod val="50000"/>
                  </a:schemeClr>
                </a:solidFill>
                <a:effectLst/>
                <a:latin typeface="+mj-lt"/>
              </a:rPr>
              <a:t>Платформа задумана как эффективный цифровой инструмент для изучения иностранных языков, которая позволяет в игровой форме изучать слова иностранного языка по созданным учителем урокам выполнять грамматические тесты.</a:t>
            </a:r>
          </a:p>
          <a:p>
            <a:pPr algn="l" fontAlgn="base"/>
            <a:r>
              <a:rPr lang="ru-RU" sz="2400" b="0" i="0" dirty="0">
                <a:solidFill>
                  <a:schemeClr val="accent1">
                    <a:lumMod val="50000"/>
                  </a:schemeClr>
                </a:solidFill>
                <a:effectLst/>
                <a:latin typeface="+mj-lt"/>
              </a:rPr>
              <a:t>	Однако её функционал настолько </a:t>
            </a:r>
            <a:r>
              <a:rPr lang="ru-RU" sz="2400" b="1" i="0" dirty="0">
                <a:solidFill>
                  <a:schemeClr val="accent1">
                    <a:lumMod val="50000"/>
                  </a:schemeClr>
                </a:solidFill>
                <a:effectLst/>
                <a:latin typeface="+mj-lt"/>
              </a:rPr>
              <a:t>универсален</a:t>
            </a:r>
            <a:r>
              <a:rPr lang="ru-RU" sz="2400" b="0" i="0" dirty="0">
                <a:solidFill>
                  <a:schemeClr val="accent1">
                    <a:lumMod val="50000"/>
                  </a:schemeClr>
                </a:solidFill>
                <a:effectLst/>
                <a:latin typeface="+mj-lt"/>
              </a:rPr>
              <a:t>, что позволяет каждому учителю-предметнику воспользоваться уникальными возможностями сервиса </a:t>
            </a:r>
            <a:r>
              <a:rPr lang="ru-RU" sz="2400" b="1" i="0" dirty="0" err="1">
                <a:solidFill>
                  <a:schemeClr val="accent1">
                    <a:lumMod val="50000"/>
                  </a:schemeClr>
                </a:solidFill>
                <a:effectLst/>
                <a:latin typeface="+mj-lt"/>
              </a:rPr>
              <a:t>ВЗнания</a:t>
            </a:r>
            <a:r>
              <a:rPr lang="ru-RU" sz="2400" b="0" i="0" dirty="0">
                <a:solidFill>
                  <a:schemeClr val="accent1">
                    <a:lumMod val="50000"/>
                  </a:schemeClr>
                </a:solidFill>
                <a:effectLst/>
                <a:latin typeface="+mj-lt"/>
              </a:rPr>
              <a:t>.</a:t>
            </a:r>
          </a:p>
        </p:txBody>
      </p:sp>
    </p:spTree>
    <p:extLst>
      <p:ext uri="{BB962C8B-B14F-4D97-AF65-F5344CB8AC3E}">
        <p14:creationId xmlns:p14="http://schemas.microsoft.com/office/powerpoint/2010/main" val="30452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83CF947-2ADC-8B68-4BB0-102FA4AA8246}"/>
              </a:ext>
            </a:extLst>
          </p:cNvPr>
          <p:cNvPicPr>
            <a:picLocks noChangeAspect="1"/>
          </p:cNvPicPr>
          <p:nvPr/>
        </p:nvPicPr>
        <p:blipFill>
          <a:blip r:embed="rId2"/>
          <a:stretch>
            <a:fillRect/>
          </a:stretch>
        </p:blipFill>
        <p:spPr>
          <a:xfrm>
            <a:off x="306908" y="1442404"/>
            <a:ext cx="9661551" cy="5102876"/>
          </a:xfrm>
          <a:prstGeom prst="rect">
            <a:avLst/>
          </a:prstGeom>
        </p:spPr>
      </p:pic>
      <p:sp>
        <p:nvSpPr>
          <p:cNvPr id="6" name="TextBox 5">
            <a:extLst>
              <a:ext uri="{FF2B5EF4-FFF2-40B4-BE49-F238E27FC236}">
                <a16:creationId xmlns:a16="http://schemas.microsoft.com/office/drawing/2014/main" id="{A4782B7D-BD97-8B78-F2D1-0CE18DDAC175}"/>
              </a:ext>
            </a:extLst>
          </p:cNvPr>
          <p:cNvSpPr txBox="1"/>
          <p:nvPr/>
        </p:nvSpPr>
        <p:spPr>
          <a:xfrm>
            <a:off x="567201" y="245104"/>
            <a:ext cx="4570482" cy="523220"/>
          </a:xfrm>
          <a:prstGeom prst="rect">
            <a:avLst/>
          </a:prstGeom>
          <a:noFill/>
        </p:spPr>
        <p:txBody>
          <a:bodyPr wrap="none" rtlCol="0">
            <a:spAutoFit/>
          </a:bodyPr>
          <a:lstStyle/>
          <a:p>
            <a:r>
              <a:rPr lang="ru-RU" sz="2800" dirty="0">
                <a:solidFill>
                  <a:schemeClr val="accent1">
                    <a:lumMod val="50000"/>
                  </a:schemeClr>
                </a:solidFill>
              </a:rPr>
              <a:t>ВОЗМОЖНОСТИ ВЗНАНИЯ:</a:t>
            </a:r>
          </a:p>
        </p:txBody>
      </p:sp>
      <p:sp>
        <p:nvSpPr>
          <p:cNvPr id="8" name="TextBox 7">
            <a:extLst>
              <a:ext uri="{FF2B5EF4-FFF2-40B4-BE49-F238E27FC236}">
                <a16:creationId xmlns:a16="http://schemas.microsoft.com/office/drawing/2014/main" id="{54EA702F-5C76-F99F-CCB1-BB3602D63B7D}"/>
              </a:ext>
            </a:extLst>
          </p:cNvPr>
          <p:cNvSpPr txBox="1"/>
          <p:nvPr/>
        </p:nvSpPr>
        <p:spPr>
          <a:xfrm>
            <a:off x="539645" y="768324"/>
            <a:ext cx="7358105" cy="461665"/>
          </a:xfrm>
          <a:prstGeom prst="rect">
            <a:avLst/>
          </a:prstGeom>
          <a:noFill/>
        </p:spPr>
        <p:txBody>
          <a:bodyPr wrap="none" rtlCol="0">
            <a:spAutoFit/>
          </a:bodyPr>
          <a:lstStyle/>
          <a:p>
            <a:r>
              <a:rPr lang="ru-RU" sz="2400" dirty="0">
                <a:solidFill>
                  <a:schemeClr val="accent1">
                    <a:lumMod val="50000"/>
                  </a:schemeClr>
                </a:solidFill>
              </a:rPr>
              <a:t>1. Создание неограниченного количества классов</a:t>
            </a:r>
          </a:p>
        </p:txBody>
      </p:sp>
    </p:spTree>
    <p:extLst>
      <p:ext uri="{BB962C8B-B14F-4D97-AF65-F5344CB8AC3E}">
        <p14:creationId xmlns:p14="http://schemas.microsoft.com/office/powerpoint/2010/main" val="85539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4783CB4-29F3-4199-96C3-75F6670A8884}"/>
              </a:ext>
            </a:extLst>
          </p:cNvPr>
          <p:cNvPicPr>
            <a:picLocks noChangeAspect="1"/>
          </p:cNvPicPr>
          <p:nvPr/>
        </p:nvPicPr>
        <p:blipFill>
          <a:blip r:embed="rId2"/>
          <a:stretch>
            <a:fillRect/>
          </a:stretch>
        </p:blipFill>
        <p:spPr>
          <a:xfrm>
            <a:off x="261937" y="1184223"/>
            <a:ext cx="9944453" cy="5430889"/>
          </a:xfrm>
          <a:prstGeom prst="rect">
            <a:avLst/>
          </a:prstGeom>
        </p:spPr>
      </p:pic>
      <p:sp>
        <p:nvSpPr>
          <p:cNvPr id="6" name="TextBox 5">
            <a:extLst>
              <a:ext uri="{FF2B5EF4-FFF2-40B4-BE49-F238E27FC236}">
                <a16:creationId xmlns:a16="http://schemas.microsoft.com/office/drawing/2014/main" id="{ACBD5267-0949-836A-C675-C12DAE542C03}"/>
              </a:ext>
            </a:extLst>
          </p:cNvPr>
          <p:cNvSpPr txBox="1"/>
          <p:nvPr/>
        </p:nvSpPr>
        <p:spPr>
          <a:xfrm>
            <a:off x="389745" y="242888"/>
            <a:ext cx="7430239" cy="954107"/>
          </a:xfrm>
          <a:prstGeom prst="rect">
            <a:avLst/>
          </a:prstGeom>
          <a:noFill/>
        </p:spPr>
        <p:txBody>
          <a:bodyPr wrap="none" rtlCol="0">
            <a:spAutoFit/>
          </a:bodyPr>
          <a:lstStyle/>
          <a:p>
            <a:r>
              <a:rPr lang="ru-RU" sz="2800" dirty="0">
                <a:solidFill>
                  <a:schemeClr val="accent1">
                    <a:lumMod val="50000"/>
                  </a:schemeClr>
                </a:solidFill>
              </a:rPr>
              <a:t>2. Отслеживать прогресс каждого ученика </a:t>
            </a:r>
          </a:p>
          <a:p>
            <a:r>
              <a:rPr lang="ru-RU" sz="2800" dirty="0">
                <a:solidFill>
                  <a:schemeClr val="accent1">
                    <a:lumMod val="50000"/>
                  </a:schemeClr>
                </a:solidFill>
              </a:rPr>
              <a:t>									по каждому уроку.</a:t>
            </a:r>
          </a:p>
        </p:txBody>
      </p:sp>
    </p:spTree>
    <p:extLst>
      <p:ext uri="{BB962C8B-B14F-4D97-AF65-F5344CB8AC3E}">
        <p14:creationId xmlns:p14="http://schemas.microsoft.com/office/powerpoint/2010/main" val="321874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9B4B3F-A1E8-C533-01C1-7DACB57EA2B9}"/>
              </a:ext>
            </a:extLst>
          </p:cNvPr>
          <p:cNvSpPr txBox="1"/>
          <p:nvPr/>
        </p:nvSpPr>
        <p:spPr>
          <a:xfrm>
            <a:off x="464695" y="612844"/>
            <a:ext cx="9908498" cy="5632311"/>
          </a:xfrm>
          <a:prstGeom prst="rect">
            <a:avLst/>
          </a:prstGeom>
          <a:noFill/>
        </p:spPr>
        <p:txBody>
          <a:bodyPr wrap="square">
            <a:spAutoFit/>
          </a:bodyPr>
          <a:lstStyle/>
          <a:p>
            <a:pPr algn="l" fontAlgn="base"/>
            <a:r>
              <a:rPr lang="ru-RU" sz="2400" b="0" i="0" dirty="0">
                <a:solidFill>
                  <a:schemeClr val="accent1">
                    <a:lumMod val="50000"/>
                  </a:schemeClr>
                </a:solidFill>
                <a:effectLst/>
                <a:latin typeface="+mj-lt"/>
              </a:rPr>
              <a:t>	Любые изменения в работе учащихся отражаются в </a:t>
            </a:r>
            <a:r>
              <a:rPr lang="ru-RU" sz="2400" b="1" i="0" dirty="0">
                <a:solidFill>
                  <a:schemeClr val="accent1">
                    <a:lumMod val="50000"/>
                  </a:schemeClr>
                </a:solidFill>
                <a:effectLst/>
                <a:latin typeface="+mj-lt"/>
              </a:rPr>
              <a:t>уведомлениях</a:t>
            </a:r>
            <a:r>
              <a:rPr lang="ru-RU" sz="2400" b="0" i="0" dirty="0">
                <a:solidFill>
                  <a:schemeClr val="accent1">
                    <a:lumMod val="50000"/>
                  </a:schemeClr>
                </a:solidFill>
                <a:effectLst/>
                <a:latin typeface="+mj-lt"/>
              </a:rPr>
              <a:t>. Ученики так же своевременно могут узнать о новых заданиях учителя. Вы можете отследить работу каждого ученика, получить подробные данные по каждому из заданий. Весьма полезна опция отправки </a:t>
            </a:r>
            <a:r>
              <a:rPr lang="ru-RU" sz="2400" b="1" i="0" dirty="0">
                <a:solidFill>
                  <a:schemeClr val="accent1">
                    <a:lumMod val="50000"/>
                  </a:schemeClr>
                </a:solidFill>
                <a:effectLst/>
                <a:latin typeface="+mj-lt"/>
              </a:rPr>
              <a:t>родителям</a:t>
            </a:r>
            <a:r>
              <a:rPr lang="ru-RU" sz="2400" b="0" i="0" dirty="0">
                <a:solidFill>
                  <a:schemeClr val="accent1">
                    <a:lumMod val="50000"/>
                  </a:schemeClr>
                </a:solidFill>
                <a:effectLst/>
                <a:latin typeface="+mj-lt"/>
              </a:rPr>
              <a:t> результатов работы их ребёнка. Причём создание ими аккаунта не требуется. Собираются также общие статистические данные по всему классу. Результаты хранятся не только в вашем аккаунте. Вы можете загрузить их  на компьютер в формате Excel.</a:t>
            </a:r>
          </a:p>
          <a:p>
            <a:pPr algn="l" fontAlgn="base"/>
            <a:r>
              <a:rPr lang="ru-RU" sz="2400" b="0" i="0" dirty="0">
                <a:solidFill>
                  <a:schemeClr val="accent1">
                    <a:lumMod val="50000"/>
                  </a:schemeClr>
                </a:solidFill>
                <a:effectLst/>
                <a:latin typeface="+mj-lt"/>
              </a:rPr>
              <a:t>	Ученики могут работать не только на компьютерах и ноутбуках, но и планшетах и смартфонах. Для этого достаточно  бесплатно загрузить </a:t>
            </a:r>
            <a:r>
              <a:rPr lang="ru-RU" sz="2400" b="1" i="0" dirty="0">
                <a:solidFill>
                  <a:schemeClr val="accent1">
                    <a:lumMod val="50000"/>
                  </a:schemeClr>
                </a:solidFill>
                <a:effectLst/>
                <a:latin typeface="+mj-lt"/>
              </a:rPr>
              <a:t>мобильное приложение</a:t>
            </a:r>
            <a:r>
              <a:rPr lang="ru-RU" sz="2400" b="0" i="0" dirty="0">
                <a:solidFill>
                  <a:schemeClr val="accent1">
                    <a:lumMod val="50000"/>
                  </a:schemeClr>
                </a:solidFill>
                <a:effectLst/>
                <a:latin typeface="+mj-lt"/>
              </a:rPr>
              <a:t>.</a:t>
            </a:r>
          </a:p>
          <a:p>
            <a:pPr algn="l" fontAlgn="base"/>
            <a:r>
              <a:rPr lang="ru-RU" sz="2400" b="0" i="0" dirty="0">
                <a:solidFill>
                  <a:schemeClr val="accent1">
                    <a:lumMod val="50000"/>
                  </a:schemeClr>
                </a:solidFill>
                <a:effectLst/>
                <a:latin typeface="+mj-lt"/>
              </a:rPr>
              <a:t>	Таким образом, в наших руках эффективная образовательная платформа, позволяющая сопровождать ученика по всем этапам усвоения знаний.</a:t>
            </a:r>
          </a:p>
        </p:txBody>
      </p:sp>
    </p:spTree>
    <p:extLst>
      <p:ext uri="{BB962C8B-B14F-4D97-AF65-F5344CB8AC3E}">
        <p14:creationId xmlns:p14="http://schemas.microsoft.com/office/powerpoint/2010/main" val="125499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A8D20CB-B957-EAB4-F137-B57685E99D12}"/>
              </a:ext>
            </a:extLst>
          </p:cNvPr>
          <p:cNvPicPr>
            <a:picLocks noChangeAspect="1"/>
          </p:cNvPicPr>
          <p:nvPr/>
        </p:nvPicPr>
        <p:blipFill>
          <a:blip r:embed="rId2"/>
          <a:stretch>
            <a:fillRect/>
          </a:stretch>
        </p:blipFill>
        <p:spPr>
          <a:xfrm>
            <a:off x="196513" y="1333569"/>
            <a:ext cx="11267644" cy="5205412"/>
          </a:xfrm>
          <a:prstGeom prst="rect">
            <a:avLst/>
          </a:prstGeom>
        </p:spPr>
      </p:pic>
      <p:sp>
        <p:nvSpPr>
          <p:cNvPr id="9" name="Блок-схема: узел 8">
            <a:extLst>
              <a:ext uri="{FF2B5EF4-FFF2-40B4-BE49-F238E27FC236}">
                <a16:creationId xmlns:a16="http://schemas.microsoft.com/office/drawing/2014/main" id="{69468C94-BC1A-F0E6-A849-9CC0EA2C2753}"/>
              </a:ext>
            </a:extLst>
          </p:cNvPr>
          <p:cNvSpPr/>
          <p:nvPr/>
        </p:nvSpPr>
        <p:spPr>
          <a:xfrm>
            <a:off x="6205928" y="4751882"/>
            <a:ext cx="4781862" cy="1922566"/>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AAFCB9ED-99B7-ABD2-C32F-1904F14AE160}"/>
              </a:ext>
            </a:extLst>
          </p:cNvPr>
          <p:cNvSpPr txBox="1"/>
          <p:nvPr/>
        </p:nvSpPr>
        <p:spPr>
          <a:xfrm>
            <a:off x="524655" y="319019"/>
            <a:ext cx="8911414" cy="830997"/>
          </a:xfrm>
          <a:prstGeom prst="rect">
            <a:avLst/>
          </a:prstGeom>
          <a:noFill/>
        </p:spPr>
        <p:txBody>
          <a:bodyPr wrap="none" rtlCol="0">
            <a:spAutoFit/>
          </a:bodyPr>
          <a:lstStyle/>
          <a:p>
            <a:r>
              <a:rPr lang="ru-RU" sz="2400" dirty="0">
                <a:solidFill>
                  <a:schemeClr val="accent1">
                    <a:lumMod val="50000"/>
                  </a:schemeClr>
                </a:solidFill>
              </a:rPr>
              <a:t>3. Следить сколько раз ученик проходил урок и </a:t>
            </a:r>
          </a:p>
          <a:p>
            <a:r>
              <a:rPr lang="ru-RU" sz="2400" dirty="0">
                <a:solidFill>
                  <a:schemeClr val="accent1">
                    <a:lumMod val="50000"/>
                  </a:schemeClr>
                </a:solidFill>
              </a:rPr>
              <a:t>                       какие ошибки допустил в процессе обучения.</a:t>
            </a:r>
          </a:p>
        </p:txBody>
      </p:sp>
    </p:spTree>
    <p:extLst>
      <p:ext uri="{BB962C8B-B14F-4D97-AF65-F5344CB8AC3E}">
        <p14:creationId xmlns:p14="http://schemas.microsoft.com/office/powerpoint/2010/main" val="41395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090CDD8-5E6F-5B39-0439-F3DF29B8ED58}"/>
              </a:ext>
            </a:extLst>
          </p:cNvPr>
          <p:cNvPicPr>
            <a:picLocks noChangeAspect="1"/>
          </p:cNvPicPr>
          <p:nvPr/>
        </p:nvPicPr>
        <p:blipFill>
          <a:blip r:embed="rId2"/>
          <a:stretch>
            <a:fillRect/>
          </a:stretch>
        </p:blipFill>
        <p:spPr>
          <a:xfrm>
            <a:off x="189641" y="927906"/>
            <a:ext cx="11572875" cy="5781675"/>
          </a:xfrm>
          <a:prstGeom prst="rect">
            <a:avLst/>
          </a:prstGeom>
        </p:spPr>
      </p:pic>
      <p:sp>
        <p:nvSpPr>
          <p:cNvPr id="6" name="TextBox 5">
            <a:extLst>
              <a:ext uri="{FF2B5EF4-FFF2-40B4-BE49-F238E27FC236}">
                <a16:creationId xmlns:a16="http://schemas.microsoft.com/office/drawing/2014/main" id="{7ABC665A-AA16-9A35-5E2D-A1A2F24BCB39}"/>
              </a:ext>
            </a:extLst>
          </p:cNvPr>
          <p:cNvSpPr txBox="1"/>
          <p:nvPr/>
        </p:nvSpPr>
        <p:spPr>
          <a:xfrm>
            <a:off x="524656" y="254833"/>
            <a:ext cx="8045792" cy="461665"/>
          </a:xfrm>
          <a:prstGeom prst="rect">
            <a:avLst/>
          </a:prstGeom>
          <a:noFill/>
        </p:spPr>
        <p:txBody>
          <a:bodyPr wrap="none" rtlCol="0">
            <a:spAutoFit/>
          </a:bodyPr>
          <a:lstStyle/>
          <a:p>
            <a:r>
              <a:rPr lang="ru-RU" sz="2400" dirty="0">
                <a:solidFill>
                  <a:schemeClr val="accent1">
                    <a:lumMod val="50000"/>
                  </a:schemeClr>
                </a:solidFill>
              </a:rPr>
              <a:t>4. Элемент соперничества и визуализации результата.</a:t>
            </a:r>
          </a:p>
        </p:txBody>
      </p:sp>
    </p:spTree>
    <p:extLst>
      <p:ext uri="{BB962C8B-B14F-4D97-AF65-F5344CB8AC3E}">
        <p14:creationId xmlns:p14="http://schemas.microsoft.com/office/powerpoint/2010/main" val="43227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4E8D4F9-80DE-28C1-76F9-08FEE913EE41}"/>
              </a:ext>
            </a:extLst>
          </p:cNvPr>
          <p:cNvPicPr>
            <a:picLocks noChangeAspect="1"/>
          </p:cNvPicPr>
          <p:nvPr/>
        </p:nvPicPr>
        <p:blipFill>
          <a:blip r:embed="rId2"/>
          <a:stretch>
            <a:fillRect/>
          </a:stretch>
        </p:blipFill>
        <p:spPr>
          <a:xfrm>
            <a:off x="569080" y="971887"/>
            <a:ext cx="8350068" cy="5886113"/>
          </a:xfrm>
          <a:prstGeom prst="rect">
            <a:avLst/>
          </a:prstGeom>
        </p:spPr>
      </p:pic>
      <p:sp>
        <p:nvSpPr>
          <p:cNvPr id="8" name="TextBox 7">
            <a:extLst>
              <a:ext uri="{FF2B5EF4-FFF2-40B4-BE49-F238E27FC236}">
                <a16:creationId xmlns:a16="http://schemas.microsoft.com/office/drawing/2014/main" id="{2171B3BF-EEE8-5EC4-E2F8-C969891531CA}"/>
              </a:ext>
            </a:extLst>
          </p:cNvPr>
          <p:cNvSpPr txBox="1"/>
          <p:nvPr/>
        </p:nvSpPr>
        <p:spPr>
          <a:xfrm>
            <a:off x="569080" y="149902"/>
            <a:ext cx="7220246" cy="830997"/>
          </a:xfrm>
          <a:prstGeom prst="rect">
            <a:avLst/>
          </a:prstGeom>
          <a:noFill/>
        </p:spPr>
        <p:txBody>
          <a:bodyPr wrap="none" rtlCol="0">
            <a:spAutoFit/>
          </a:bodyPr>
          <a:lstStyle/>
          <a:p>
            <a:r>
              <a:rPr lang="ru-RU" sz="2400" dirty="0">
                <a:solidFill>
                  <a:schemeClr val="accent1">
                    <a:lumMod val="50000"/>
                  </a:schemeClr>
                </a:solidFill>
              </a:rPr>
              <a:t>5. Возможность получить награду за старания. </a:t>
            </a:r>
          </a:p>
          <a:p>
            <a:r>
              <a:rPr lang="ru-RU" sz="2400" dirty="0">
                <a:solidFill>
                  <a:schemeClr val="accent1">
                    <a:lumMod val="50000"/>
                  </a:schemeClr>
                </a:solidFill>
              </a:rPr>
              <a:t>								Видеть свой результат.</a:t>
            </a:r>
          </a:p>
        </p:txBody>
      </p:sp>
    </p:spTree>
    <p:extLst>
      <p:ext uri="{BB962C8B-B14F-4D97-AF65-F5344CB8AC3E}">
        <p14:creationId xmlns:p14="http://schemas.microsoft.com/office/powerpoint/2010/main" val="377842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0A36BD5-A2C8-18DE-41B4-F702BE16756C}"/>
              </a:ext>
            </a:extLst>
          </p:cNvPr>
          <p:cNvPicPr>
            <a:picLocks noChangeAspect="1"/>
          </p:cNvPicPr>
          <p:nvPr/>
        </p:nvPicPr>
        <p:blipFill>
          <a:blip r:embed="rId2"/>
          <a:stretch>
            <a:fillRect/>
          </a:stretch>
        </p:blipFill>
        <p:spPr>
          <a:xfrm>
            <a:off x="6080462" y="4667520"/>
            <a:ext cx="4242764" cy="1884811"/>
          </a:xfrm>
          <a:prstGeom prst="rect">
            <a:avLst/>
          </a:prstGeom>
        </p:spPr>
      </p:pic>
      <p:pic>
        <p:nvPicPr>
          <p:cNvPr id="7" name="Рисунок 6">
            <a:extLst>
              <a:ext uri="{FF2B5EF4-FFF2-40B4-BE49-F238E27FC236}">
                <a16:creationId xmlns:a16="http://schemas.microsoft.com/office/drawing/2014/main" id="{708264E3-42ED-2B08-275B-BFBF80EEF862}"/>
              </a:ext>
            </a:extLst>
          </p:cNvPr>
          <p:cNvPicPr>
            <a:picLocks noChangeAspect="1"/>
          </p:cNvPicPr>
          <p:nvPr/>
        </p:nvPicPr>
        <p:blipFill>
          <a:blip r:embed="rId3"/>
          <a:stretch>
            <a:fillRect/>
          </a:stretch>
        </p:blipFill>
        <p:spPr>
          <a:xfrm>
            <a:off x="4378376" y="214182"/>
            <a:ext cx="7646936" cy="4248298"/>
          </a:xfrm>
          <a:prstGeom prst="rect">
            <a:avLst/>
          </a:prstGeom>
        </p:spPr>
      </p:pic>
      <p:sp>
        <p:nvSpPr>
          <p:cNvPr id="9" name="TextBox 8">
            <a:extLst>
              <a:ext uri="{FF2B5EF4-FFF2-40B4-BE49-F238E27FC236}">
                <a16:creationId xmlns:a16="http://schemas.microsoft.com/office/drawing/2014/main" id="{ECC443CB-EA51-D724-A36B-8FFF173A43BE}"/>
              </a:ext>
            </a:extLst>
          </p:cNvPr>
          <p:cNvSpPr txBox="1"/>
          <p:nvPr/>
        </p:nvSpPr>
        <p:spPr>
          <a:xfrm>
            <a:off x="881649" y="1336542"/>
            <a:ext cx="6100996" cy="461665"/>
          </a:xfrm>
          <a:prstGeom prst="rect">
            <a:avLst/>
          </a:prstGeom>
          <a:noFill/>
        </p:spPr>
        <p:txBody>
          <a:bodyPr wrap="square">
            <a:spAutoFit/>
          </a:bodyPr>
          <a:lstStyle/>
          <a:p>
            <a:pPr algn="l" fontAlgn="base"/>
            <a:r>
              <a:rPr lang="ru-RU" sz="2400" b="1" i="1" u="sng" cap="all" dirty="0">
                <a:solidFill>
                  <a:schemeClr val="accent1">
                    <a:lumMod val="50000"/>
                  </a:schemeClr>
                </a:solidFill>
                <a:effectLst/>
                <a:latin typeface="+mj-lt"/>
              </a:rPr>
              <a:t>ЗАУЧИВАНИЕ</a:t>
            </a:r>
          </a:p>
        </p:txBody>
      </p:sp>
      <p:sp>
        <p:nvSpPr>
          <p:cNvPr id="11" name="TextBox 10">
            <a:extLst>
              <a:ext uri="{FF2B5EF4-FFF2-40B4-BE49-F238E27FC236}">
                <a16:creationId xmlns:a16="http://schemas.microsoft.com/office/drawing/2014/main" id="{82D2EFD0-2FBC-5C84-0D2D-AA5F7D568D47}"/>
              </a:ext>
            </a:extLst>
          </p:cNvPr>
          <p:cNvSpPr txBox="1"/>
          <p:nvPr/>
        </p:nvSpPr>
        <p:spPr>
          <a:xfrm>
            <a:off x="366284" y="1812118"/>
            <a:ext cx="3790715" cy="4154984"/>
          </a:xfrm>
          <a:prstGeom prst="rect">
            <a:avLst/>
          </a:prstGeom>
          <a:noFill/>
        </p:spPr>
        <p:txBody>
          <a:bodyPr wrap="square">
            <a:spAutoFit/>
          </a:bodyPr>
          <a:lstStyle/>
          <a:p>
            <a:pPr algn="l" fontAlgn="base"/>
            <a:r>
              <a:rPr lang="ru-RU" b="0" i="0" dirty="0">
                <a:solidFill>
                  <a:srgbClr val="404040"/>
                </a:solidFill>
                <a:effectLst/>
                <a:latin typeface="+mj-lt"/>
              </a:rPr>
              <a:t>	</a:t>
            </a:r>
            <a:r>
              <a:rPr lang="ru-RU" sz="2400" b="0" i="0" dirty="0">
                <a:solidFill>
                  <a:schemeClr val="accent1">
                    <a:lumMod val="50000"/>
                  </a:schemeClr>
                </a:solidFill>
                <a:effectLst/>
                <a:latin typeface="+mj-lt"/>
              </a:rPr>
              <a:t>Вы размещаете пары </a:t>
            </a:r>
            <a:r>
              <a:rPr lang="ru-RU" sz="2400" b="1" i="0" dirty="0">
                <a:solidFill>
                  <a:schemeClr val="accent1">
                    <a:lumMod val="50000"/>
                  </a:schemeClr>
                </a:solidFill>
                <a:effectLst/>
                <a:latin typeface="+mj-lt"/>
              </a:rPr>
              <a:t>слово — определение</a:t>
            </a:r>
            <a:r>
              <a:rPr lang="ru-RU" sz="2400" b="0" i="0" dirty="0">
                <a:solidFill>
                  <a:schemeClr val="accent1">
                    <a:lumMod val="50000"/>
                  </a:schemeClr>
                </a:solidFill>
                <a:effectLst/>
                <a:latin typeface="+mj-lt"/>
              </a:rPr>
              <a:t> (слово — перевод, дата — событие, формула — расшифровка). А дальше программа делает всё за вас. Ученикам предлагается несколько упражнений на запоминание.</a:t>
            </a:r>
          </a:p>
        </p:txBody>
      </p:sp>
      <p:sp>
        <p:nvSpPr>
          <p:cNvPr id="12" name="TextBox 11">
            <a:extLst>
              <a:ext uri="{FF2B5EF4-FFF2-40B4-BE49-F238E27FC236}">
                <a16:creationId xmlns:a16="http://schemas.microsoft.com/office/drawing/2014/main" id="{027B6478-1695-A87F-D5EC-5589F5C9C942}"/>
              </a:ext>
            </a:extLst>
          </p:cNvPr>
          <p:cNvSpPr txBox="1"/>
          <p:nvPr/>
        </p:nvSpPr>
        <p:spPr>
          <a:xfrm>
            <a:off x="366284" y="214182"/>
            <a:ext cx="2044149" cy="523220"/>
          </a:xfrm>
          <a:prstGeom prst="rect">
            <a:avLst/>
          </a:prstGeom>
          <a:noFill/>
        </p:spPr>
        <p:txBody>
          <a:bodyPr wrap="none" rtlCol="0">
            <a:spAutoFit/>
          </a:bodyPr>
          <a:lstStyle/>
          <a:p>
            <a:r>
              <a:rPr lang="ru-RU" sz="2800" b="1" dirty="0">
                <a:solidFill>
                  <a:schemeClr val="accent1">
                    <a:lumMod val="50000"/>
                  </a:schemeClr>
                </a:solidFill>
              </a:rPr>
              <a:t>ФУНКЦИИ:</a:t>
            </a:r>
          </a:p>
        </p:txBody>
      </p:sp>
    </p:spTree>
    <p:extLst>
      <p:ext uri="{BB962C8B-B14F-4D97-AF65-F5344CB8AC3E}">
        <p14:creationId xmlns:p14="http://schemas.microsoft.com/office/powerpoint/2010/main" val="253422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09B41A-9ADD-C479-4928-2C4E9E163569}"/>
              </a:ext>
            </a:extLst>
          </p:cNvPr>
          <p:cNvSpPr txBox="1"/>
          <p:nvPr/>
        </p:nvSpPr>
        <p:spPr>
          <a:xfrm>
            <a:off x="-1" y="0"/>
            <a:ext cx="9938479" cy="1200329"/>
          </a:xfrm>
          <a:prstGeom prst="rect">
            <a:avLst/>
          </a:prstGeom>
          <a:noFill/>
        </p:spPr>
        <p:txBody>
          <a:bodyPr wrap="square">
            <a:spAutoFit/>
          </a:bodyPr>
          <a:lstStyle/>
          <a:p>
            <a:pPr lvl="5" fontAlgn="base"/>
            <a:r>
              <a:rPr lang="ru-RU" sz="2400" b="1" i="0" cap="all" dirty="0">
                <a:solidFill>
                  <a:schemeClr val="accent1">
                    <a:lumMod val="50000"/>
                  </a:schemeClr>
                </a:solidFill>
                <a:effectLst/>
                <a:latin typeface="+mj-lt"/>
              </a:rPr>
              <a:t>			</a:t>
            </a:r>
            <a:r>
              <a:rPr lang="ru-RU" sz="2400" b="1" i="0" u="sng" cap="all" dirty="0">
                <a:solidFill>
                  <a:schemeClr val="accent1">
                    <a:lumMod val="50000"/>
                  </a:schemeClr>
                </a:solidFill>
                <a:effectLst/>
                <a:latin typeface="+mj-lt"/>
              </a:rPr>
              <a:t>ИНТЕРАКТИВНЫЙ УРОК</a:t>
            </a:r>
          </a:p>
          <a:p>
            <a:pPr algn="l" fontAlgn="base"/>
            <a:r>
              <a:rPr lang="ru-RU" sz="2400" b="0" i="0" dirty="0">
                <a:solidFill>
                  <a:schemeClr val="accent1">
                    <a:lumMod val="50000"/>
                  </a:schemeClr>
                </a:solidFill>
                <a:effectLst/>
                <a:latin typeface="+mj-lt"/>
              </a:rPr>
              <a:t>					Инструменты этого модуля позволяют создать 							полноценный </a:t>
            </a:r>
            <a:r>
              <a:rPr lang="ru-RU" sz="2400" b="1" i="0" dirty="0">
                <a:solidFill>
                  <a:schemeClr val="accent1">
                    <a:lumMod val="50000"/>
                  </a:schemeClr>
                </a:solidFill>
                <a:effectLst/>
                <a:latin typeface="+mj-lt"/>
              </a:rPr>
              <a:t>интерактивный рабочий лист</a:t>
            </a:r>
            <a:r>
              <a:rPr lang="ru-RU" sz="2400" b="0" i="0" dirty="0">
                <a:solidFill>
                  <a:schemeClr val="accent1">
                    <a:lumMod val="50000"/>
                  </a:schemeClr>
                </a:solidFill>
                <a:effectLst/>
                <a:latin typeface="+mj-lt"/>
              </a:rPr>
              <a:t>.</a:t>
            </a:r>
          </a:p>
        </p:txBody>
      </p:sp>
      <p:sp>
        <p:nvSpPr>
          <p:cNvPr id="7" name="TextBox 6">
            <a:extLst>
              <a:ext uri="{FF2B5EF4-FFF2-40B4-BE49-F238E27FC236}">
                <a16:creationId xmlns:a16="http://schemas.microsoft.com/office/drawing/2014/main" id="{8CFEB0FA-6D13-ED97-F369-13E3366B8D1B}"/>
              </a:ext>
            </a:extLst>
          </p:cNvPr>
          <p:cNvSpPr txBox="1"/>
          <p:nvPr/>
        </p:nvSpPr>
        <p:spPr>
          <a:xfrm>
            <a:off x="-1" y="1200329"/>
            <a:ext cx="3486541" cy="4524315"/>
          </a:xfrm>
          <a:prstGeom prst="rect">
            <a:avLst/>
          </a:prstGeom>
          <a:noFill/>
        </p:spPr>
        <p:txBody>
          <a:bodyPr wrap="square">
            <a:spAutoFit/>
          </a:bodyPr>
          <a:lstStyle/>
          <a:p>
            <a:r>
              <a:rPr lang="ru-RU" sz="2400" b="0" i="0" dirty="0">
                <a:solidFill>
                  <a:schemeClr val="accent1">
                    <a:lumMod val="50000"/>
                  </a:schemeClr>
                </a:solidFill>
                <a:effectLst/>
                <a:latin typeface="+mj-lt"/>
              </a:rPr>
              <a:t>	Благодаря текстовому редактору, вы можете давать большие пояснения, теоретический </a:t>
            </a:r>
            <a:r>
              <a:rPr lang="ru-RU" sz="2400" b="0" i="0" dirty="0" err="1">
                <a:solidFill>
                  <a:schemeClr val="accent1">
                    <a:lumMod val="50000"/>
                  </a:schemeClr>
                </a:solidFill>
                <a:effectLst/>
                <a:latin typeface="+mj-lt"/>
              </a:rPr>
              <a:t>материал,предисловия</a:t>
            </a:r>
            <a:r>
              <a:rPr lang="ru-RU" sz="2400" b="0" i="0" dirty="0">
                <a:solidFill>
                  <a:schemeClr val="accent1">
                    <a:lumMod val="50000"/>
                  </a:schemeClr>
                </a:solidFill>
                <a:effectLst/>
                <a:latin typeface="+mj-lt"/>
              </a:rPr>
              <a:t> к вопросам, выделять отдельные слова и фразы, вставлять математические символы и химические формулы.</a:t>
            </a:r>
            <a:endParaRPr lang="ru-RU" sz="2400" dirty="0">
              <a:solidFill>
                <a:schemeClr val="accent1">
                  <a:lumMod val="50000"/>
                </a:schemeClr>
              </a:solidFill>
              <a:latin typeface="+mj-lt"/>
            </a:endParaRPr>
          </a:p>
        </p:txBody>
      </p:sp>
      <p:pic>
        <p:nvPicPr>
          <p:cNvPr id="9" name="Рисунок 8">
            <a:extLst>
              <a:ext uri="{FF2B5EF4-FFF2-40B4-BE49-F238E27FC236}">
                <a16:creationId xmlns:a16="http://schemas.microsoft.com/office/drawing/2014/main" id="{95A3E8A3-8AA9-55B3-6B97-7E9B5023EAA6}"/>
              </a:ext>
            </a:extLst>
          </p:cNvPr>
          <p:cNvPicPr>
            <a:picLocks noChangeAspect="1"/>
          </p:cNvPicPr>
          <p:nvPr/>
        </p:nvPicPr>
        <p:blipFill>
          <a:blip r:embed="rId2"/>
          <a:stretch>
            <a:fillRect/>
          </a:stretch>
        </p:blipFill>
        <p:spPr>
          <a:xfrm>
            <a:off x="3486540" y="1182387"/>
            <a:ext cx="8486775" cy="5324475"/>
          </a:xfrm>
          <a:prstGeom prst="rect">
            <a:avLst/>
          </a:prstGeom>
        </p:spPr>
      </p:pic>
    </p:spTree>
    <p:extLst>
      <p:ext uri="{BB962C8B-B14F-4D97-AF65-F5344CB8AC3E}">
        <p14:creationId xmlns:p14="http://schemas.microsoft.com/office/powerpoint/2010/main" val="292430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726A4A3-69E2-CC2E-B124-BFDFEECB57C0}"/>
              </a:ext>
            </a:extLst>
          </p:cNvPr>
          <p:cNvPicPr>
            <a:picLocks noChangeAspect="1"/>
          </p:cNvPicPr>
          <p:nvPr/>
        </p:nvPicPr>
        <p:blipFill>
          <a:blip r:embed="rId2"/>
          <a:stretch>
            <a:fillRect/>
          </a:stretch>
        </p:blipFill>
        <p:spPr>
          <a:xfrm>
            <a:off x="575169" y="1551558"/>
            <a:ext cx="9572625" cy="5133975"/>
          </a:xfrm>
          <a:prstGeom prst="rect">
            <a:avLst/>
          </a:prstGeom>
        </p:spPr>
      </p:pic>
      <p:sp>
        <p:nvSpPr>
          <p:cNvPr id="7" name="TextBox 6">
            <a:extLst>
              <a:ext uri="{FF2B5EF4-FFF2-40B4-BE49-F238E27FC236}">
                <a16:creationId xmlns:a16="http://schemas.microsoft.com/office/drawing/2014/main" id="{B9C86ECE-AB4C-F1E5-4C8F-4530B53452D1}"/>
              </a:ext>
            </a:extLst>
          </p:cNvPr>
          <p:cNvSpPr txBox="1"/>
          <p:nvPr/>
        </p:nvSpPr>
        <p:spPr>
          <a:xfrm>
            <a:off x="959371" y="449704"/>
            <a:ext cx="8507457" cy="461665"/>
          </a:xfrm>
          <a:prstGeom prst="rect">
            <a:avLst/>
          </a:prstGeom>
          <a:noFill/>
        </p:spPr>
        <p:txBody>
          <a:bodyPr wrap="none" rtlCol="0">
            <a:spAutoFit/>
          </a:bodyPr>
          <a:lstStyle/>
          <a:p>
            <a:r>
              <a:rPr lang="ru-RU" sz="2400" dirty="0">
                <a:solidFill>
                  <a:schemeClr val="accent1">
                    <a:lumMod val="50000"/>
                  </a:schemeClr>
                </a:solidFill>
              </a:rPr>
              <a:t>Возможность распечатать карточки интерактивного урока</a:t>
            </a:r>
          </a:p>
        </p:txBody>
      </p:sp>
    </p:spTree>
    <p:extLst>
      <p:ext uri="{BB962C8B-B14F-4D97-AF65-F5344CB8AC3E}">
        <p14:creationId xmlns:p14="http://schemas.microsoft.com/office/powerpoint/2010/main" val="309122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0089B28-5133-0A3D-18E8-D24F38495FC6}"/>
              </a:ext>
            </a:extLst>
          </p:cNvPr>
          <p:cNvSpPr txBox="1"/>
          <p:nvPr/>
        </p:nvSpPr>
        <p:spPr>
          <a:xfrm>
            <a:off x="704537" y="344774"/>
            <a:ext cx="10568065" cy="6555641"/>
          </a:xfrm>
          <a:prstGeom prst="rect">
            <a:avLst/>
          </a:prstGeom>
          <a:noFill/>
        </p:spPr>
        <p:txBody>
          <a:bodyPr wrap="square">
            <a:spAutoFit/>
          </a:bodyPr>
          <a:lstStyle/>
          <a:p>
            <a:pPr algn="ctr" eaLnBrk="1" fontAlgn="auto" hangingPunct="1">
              <a:spcAft>
                <a:spcPts val="0"/>
              </a:spcAft>
              <a:buFont typeface="Arial" panose="020B0604020202020204" pitchFamily="34" charset="0"/>
              <a:buNone/>
              <a:defRPr/>
            </a:pPr>
            <a:r>
              <a:rPr lang="ru-RU" sz="2400" b="1" u="sng" dirty="0">
                <a:solidFill>
                  <a:schemeClr val="accent1">
                    <a:lumMod val="50000"/>
                  </a:schemeClr>
                </a:solidFill>
                <a:latin typeface="Trebuchet MS" panose="020B0603020202020204" pitchFamily="34" charset="0"/>
                <a:cs typeface="Times New Roman" pitchFamily="18" charset="0"/>
              </a:rPr>
              <a:t>Что такое ЦОР</a:t>
            </a:r>
          </a:p>
          <a:p>
            <a:pPr algn="ctr" eaLnBrk="1" fontAlgn="auto" hangingPunct="1">
              <a:spcAft>
                <a:spcPts val="0"/>
              </a:spcAft>
              <a:buFont typeface="Arial" panose="020B0604020202020204" pitchFamily="34" charset="0"/>
              <a:buNone/>
              <a:defRPr/>
            </a:pPr>
            <a:endParaRPr lang="en-US" sz="2400" b="1" u="sng" dirty="0">
              <a:solidFill>
                <a:schemeClr val="accent1">
                  <a:lumMod val="50000"/>
                </a:schemeClr>
              </a:solidFill>
              <a:latin typeface="Trebuchet MS" panose="020B0603020202020204" pitchFamily="34" charset="0"/>
              <a:cs typeface="Times New Roman" pitchFamily="18" charset="0"/>
            </a:endParaRPr>
          </a:p>
          <a:p>
            <a:pPr eaLnBrk="1" fontAlgn="auto" hangingPunct="1">
              <a:spcAft>
                <a:spcPts val="0"/>
              </a:spcAft>
              <a:buFont typeface="Arial" panose="020B0604020202020204" pitchFamily="34" charset="0"/>
              <a:buNone/>
              <a:defRPr/>
            </a:pPr>
            <a:r>
              <a:rPr lang="ru-RU" sz="2400" dirty="0">
                <a:solidFill>
                  <a:schemeClr val="accent1">
                    <a:lumMod val="50000"/>
                  </a:schemeClr>
                </a:solidFill>
                <a:latin typeface="Trebuchet MS" panose="020B0603020202020204" pitchFamily="34" charset="0"/>
                <a:cs typeface="Times New Roman" pitchFamily="18" charset="0"/>
              </a:rPr>
              <a:t>		ЦОР- это учебные (образовательные) материалы, 				    		              представленные в цифровой форме...</a:t>
            </a:r>
          </a:p>
          <a:p>
            <a:pPr eaLnBrk="1" fontAlgn="auto" hangingPunct="1">
              <a:spcAft>
                <a:spcPts val="0"/>
              </a:spcAft>
              <a:buFont typeface="Arial" panose="020B0604020202020204" pitchFamily="34" charset="0"/>
              <a:buNone/>
              <a:defRPr/>
            </a:pP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1.Фотографии, </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2.Видеофрагменты, </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3.Текстовые документы,</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4.Звукозаписи, </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5.Картографические материалы, </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6.Статические и динамические модели, </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7.Объекты виртуальной реальности и     интерактивного моделирования, </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8.Символьные объекты и деловая графика,</a:t>
            </a:r>
            <a:br>
              <a:rPr lang="ru-RU" sz="2400" dirty="0">
                <a:solidFill>
                  <a:schemeClr val="accent1">
                    <a:lumMod val="50000"/>
                  </a:schemeClr>
                </a:solidFill>
                <a:latin typeface="Trebuchet MS" panose="020B0603020202020204" pitchFamily="34" charset="0"/>
                <a:cs typeface="Times New Roman" pitchFamily="18" charset="0"/>
              </a:rPr>
            </a:br>
            <a:r>
              <a:rPr lang="ru-RU" sz="2400" dirty="0">
                <a:solidFill>
                  <a:schemeClr val="accent1">
                    <a:lumMod val="50000"/>
                  </a:schemeClr>
                </a:solidFill>
                <a:latin typeface="Trebuchet MS" panose="020B0603020202020204" pitchFamily="34" charset="0"/>
                <a:cs typeface="Times New Roman" pitchFamily="18" charset="0"/>
              </a:rPr>
              <a:t>или иные учебные материалы, необходимые для организации учебного процесса.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73701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208BCC-7AFC-D7F9-7F5B-625DBA983E8B}"/>
              </a:ext>
            </a:extLst>
          </p:cNvPr>
          <p:cNvSpPr txBox="1"/>
          <p:nvPr/>
        </p:nvSpPr>
        <p:spPr>
          <a:xfrm>
            <a:off x="241851" y="1030365"/>
            <a:ext cx="10744201" cy="5632311"/>
          </a:xfrm>
          <a:prstGeom prst="rect">
            <a:avLst/>
          </a:prstGeom>
          <a:noFill/>
        </p:spPr>
        <p:txBody>
          <a:bodyPr wrap="square">
            <a:spAutoFit/>
          </a:bodyPr>
          <a:lstStyle/>
          <a:p>
            <a:pPr algn="just"/>
            <a:r>
              <a:rPr lang="ru-RU" sz="2400" b="0" i="0" dirty="0">
                <a:solidFill>
                  <a:schemeClr val="accent1">
                    <a:lumMod val="50000"/>
                  </a:schemeClr>
                </a:solidFill>
                <a:effectLst/>
                <a:latin typeface="+mj-lt"/>
              </a:rPr>
              <a:t>На платформе ВЗНАНИЯ я, как учитель, могу бесплатно:</a:t>
            </a:r>
          </a:p>
          <a:p>
            <a:pPr algn="just"/>
            <a:r>
              <a:rPr lang="ru-RU" sz="2400" b="0" i="0" dirty="0">
                <a:solidFill>
                  <a:schemeClr val="accent1">
                    <a:lumMod val="50000"/>
                  </a:schemeClr>
                </a:solidFill>
                <a:effectLst/>
                <a:latin typeface="+mj-lt"/>
              </a:rPr>
              <a:t>- создавать уроки на заучивание лексики за 5-15 минут (7 вариантов заданий);</a:t>
            </a:r>
          </a:p>
          <a:p>
            <a:pPr algn="just"/>
            <a:r>
              <a:rPr lang="ru-RU" sz="2400" b="0" i="0" dirty="0">
                <a:solidFill>
                  <a:schemeClr val="accent1">
                    <a:lumMod val="50000"/>
                  </a:schemeClr>
                </a:solidFill>
                <a:effectLst/>
                <a:latin typeface="+mj-lt"/>
              </a:rPr>
              <a:t>- создавать грамматические упражнения и тесты ( 5 вариантов заданий);</a:t>
            </a:r>
          </a:p>
          <a:p>
            <a:pPr algn="just"/>
            <a:r>
              <a:rPr lang="ru-RU" sz="2400" b="0" i="0" dirty="0">
                <a:solidFill>
                  <a:schemeClr val="accent1">
                    <a:lumMod val="50000"/>
                  </a:schemeClr>
                </a:solidFill>
                <a:effectLst/>
                <a:latin typeface="+mj-lt"/>
              </a:rPr>
              <a:t>- создавать задания с интерактивными видео: мультики, фильмы, клипы, выступления комиков;</a:t>
            </a:r>
          </a:p>
          <a:p>
            <a:pPr algn="just"/>
            <a:r>
              <a:rPr lang="ru-RU" sz="2400" b="0" i="0" dirty="0">
                <a:solidFill>
                  <a:schemeClr val="accent1">
                    <a:lumMod val="50000"/>
                  </a:schemeClr>
                </a:solidFill>
                <a:effectLst/>
                <a:latin typeface="+mj-lt"/>
              </a:rPr>
              <a:t>- распечатывать рабочие листы для проведения диктантов и работы на уроке;</a:t>
            </a:r>
          </a:p>
          <a:p>
            <a:pPr algn="just"/>
            <a:r>
              <a:rPr lang="ru-RU" sz="2400" b="0" i="0" dirty="0">
                <a:solidFill>
                  <a:schemeClr val="accent1">
                    <a:lumMod val="50000"/>
                  </a:schemeClr>
                </a:solidFill>
                <a:effectLst/>
                <a:latin typeface="+mj-lt"/>
              </a:rPr>
              <a:t>- создавать игры </a:t>
            </a:r>
            <a:r>
              <a:rPr lang="ru-RU" sz="2400" b="0" i="0" dirty="0" err="1">
                <a:solidFill>
                  <a:schemeClr val="accent1">
                    <a:lumMod val="50000"/>
                  </a:schemeClr>
                </a:solidFill>
                <a:effectLst/>
                <a:latin typeface="+mj-lt"/>
              </a:rPr>
              <a:t>мемори</a:t>
            </a:r>
            <a:r>
              <a:rPr lang="ru-RU" sz="2400" b="0" i="0" dirty="0">
                <a:solidFill>
                  <a:schemeClr val="accent1">
                    <a:lumMod val="50000"/>
                  </a:schemeClr>
                </a:solidFill>
                <a:effectLst/>
                <a:latin typeface="+mj-lt"/>
              </a:rPr>
              <a:t> на любой из лексических уроков;</a:t>
            </a:r>
          </a:p>
          <a:p>
            <a:pPr algn="just"/>
            <a:r>
              <a:rPr lang="ru-RU" sz="2400" b="0" i="0" dirty="0">
                <a:solidFill>
                  <a:schemeClr val="accent1">
                    <a:lumMod val="50000"/>
                  </a:schemeClr>
                </a:solidFill>
                <a:effectLst/>
                <a:latin typeface="+mj-lt"/>
              </a:rPr>
              <a:t>- проводить марафон среди учеников и награждать их сертификатами;</a:t>
            </a:r>
          </a:p>
          <a:p>
            <a:pPr algn="just"/>
            <a:r>
              <a:rPr lang="ru-RU" sz="2400" b="0" i="0" dirty="0">
                <a:solidFill>
                  <a:schemeClr val="accent1">
                    <a:lumMod val="50000"/>
                  </a:schemeClr>
                </a:solidFill>
                <a:effectLst/>
                <a:latin typeface="+mj-lt"/>
              </a:rPr>
              <a:t>- задать упражнения на дом и быть уверенным, что ученик их действительно выполнит, а не спишет с решебника;</a:t>
            </a:r>
          </a:p>
          <a:p>
            <a:pPr algn="just"/>
            <a:r>
              <a:rPr lang="ru-RU" sz="2400" b="0" i="0" dirty="0">
                <a:solidFill>
                  <a:schemeClr val="accent1">
                    <a:lumMod val="50000"/>
                  </a:schemeClr>
                </a:solidFill>
                <a:effectLst/>
                <a:latin typeface="+mj-lt"/>
              </a:rPr>
              <a:t>- не беспокоиться о проверке заданий, потому что на </a:t>
            </a:r>
            <a:r>
              <a:rPr lang="ru-RU" sz="2400" b="0" i="0" dirty="0" err="1">
                <a:solidFill>
                  <a:schemeClr val="accent1">
                    <a:lumMod val="50000"/>
                  </a:schemeClr>
                </a:solidFill>
                <a:effectLst/>
                <a:latin typeface="+mj-lt"/>
              </a:rPr>
              <a:t>взнания</a:t>
            </a:r>
            <a:r>
              <a:rPr lang="ru-RU" sz="2400" b="0" i="0" dirty="0">
                <a:solidFill>
                  <a:schemeClr val="accent1">
                    <a:lumMod val="50000"/>
                  </a:schemeClr>
                </a:solidFill>
                <a:effectLst/>
                <a:latin typeface="+mj-lt"/>
              </a:rPr>
              <a:t> встроена автоматическая проверка результатов, вся информация по выполненным урокам/играм хранится в едином журнале.</a:t>
            </a:r>
          </a:p>
        </p:txBody>
      </p:sp>
      <p:sp>
        <p:nvSpPr>
          <p:cNvPr id="6" name="TextBox 5">
            <a:extLst>
              <a:ext uri="{FF2B5EF4-FFF2-40B4-BE49-F238E27FC236}">
                <a16:creationId xmlns:a16="http://schemas.microsoft.com/office/drawing/2014/main" id="{E8923235-A840-668C-C042-E406FED6B777}"/>
              </a:ext>
            </a:extLst>
          </p:cNvPr>
          <p:cNvSpPr txBox="1"/>
          <p:nvPr/>
        </p:nvSpPr>
        <p:spPr>
          <a:xfrm>
            <a:off x="556591" y="195324"/>
            <a:ext cx="2507418" cy="461665"/>
          </a:xfrm>
          <a:prstGeom prst="rect">
            <a:avLst/>
          </a:prstGeom>
          <a:noFill/>
        </p:spPr>
        <p:txBody>
          <a:bodyPr wrap="none" rtlCol="0">
            <a:spAutoFit/>
          </a:bodyPr>
          <a:lstStyle/>
          <a:p>
            <a:r>
              <a:rPr lang="ru-RU" sz="2400" b="1" u="sng" dirty="0">
                <a:solidFill>
                  <a:schemeClr val="accent1">
                    <a:lumMod val="50000"/>
                  </a:schemeClr>
                </a:solidFill>
              </a:rPr>
              <a:t>Подводя итоги:</a:t>
            </a:r>
          </a:p>
        </p:txBody>
      </p:sp>
    </p:spTree>
    <p:extLst>
      <p:ext uri="{BB962C8B-B14F-4D97-AF65-F5344CB8AC3E}">
        <p14:creationId xmlns:p14="http://schemas.microsoft.com/office/powerpoint/2010/main" val="182520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B7DFC-9016-1AA1-41E3-B0A99A107B3E}"/>
              </a:ext>
            </a:extLst>
          </p:cNvPr>
          <p:cNvSpPr txBox="1"/>
          <p:nvPr/>
        </p:nvSpPr>
        <p:spPr>
          <a:xfrm>
            <a:off x="809469" y="722084"/>
            <a:ext cx="9009088" cy="4401205"/>
          </a:xfrm>
          <a:prstGeom prst="rect">
            <a:avLst/>
          </a:prstGeom>
          <a:noFill/>
        </p:spPr>
        <p:txBody>
          <a:bodyPr wrap="square">
            <a:spAutoFit/>
          </a:bodyPr>
          <a:lstStyle/>
          <a:p>
            <a:pPr eaLnBrk="1" hangingPunct="1">
              <a:buFont typeface="Arial" panose="020B0604020202020204" pitchFamily="34" charset="0"/>
              <a:buNone/>
              <a:defRPr/>
            </a:pPr>
            <a:r>
              <a:rPr lang="ru-RU" sz="2800" dirty="0">
                <a:solidFill>
                  <a:schemeClr val="accent1">
                    <a:lumMod val="50000"/>
                  </a:schemeClr>
                </a:solidFill>
                <a:latin typeface="Trebuchet MS" panose="020B0603020202020204" pitchFamily="34" charset="0"/>
                <a:cs typeface="Times New Roman" pitchFamily="18" charset="0"/>
              </a:rPr>
              <a:t>	Таким образом, цифровые образовательные ресурсы  расширяют возможности повышения эффективности познавательной  и практической деятельности учеников и педагогов, постижения ими надёжных ориентиров творческого самостоятельного познания. </a:t>
            </a:r>
          </a:p>
          <a:p>
            <a:pPr eaLnBrk="1" hangingPunct="1">
              <a:buFont typeface="Arial" panose="020B0604020202020204" pitchFamily="34" charset="0"/>
              <a:buNone/>
              <a:defRPr/>
            </a:pPr>
            <a:r>
              <a:rPr lang="ru-RU" sz="2800" dirty="0">
                <a:solidFill>
                  <a:schemeClr val="accent1">
                    <a:lumMod val="50000"/>
                  </a:schemeClr>
                </a:solidFill>
                <a:latin typeface="Trebuchet MS" panose="020B0603020202020204" pitchFamily="34" charset="0"/>
                <a:cs typeface="Times New Roman" pitchFamily="18" charset="0"/>
              </a:rPr>
              <a:t>	ЦОР и информационные технологии могут сделать процесс обучения более интересным, отвечающим реалиям сегодняшнего дня, предоставляя нужную информацию в нужное время.</a:t>
            </a:r>
            <a:endParaRPr lang="ru-RU" sz="2800" kern="10" spc="-360" dirty="0">
              <a:ln w="12700">
                <a:solidFill>
                  <a:srgbClr val="000099"/>
                </a:solidFill>
                <a:round/>
                <a:headEnd/>
                <a:tailEnd/>
              </a:ln>
              <a:solidFill>
                <a:schemeClr val="accent1">
                  <a:lumMod val="50000"/>
                </a:schemeClr>
              </a:solidFill>
              <a:latin typeface="Trebuchet MS" panose="020B0603020202020204" pitchFamily="34" charset="0"/>
              <a:cs typeface="Times New Roman" pitchFamily="18" charset="0"/>
            </a:endParaRPr>
          </a:p>
        </p:txBody>
      </p:sp>
    </p:spTree>
    <p:extLst>
      <p:ext uri="{BB962C8B-B14F-4D97-AF65-F5344CB8AC3E}">
        <p14:creationId xmlns:p14="http://schemas.microsoft.com/office/powerpoint/2010/main" val="106113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6132D-23BF-2EAC-7177-5488F603CE4B}"/>
              </a:ext>
            </a:extLst>
          </p:cNvPr>
          <p:cNvSpPr txBox="1"/>
          <p:nvPr/>
        </p:nvSpPr>
        <p:spPr>
          <a:xfrm>
            <a:off x="554636" y="1199213"/>
            <a:ext cx="9383842" cy="3785652"/>
          </a:xfrm>
          <a:prstGeom prst="rect">
            <a:avLst/>
          </a:prstGeom>
          <a:noFill/>
        </p:spPr>
        <p:txBody>
          <a:bodyPr wrap="square">
            <a:spAutoFit/>
          </a:bodyPr>
          <a:lstStyle/>
          <a:p>
            <a:r>
              <a:rPr lang="ru-RU" sz="2400" b="0" i="0" dirty="0">
                <a:solidFill>
                  <a:schemeClr val="accent1">
                    <a:lumMod val="50000"/>
                  </a:schemeClr>
                </a:solidFill>
                <a:effectLst/>
                <a:latin typeface="Trebuchet MS" panose="020B0603020202020204" pitchFamily="34" charset="0"/>
              </a:rPr>
              <a:t>	Отмечая все положительные стороны использования компьютеров, хочется подчеркнуть, что никакие новейшие информационные технологии не смогут заменить на уроке учителя.</a:t>
            </a:r>
          </a:p>
          <a:p>
            <a:r>
              <a:rPr lang="ru-RU" sz="2400" dirty="0">
                <a:solidFill>
                  <a:schemeClr val="accent1">
                    <a:lumMod val="50000"/>
                  </a:schemeClr>
                </a:solidFill>
                <a:latin typeface="Trebuchet MS" panose="020B0603020202020204" pitchFamily="34" charset="0"/>
              </a:rPr>
              <a:t>	</a:t>
            </a:r>
            <a:r>
              <a:rPr lang="ru-RU" sz="2400" b="0" i="0" dirty="0">
                <a:solidFill>
                  <a:schemeClr val="accent1">
                    <a:lumMod val="50000"/>
                  </a:schemeClr>
                </a:solidFill>
                <a:effectLst/>
                <a:latin typeface="Trebuchet MS" panose="020B0603020202020204" pitchFamily="34" charset="0"/>
              </a:rPr>
              <a:t>Главной и ведущей фигурой на уроке остается учитель, и применение цифровых технологий следует рассматривать как один из эффективных способов организации учебно-воспитательного процесса и на более продвинутом этапе при правильном, разумном и творческом его применении станет необходимым средством для обучения иностранному языку.</a:t>
            </a:r>
            <a:endParaRPr lang="ru-RU" sz="2400" dirty="0">
              <a:solidFill>
                <a:schemeClr val="accent1">
                  <a:lumMod val="50000"/>
                </a:schemeClr>
              </a:solidFill>
              <a:latin typeface="Trebuchet MS" panose="020B0603020202020204" pitchFamily="34" charset="0"/>
            </a:endParaRPr>
          </a:p>
        </p:txBody>
      </p:sp>
    </p:spTree>
    <p:extLst>
      <p:ext uri="{BB962C8B-B14F-4D97-AF65-F5344CB8AC3E}">
        <p14:creationId xmlns:p14="http://schemas.microsoft.com/office/powerpoint/2010/main" val="34628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9F15E-FDBB-F3A5-EB69-43756D7FA4F7}"/>
              </a:ext>
            </a:extLst>
          </p:cNvPr>
          <p:cNvSpPr txBox="1"/>
          <p:nvPr/>
        </p:nvSpPr>
        <p:spPr>
          <a:xfrm>
            <a:off x="1334125" y="2413337"/>
            <a:ext cx="9833547" cy="1015663"/>
          </a:xfrm>
          <a:prstGeom prst="rect">
            <a:avLst/>
          </a:prstGeom>
          <a:noFill/>
        </p:spPr>
        <p:txBody>
          <a:bodyPr wrap="square">
            <a:spAutoFit/>
          </a:bodyPr>
          <a:lstStyle/>
          <a:p>
            <a:pPr eaLnBrk="1" hangingPunct="1">
              <a:buFont typeface="Arial" panose="020B0604020202020204" pitchFamily="34" charset="0"/>
              <a:buNone/>
            </a:pPr>
            <a:r>
              <a:rPr lang="ru-RU" altLang="ru-RU" sz="6000" dirty="0">
                <a:solidFill>
                  <a:schemeClr val="accent1">
                    <a:lumMod val="50000"/>
                  </a:schemeClr>
                </a:solidFill>
                <a:latin typeface="Trebuchet MS" panose="020B0603020202020204" pitchFamily="34"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75687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995897-2F55-FDA9-D326-744A8C0B61E8}"/>
              </a:ext>
            </a:extLst>
          </p:cNvPr>
          <p:cNvSpPr txBox="1"/>
          <p:nvPr/>
        </p:nvSpPr>
        <p:spPr>
          <a:xfrm>
            <a:off x="2166077" y="654783"/>
            <a:ext cx="7097843" cy="523220"/>
          </a:xfrm>
          <a:prstGeom prst="rect">
            <a:avLst/>
          </a:prstGeom>
          <a:noFill/>
        </p:spPr>
        <p:txBody>
          <a:bodyPr wrap="square">
            <a:spAutoFit/>
          </a:bodyPr>
          <a:lstStyle/>
          <a:p>
            <a:r>
              <a:rPr lang="ru-RU" altLang="ru-RU" sz="2800" b="1" u="sng" dirty="0">
                <a:solidFill>
                  <a:schemeClr val="accent1">
                    <a:lumMod val="50000"/>
                  </a:schemeClr>
                </a:solidFill>
              </a:rPr>
              <a:t>Задачи ЦОР:</a:t>
            </a:r>
            <a:endParaRPr lang="ru-RU" sz="2800" u="sng" dirty="0">
              <a:solidFill>
                <a:schemeClr val="accent1">
                  <a:lumMod val="50000"/>
                </a:schemeClr>
              </a:solidFill>
            </a:endParaRPr>
          </a:p>
        </p:txBody>
      </p:sp>
      <p:sp>
        <p:nvSpPr>
          <p:cNvPr id="7" name="TextBox 6">
            <a:extLst>
              <a:ext uri="{FF2B5EF4-FFF2-40B4-BE49-F238E27FC236}">
                <a16:creationId xmlns:a16="http://schemas.microsoft.com/office/drawing/2014/main" id="{A9122299-25F5-DF8A-9051-372ADE169741}"/>
              </a:ext>
            </a:extLst>
          </p:cNvPr>
          <p:cNvSpPr txBox="1"/>
          <p:nvPr/>
        </p:nvSpPr>
        <p:spPr>
          <a:xfrm>
            <a:off x="1701383" y="1397115"/>
            <a:ext cx="6100996" cy="3539430"/>
          </a:xfrm>
          <a:prstGeom prst="rect">
            <a:avLst/>
          </a:prstGeom>
          <a:noFill/>
        </p:spPr>
        <p:txBody>
          <a:bodyPr wrap="square">
            <a:spAutoFit/>
          </a:bodyPr>
          <a:lstStyle/>
          <a:p>
            <a:pPr marL="285750" indent="-285750" eaLnBrk="1" hangingPunct="1">
              <a:buFont typeface="Arial" panose="020B0604020202020204" pitchFamily="34" charset="0"/>
              <a:buChar char="•"/>
            </a:pPr>
            <a:r>
              <a:rPr lang="ru-RU" altLang="ru-RU" sz="2800" dirty="0">
                <a:solidFill>
                  <a:schemeClr val="accent1">
                    <a:lumMod val="50000"/>
                  </a:schemeClr>
                </a:solidFill>
                <a:latin typeface="Trebuchet MS" panose="020B0603020202020204" pitchFamily="34" charset="0"/>
                <a:cs typeface="Times New Roman" panose="02020603050405020304" pitchFamily="18" charset="0"/>
              </a:rPr>
              <a:t>Помощь учителю, при подготовке к уроку.</a:t>
            </a:r>
          </a:p>
          <a:p>
            <a:pPr eaLnBrk="1" hangingPunct="1"/>
            <a:endParaRPr lang="ru-RU" altLang="ru-RU" sz="2800" dirty="0">
              <a:solidFill>
                <a:schemeClr val="accent1">
                  <a:lumMod val="50000"/>
                </a:schemeClr>
              </a:solidFill>
              <a:latin typeface="Trebuchet MS" panose="020B0603020202020204" pitchFamily="34" charset="0"/>
              <a:cs typeface="Times New Roman" panose="02020603050405020304" pitchFamily="18" charset="0"/>
            </a:endParaRPr>
          </a:p>
          <a:p>
            <a:pPr marL="285750" indent="-285750" eaLnBrk="1" hangingPunct="1">
              <a:buFont typeface="Arial" panose="020B0604020202020204" pitchFamily="34" charset="0"/>
              <a:buChar char="•"/>
            </a:pPr>
            <a:r>
              <a:rPr lang="ru-RU" altLang="ru-RU" sz="2800" dirty="0">
                <a:solidFill>
                  <a:schemeClr val="accent1">
                    <a:lumMod val="50000"/>
                  </a:schemeClr>
                </a:solidFill>
                <a:latin typeface="Trebuchet MS" panose="020B0603020202020204" pitchFamily="34" charset="0"/>
                <a:cs typeface="Times New Roman" panose="02020603050405020304" pitchFamily="18" charset="0"/>
              </a:rPr>
              <a:t>Помощь учителю при проведении урока.</a:t>
            </a:r>
          </a:p>
          <a:p>
            <a:pPr eaLnBrk="1" hangingPunct="1"/>
            <a:endParaRPr lang="ru-RU" altLang="ru-RU" sz="2800" dirty="0">
              <a:solidFill>
                <a:schemeClr val="accent1">
                  <a:lumMod val="50000"/>
                </a:schemeClr>
              </a:solidFill>
              <a:latin typeface="Trebuchet MS" panose="020B0603020202020204" pitchFamily="34" charset="0"/>
              <a:cs typeface="Times New Roman" panose="02020603050405020304" pitchFamily="18" charset="0"/>
            </a:endParaRPr>
          </a:p>
          <a:p>
            <a:pPr marL="285750" indent="-285750" eaLnBrk="1" hangingPunct="1">
              <a:buFont typeface="Arial" panose="020B0604020202020204" pitchFamily="34" charset="0"/>
              <a:buChar char="•"/>
            </a:pPr>
            <a:r>
              <a:rPr lang="ru-RU" altLang="ru-RU" sz="2800" dirty="0">
                <a:solidFill>
                  <a:schemeClr val="accent1">
                    <a:lumMod val="50000"/>
                  </a:schemeClr>
                </a:solidFill>
                <a:latin typeface="Trebuchet MS" panose="020B0603020202020204" pitchFamily="34" charset="0"/>
                <a:cs typeface="Times New Roman" panose="02020603050405020304" pitchFamily="18" charset="0"/>
              </a:rPr>
              <a:t>Помощь учащимся при подготовке домашнего задания.</a:t>
            </a:r>
          </a:p>
        </p:txBody>
      </p:sp>
    </p:spTree>
    <p:extLst>
      <p:ext uri="{BB962C8B-B14F-4D97-AF65-F5344CB8AC3E}">
        <p14:creationId xmlns:p14="http://schemas.microsoft.com/office/powerpoint/2010/main" val="80745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B865A2-6154-34C8-68D8-6E8FE95D9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27" y="386275"/>
            <a:ext cx="3519107" cy="2232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1098FCB-7305-AAAF-39F2-D48D5C39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90" y="3174864"/>
            <a:ext cx="2811964" cy="2835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AD4C54A-18B1-F92A-2B33-65E26C936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126991"/>
            <a:ext cx="3214399" cy="2410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DA33D894-A214-4F7B-6BDB-9CEDBFBEE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917" y="305242"/>
            <a:ext cx="5583218" cy="1422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CAEEA0D1-D10E-E769-C4F0-C80B5E3CA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979" y="1905969"/>
            <a:ext cx="2537790" cy="2537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per Simple">
            <a:extLst>
              <a:ext uri="{FF2B5EF4-FFF2-40B4-BE49-F238E27FC236}">
                <a16:creationId xmlns:a16="http://schemas.microsoft.com/office/drawing/2014/main" id="{89793F0A-7DFA-07FE-0924-0E12A9D720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401" y="1930022"/>
            <a:ext cx="428625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a:extLst>
              <a:ext uri="{FF2B5EF4-FFF2-40B4-BE49-F238E27FC236}">
                <a16:creationId xmlns:a16="http://schemas.microsoft.com/office/drawing/2014/main" id="{219DCC87-32F9-5394-65B2-9724065707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054" y="4592661"/>
            <a:ext cx="3824917" cy="2151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a:extLst>
              <a:ext uri="{FF2B5EF4-FFF2-40B4-BE49-F238E27FC236}">
                <a16:creationId xmlns:a16="http://schemas.microsoft.com/office/drawing/2014/main" id="{0430DB0B-C321-F72B-1316-592F762324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4800" y="4568447"/>
            <a:ext cx="4731026" cy="216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1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EEA1262-06C3-C5D9-8523-085058EEEB8B}"/>
              </a:ext>
            </a:extLst>
          </p:cNvPr>
          <p:cNvSpPr txBox="1"/>
          <p:nvPr/>
        </p:nvSpPr>
        <p:spPr>
          <a:xfrm>
            <a:off x="4348452" y="550353"/>
            <a:ext cx="1107996" cy="523220"/>
          </a:xfrm>
          <a:prstGeom prst="rect">
            <a:avLst/>
          </a:prstGeom>
          <a:noFill/>
        </p:spPr>
        <p:txBody>
          <a:bodyPr wrap="none" rtlCol="0">
            <a:spAutoFit/>
          </a:bodyPr>
          <a:lstStyle/>
          <a:p>
            <a:r>
              <a:rPr lang="ru-RU" sz="2800">
                <a:solidFill>
                  <a:schemeClr val="accent1">
                    <a:lumMod val="50000"/>
                  </a:schemeClr>
                </a:solidFill>
              </a:rPr>
              <a:t>	</a:t>
            </a:r>
            <a:endParaRPr lang="ru-RU" sz="2800" dirty="0">
              <a:solidFill>
                <a:schemeClr val="accent1">
                  <a:lumMod val="50000"/>
                </a:schemeClr>
              </a:solidFill>
            </a:endParaRPr>
          </a:p>
        </p:txBody>
      </p:sp>
      <p:sp>
        <p:nvSpPr>
          <p:cNvPr id="19" name="TextBox 18">
            <a:extLst>
              <a:ext uri="{FF2B5EF4-FFF2-40B4-BE49-F238E27FC236}">
                <a16:creationId xmlns:a16="http://schemas.microsoft.com/office/drawing/2014/main" id="{0190B0CB-F86B-FE6F-98FE-2E89F6F307B1}"/>
              </a:ext>
            </a:extLst>
          </p:cNvPr>
          <p:cNvSpPr txBox="1"/>
          <p:nvPr/>
        </p:nvSpPr>
        <p:spPr>
          <a:xfrm>
            <a:off x="383195" y="2521059"/>
            <a:ext cx="11326584" cy="523220"/>
          </a:xfrm>
          <a:prstGeom prst="rect">
            <a:avLst/>
          </a:prstGeom>
          <a:noFill/>
        </p:spPr>
        <p:txBody>
          <a:bodyPr wrap="square">
            <a:spAutoFit/>
          </a:bodyPr>
          <a:lstStyle/>
          <a:p>
            <a:r>
              <a:rPr lang="ru-RU" sz="2800" dirty="0">
                <a:solidFill>
                  <a:schemeClr val="accent1">
                    <a:lumMod val="50000"/>
                  </a:schemeClr>
                </a:solidFill>
              </a:rPr>
              <a:t>	 </a:t>
            </a:r>
          </a:p>
        </p:txBody>
      </p:sp>
      <p:pic>
        <p:nvPicPr>
          <p:cNvPr id="21" name="Picture 20">
            <a:extLst>
              <a:ext uri="{FF2B5EF4-FFF2-40B4-BE49-F238E27FC236}">
                <a16:creationId xmlns:a16="http://schemas.microsoft.com/office/drawing/2014/main" id="{76FD267C-FD43-231A-5268-BA57B94AD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95" y="422223"/>
            <a:ext cx="3330637" cy="15213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DDA2D25-251E-E25A-86A2-933E8B202E9E}"/>
              </a:ext>
            </a:extLst>
          </p:cNvPr>
          <p:cNvSpPr txBox="1"/>
          <p:nvPr/>
        </p:nvSpPr>
        <p:spPr>
          <a:xfrm>
            <a:off x="959236" y="373901"/>
            <a:ext cx="9855329" cy="1938992"/>
          </a:xfrm>
          <a:prstGeom prst="rect">
            <a:avLst/>
          </a:prstGeom>
          <a:noFill/>
        </p:spPr>
        <p:txBody>
          <a:bodyPr wrap="square">
            <a:spAutoFit/>
          </a:bodyPr>
          <a:lstStyle/>
          <a:p>
            <a:pPr lvl="7"/>
            <a:r>
              <a:rPr lang="en-US" sz="2400" dirty="0">
                <a:solidFill>
                  <a:schemeClr val="accent1">
                    <a:lumMod val="50000"/>
                  </a:schemeClr>
                </a:solidFill>
                <a:latin typeface="+mj-lt"/>
              </a:rPr>
              <a:t>Quizlet – </a:t>
            </a:r>
            <a:r>
              <a:rPr lang="ru-RU" sz="2400" dirty="0">
                <a:solidFill>
                  <a:schemeClr val="accent1">
                    <a:lumMod val="50000"/>
                  </a:schemeClr>
                </a:solidFill>
                <a:latin typeface="+mj-lt"/>
              </a:rPr>
              <a:t>не просто полезный сайт для </a:t>
            </a:r>
          </a:p>
          <a:p>
            <a:pPr lvl="7"/>
            <a:r>
              <a:rPr lang="ru-RU" sz="2400" dirty="0">
                <a:solidFill>
                  <a:schemeClr val="accent1">
                    <a:lumMod val="50000"/>
                  </a:schemeClr>
                </a:solidFill>
                <a:latin typeface="+mj-lt"/>
              </a:rPr>
              <a:t>создания виртуальных карточек, но и отличная </a:t>
            </a:r>
          </a:p>
          <a:p>
            <a:pPr lvl="7"/>
            <a:r>
              <a:rPr lang="ru-RU" sz="2400" dirty="0">
                <a:solidFill>
                  <a:schemeClr val="accent1">
                    <a:lumMod val="50000"/>
                  </a:schemeClr>
                </a:solidFill>
                <a:latin typeface="+mj-lt"/>
              </a:rPr>
              <a:t>проработка лексики. Ученик «играет», проходит тест и присылает вам результат.  </a:t>
            </a:r>
          </a:p>
        </p:txBody>
      </p:sp>
      <p:sp>
        <p:nvSpPr>
          <p:cNvPr id="25" name="TextBox 24">
            <a:extLst>
              <a:ext uri="{FF2B5EF4-FFF2-40B4-BE49-F238E27FC236}">
                <a16:creationId xmlns:a16="http://schemas.microsoft.com/office/drawing/2014/main" id="{B2B1B074-75EC-14AD-9DFB-00DD6E05F0BB}"/>
              </a:ext>
            </a:extLst>
          </p:cNvPr>
          <p:cNvSpPr txBox="1"/>
          <p:nvPr/>
        </p:nvSpPr>
        <p:spPr>
          <a:xfrm>
            <a:off x="383193" y="2782669"/>
            <a:ext cx="11007413" cy="1938992"/>
          </a:xfrm>
          <a:prstGeom prst="rect">
            <a:avLst/>
          </a:prstGeom>
          <a:noFill/>
        </p:spPr>
        <p:txBody>
          <a:bodyPr wrap="square">
            <a:spAutoFit/>
          </a:bodyPr>
          <a:lstStyle/>
          <a:p>
            <a:r>
              <a:rPr lang="ru-RU" sz="1800" dirty="0">
                <a:solidFill>
                  <a:schemeClr val="accent1">
                    <a:lumMod val="50000"/>
                  </a:schemeClr>
                </a:solidFill>
                <a:latin typeface="+mj-lt"/>
              </a:rPr>
              <a:t>	</a:t>
            </a:r>
            <a:r>
              <a:rPr lang="ru-RU" sz="2400" dirty="0">
                <a:solidFill>
                  <a:schemeClr val="accent1">
                    <a:lumMod val="50000"/>
                  </a:schemeClr>
                </a:solidFill>
                <a:latin typeface="+mj-lt"/>
              </a:rPr>
              <a:t>В результате учитель видит как ученик справился с каждым вопросом. Результаты представлены в виде диаграммы, где видно в процентном соотношении сколько правильных и неправильных ответов и сколько времени ученик потратил на выполнение задания, а также предложен алгоритм действий для улучшения результата.</a:t>
            </a:r>
          </a:p>
        </p:txBody>
      </p:sp>
    </p:spTree>
    <p:extLst>
      <p:ext uri="{BB962C8B-B14F-4D97-AF65-F5344CB8AC3E}">
        <p14:creationId xmlns:p14="http://schemas.microsoft.com/office/powerpoint/2010/main" val="28403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FA5AD33-0F8E-BDCA-881B-017225A53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0"/>
            <a:ext cx="11530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4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22226D-9B24-F8AF-99DC-2CBFE32D2F3A}"/>
              </a:ext>
            </a:extLst>
          </p:cNvPr>
          <p:cNvSpPr txBox="1"/>
          <p:nvPr/>
        </p:nvSpPr>
        <p:spPr>
          <a:xfrm>
            <a:off x="4147929" y="377008"/>
            <a:ext cx="9382539" cy="4431983"/>
          </a:xfrm>
          <a:prstGeom prst="rect">
            <a:avLst/>
          </a:prstGeom>
          <a:noFill/>
        </p:spPr>
        <p:txBody>
          <a:bodyPr wrap="square" rtlCol="0">
            <a:spAutoFit/>
          </a:bodyPr>
          <a:lstStyle/>
          <a:p>
            <a:r>
              <a:rPr lang="ru-RU" sz="2400" b="1" u="sng" dirty="0">
                <a:solidFill>
                  <a:schemeClr val="accent1">
                    <a:lumMod val="50000"/>
                  </a:schemeClr>
                </a:solidFill>
                <a:latin typeface="+mj-lt"/>
              </a:rPr>
              <a:t>ПЛЮСЫ:</a:t>
            </a:r>
          </a:p>
          <a:p>
            <a:pPr marL="285750" indent="-285750">
              <a:buFont typeface="Arial" panose="020B0604020202020204" pitchFamily="34" charset="0"/>
              <a:buChar char="•"/>
            </a:pPr>
            <a:r>
              <a:rPr lang="ru-RU" sz="2400" b="0" i="0" dirty="0">
                <a:solidFill>
                  <a:schemeClr val="accent1">
                    <a:lumMod val="50000"/>
                  </a:schemeClr>
                </a:solidFill>
                <a:effectLst/>
                <a:latin typeface="+mj-lt"/>
              </a:rPr>
              <a:t>интересные виды тренировок;</a:t>
            </a:r>
          </a:p>
          <a:p>
            <a:pPr marL="285750" indent="-285750">
              <a:buFont typeface="Arial" panose="020B0604020202020204" pitchFamily="34" charset="0"/>
              <a:buChar char="•"/>
            </a:pPr>
            <a:r>
              <a:rPr lang="ru-RU" sz="2400" b="0" i="0" dirty="0">
                <a:solidFill>
                  <a:schemeClr val="accent1">
                    <a:lumMod val="50000"/>
                  </a:schemeClr>
                </a:solidFill>
                <a:effectLst/>
                <a:latin typeface="+mj-lt"/>
              </a:rPr>
              <a:t>статистика прогресса изучения;</a:t>
            </a:r>
          </a:p>
          <a:p>
            <a:pPr marL="285750" indent="-285750">
              <a:buFont typeface="Arial" panose="020B0604020202020204" pitchFamily="34" charset="0"/>
              <a:buChar char="•"/>
            </a:pPr>
            <a:r>
              <a:rPr lang="ru-RU" sz="2400" b="0" i="0" dirty="0">
                <a:solidFill>
                  <a:schemeClr val="accent1">
                    <a:lumMod val="50000"/>
                  </a:schemeClr>
                </a:solidFill>
                <a:effectLst/>
                <a:latin typeface="+mj-lt"/>
              </a:rPr>
              <a:t>интуитивно понятный интерфейс;</a:t>
            </a:r>
            <a:endParaRPr lang="ru-RU" sz="2400" dirty="0">
              <a:solidFill>
                <a:schemeClr val="accent1">
                  <a:lumMod val="50000"/>
                </a:schemeClr>
              </a:solidFill>
              <a:latin typeface="+mj-lt"/>
            </a:endParaRPr>
          </a:p>
          <a:p>
            <a:pPr marL="285750" indent="-285750">
              <a:buFont typeface="Arial" panose="020B0604020202020204" pitchFamily="34" charset="0"/>
              <a:buChar char="•"/>
            </a:pPr>
            <a:r>
              <a:rPr lang="ru-RU" sz="2400" b="0" i="0" dirty="0">
                <a:solidFill>
                  <a:schemeClr val="accent1">
                    <a:lumMod val="50000"/>
                  </a:schemeClr>
                </a:solidFill>
                <a:effectLst/>
                <a:latin typeface="+mj-lt"/>
              </a:rPr>
              <a:t>офлайн-режим;</a:t>
            </a:r>
          </a:p>
          <a:p>
            <a:pPr marL="285750" indent="-285750">
              <a:buFont typeface="Arial" panose="020B0604020202020204" pitchFamily="34" charset="0"/>
              <a:buChar char="•"/>
            </a:pPr>
            <a:r>
              <a:rPr lang="ru-RU" sz="2400" dirty="0">
                <a:solidFill>
                  <a:schemeClr val="accent1">
                    <a:lumMod val="50000"/>
                  </a:schemeClr>
                </a:solidFill>
                <a:latin typeface="+mj-lt"/>
              </a:rPr>
              <a:t>в</a:t>
            </a:r>
            <a:r>
              <a:rPr lang="ru-RU" sz="2400" b="0" i="0" dirty="0">
                <a:solidFill>
                  <a:schemeClr val="accent1">
                    <a:lumMod val="50000"/>
                  </a:schemeClr>
                </a:solidFill>
                <a:effectLst/>
                <a:latin typeface="+mj-lt"/>
              </a:rPr>
              <a:t>озможность создания групп обучающихся в сервисе;</a:t>
            </a:r>
          </a:p>
          <a:p>
            <a:pPr marL="285750" indent="-285750">
              <a:buFont typeface="Arial" panose="020B0604020202020204" pitchFamily="34" charset="0"/>
              <a:buChar char="•"/>
            </a:pPr>
            <a:r>
              <a:rPr lang="ru-RU" sz="2400" b="0" i="0" dirty="0">
                <a:solidFill>
                  <a:schemeClr val="accent1">
                    <a:lumMod val="50000"/>
                  </a:schemeClr>
                </a:solidFill>
                <a:effectLst/>
                <a:latin typeface="+mj-lt"/>
              </a:rPr>
              <a:t>отслеживание успеваемости;</a:t>
            </a:r>
          </a:p>
          <a:p>
            <a:pPr marL="285750" indent="-285750">
              <a:buFont typeface="Arial" panose="020B0604020202020204" pitchFamily="34" charset="0"/>
              <a:buChar char="•"/>
            </a:pPr>
            <a:r>
              <a:rPr lang="ru-RU" sz="2400" b="0" i="0" dirty="0">
                <a:solidFill>
                  <a:schemeClr val="accent1">
                    <a:lumMod val="50000"/>
                  </a:schemeClr>
                </a:solidFill>
                <a:effectLst/>
                <a:latin typeface="+mj-lt"/>
              </a:rPr>
              <a:t>возможность изучения слов даже без регистрации.</a:t>
            </a:r>
            <a:endParaRPr lang="ru-RU" sz="2400" dirty="0">
              <a:solidFill>
                <a:schemeClr val="accent1">
                  <a:lumMod val="50000"/>
                </a:schemeClr>
              </a:solidFill>
              <a:latin typeface="+mj-lt"/>
            </a:endParaRPr>
          </a:p>
          <a:p>
            <a:pPr marL="285750" indent="-285750">
              <a:buFont typeface="Arial" panose="020B0604020202020204" pitchFamily="34" charset="0"/>
              <a:buChar char="•"/>
            </a:pPr>
            <a:endParaRPr lang="ru-RU" dirty="0">
              <a:latin typeface="+mj-lt"/>
            </a:endParaRP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p:txBody>
      </p:sp>
      <p:pic>
        <p:nvPicPr>
          <p:cNvPr id="11" name="Picture 20">
            <a:extLst>
              <a:ext uri="{FF2B5EF4-FFF2-40B4-BE49-F238E27FC236}">
                <a16:creationId xmlns:a16="http://schemas.microsoft.com/office/drawing/2014/main" id="{EB5BC669-FE63-92F4-4D72-B7C5BD00F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29" y="490330"/>
            <a:ext cx="3330637" cy="15213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CBBACBE-1DBF-235B-F43E-8658CE7F43B7}"/>
              </a:ext>
            </a:extLst>
          </p:cNvPr>
          <p:cNvSpPr txBox="1"/>
          <p:nvPr/>
        </p:nvSpPr>
        <p:spPr>
          <a:xfrm>
            <a:off x="851360" y="3654829"/>
            <a:ext cx="8602035" cy="2308324"/>
          </a:xfrm>
          <a:prstGeom prst="rect">
            <a:avLst/>
          </a:prstGeom>
          <a:noFill/>
        </p:spPr>
        <p:txBody>
          <a:bodyPr wrap="none" rtlCol="0">
            <a:spAutoFit/>
          </a:bodyPr>
          <a:lstStyle/>
          <a:p>
            <a:r>
              <a:rPr lang="ru-RU" sz="2400" b="1" u="sng" dirty="0">
                <a:solidFill>
                  <a:schemeClr val="accent1">
                    <a:lumMod val="50000"/>
                  </a:schemeClr>
                </a:solidFill>
                <a:latin typeface="+mj-lt"/>
              </a:rPr>
              <a:t>МИНУСЫ:</a:t>
            </a:r>
          </a:p>
          <a:p>
            <a:pPr marL="285750" indent="-285750">
              <a:buFont typeface="Arial" panose="020B0604020202020204" pitchFamily="34" charset="0"/>
              <a:buChar char="•"/>
            </a:pPr>
            <a:r>
              <a:rPr lang="ru-RU" sz="2400" b="0" i="0" dirty="0">
                <a:solidFill>
                  <a:schemeClr val="accent1">
                    <a:lumMod val="50000"/>
                  </a:schemeClr>
                </a:solidFill>
                <a:effectLst/>
                <a:latin typeface="+mj-lt"/>
              </a:rPr>
              <a:t>нельзя добавлять создаваемые в приложении наборы в класс;</a:t>
            </a:r>
          </a:p>
          <a:p>
            <a:pPr marL="285750" indent="-285750">
              <a:buFont typeface="Arial" panose="020B0604020202020204" pitchFamily="34" charset="0"/>
              <a:buChar char="•"/>
            </a:pPr>
            <a:r>
              <a:rPr lang="ru-RU" sz="2400" b="0" i="0" dirty="0">
                <a:solidFill>
                  <a:schemeClr val="accent1">
                    <a:lumMod val="50000"/>
                  </a:schemeClr>
                </a:solidFill>
                <a:effectLst/>
                <a:latin typeface="+mj-lt"/>
              </a:rPr>
              <a:t>нет </a:t>
            </a:r>
            <a:r>
              <a:rPr lang="ru-RU" sz="2400" b="0" i="0" dirty="0" err="1">
                <a:solidFill>
                  <a:schemeClr val="accent1">
                    <a:lumMod val="50000"/>
                  </a:schemeClr>
                </a:solidFill>
                <a:effectLst/>
                <a:latin typeface="+mj-lt"/>
              </a:rPr>
              <a:t>автоопределения</a:t>
            </a:r>
            <a:r>
              <a:rPr lang="ru-RU" sz="2400" b="0" i="0" dirty="0">
                <a:solidFill>
                  <a:schemeClr val="accent1">
                    <a:lumMod val="50000"/>
                  </a:schemeClr>
                </a:solidFill>
                <a:effectLst/>
                <a:latin typeface="+mj-lt"/>
              </a:rPr>
              <a:t> перевода;</a:t>
            </a:r>
            <a:endParaRPr lang="ru-RU" sz="2400" dirty="0">
              <a:solidFill>
                <a:schemeClr val="accent1">
                  <a:lumMod val="50000"/>
                </a:schemeClr>
              </a:solidFill>
              <a:latin typeface="+mj-lt"/>
            </a:endParaRPr>
          </a:p>
          <a:p>
            <a:pPr marL="285750" indent="-285750">
              <a:buFont typeface="Arial" panose="020B0604020202020204" pitchFamily="34" charset="0"/>
              <a:buChar char="•"/>
            </a:pPr>
            <a:r>
              <a:rPr lang="ru-RU" sz="2400" b="0" i="0" dirty="0">
                <a:solidFill>
                  <a:schemeClr val="accent1">
                    <a:lumMod val="50000"/>
                  </a:schemeClr>
                </a:solidFill>
                <a:effectLst/>
                <a:latin typeface="+mj-lt"/>
              </a:rPr>
              <a:t>не все доступные виды тренировок есть в приложении;</a:t>
            </a:r>
          </a:p>
          <a:p>
            <a:pPr marL="285750" indent="-285750">
              <a:buFont typeface="Arial" panose="020B0604020202020204" pitchFamily="34" charset="0"/>
              <a:buChar char="•"/>
            </a:pPr>
            <a:r>
              <a:rPr lang="ru-RU" sz="2400" dirty="0">
                <a:solidFill>
                  <a:schemeClr val="accent1">
                    <a:lumMod val="50000"/>
                  </a:schemeClr>
                </a:solidFill>
                <a:latin typeface="+mj-lt"/>
              </a:rPr>
              <a:t>однообразные формы тестов;</a:t>
            </a:r>
          </a:p>
          <a:p>
            <a:pPr marL="285750" indent="-285750">
              <a:buFont typeface="Arial" panose="020B0604020202020204" pitchFamily="34" charset="0"/>
              <a:buChar char="•"/>
            </a:pPr>
            <a:r>
              <a:rPr lang="ru-RU" sz="2400" dirty="0">
                <a:solidFill>
                  <a:schemeClr val="accent1">
                    <a:lumMod val="50000"/>
                  </a:schemeClr>
                </a:solidFill>
                <a:latin typeface="+mj-lt"/>
              </a:rPr>
              <a:t>нет возможности практиковать произношение. </a:t>
            </a:r>
          </a:p>
        </p:txBody>
      </p:sp>
    </p:spTree>
    <p:extLst>
      <p:ext uri="{BB962C8B-B14F-4D97-AF65-F5344CB8AC3E}">
        <p14:creationId xmlns:p14="http://schemas.microsoft.com/office/powerpoint/2010/main" val="293459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Super Simple">
            <a:extLst>
              <a:ext uri="{FF2B5EF4-FFF2-40B4-BE49-F238E27FC236}">
                <a16:creationId xmlns:a16="http://schemas.microsoft.com/office/drawing/2014/main" id="{9E749FA5-2668-6617-C9CE-3EB91FE12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8" y="137951"/>
            <a:ext cx="4286250" cy="26384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C31350-D9B7-3EF5-E3E9-25EDA989B2DB}"/>
              </a:ext>
            </a:extLst>
          </p:cNvPr>
          <p:cNvSpPr txBox="1"/>
          <p:nvPr/>
        </p:nvSpPr>
        <p:spPr>
          <a:xfrm>
            <a:off x="397566" y="189191"/>
            <a:ext cx="12549809" cy="3108543"/>
          </a:xfrm>
          <a:prstGeom prst="rect">
            <a:avLst/>
          </a:prstGeom>
          <a:noFill/>
        </p:spPr>
        <p:txBody>
          <a:bodyPr wrap="square">
            <a:spAutoFit/>
          </a:bodyPr>
          <a:lstStyle/>
          <a:p>
            <a:pPr lvl="8"/>
            <a:r>
              <a:rPr lang="ru-RU" sz="2400" b="0" i="0" dirty="0">
                <a:solidFill>
                  <a:schemeClr val="accent1">
                    <a:lumMod val="50000"/>
                  </a:schemeClr>
                </a:solidFill>
                <a:effectLst/>
                <a:latin typeface="+mj-lt"/>
              </a:rPr>
              <a:t>Интернет-ресурс </a:t>
            </a:r>
            <a:r>
              <a:rPr lang="ru-RU" sz="2800" b="1" i="0" u="sng" dirty="0">
                <a:solidFill>
                  <a:schemeClr val="accent1">
                    <a:lumMod val="50000"/>
                  </a:schemeClr>
                </a:solidFill>
                <a:effectLst/>
                <a:latin typeface="+mj-lt"/>
              </a:rPr>
              <a:t>“Super Simple”</a:t>
            </a:r>
            <a:r>
              <a:rPr lang="ru-RU" sz="2800" i="0" dirty="0">
                <a:solidFill>
                  <a:schemeClr val="accent1">
                    <a:lumMod val="50000"/>
                  </a:schemeClr>
                </a:solidFill>
                <a:effectLst/>
                <a:latin typeface="+mj-lt"/>
              </a:rPr>
              <a:t>(</a:t>
            </a:r>
            <a:r>
              <a:rPr lang="ru-RU" sz="2400" b="0" i="0" u="none" strike="noStrike" dirty="0">
                <a:solidFill>
                  <a:schemeClr val="accent1">
                    <a:lumMod val="50000"/>
                  </a:schemeClr>
                </a:solidFill>
                <a:effectLst/>
                <a:latin typeface="+mj-lt"/>
                <a:hlinkClick r:id="rId3">
                  <a:extLst>
                    <a:ext uri="{A12FA001-AC4F-418D-AE19-62706E023703}">
                      <ahyp:hlinkClr xmlns:ahyp="http://schemas.microsoft.com/office/drawing/2018/hyperlinkcolor" val="tx"/>
                    </a:ext>
                  </a:extLst>
                </a:hlinkClick>
              </a:rPr>
              <a:t>https://supersimple.com/</a:t>
            </a:r>
            <a:r>
              <a:rPr lang="ru-RU" sz="2400" b="0" i="0" dirty="0">
                <a:solidFill>
                  <a:schemeClr val="accent1">
                    <a:lumMod val="50000"/>
                  </a:schemeClr>
                </a:solidFill>
                <a:effectLst/>
                <a:latin typeface="+mj-lt"/>
              </a:rPr>
              <a:t>)</a:t>
            </a:r>
          </a:p>
          <a:p>
            <a:pPr lvl="8"/>
            <a:r>
              <a:rPr lang="ru-RU" sz="2400" b="0" i="0" dirty="0">
                <a:solidFill>
                  <a:schemeClr val="accent1">
                    <a:lumMod val="50000"/>
                  </a:schemeClr>
                </a:solidFill>
                <a:effectLst/>
                <a:latin typeface="+mj-lt"/>
              </a:rPr>
              <a:t>содержит </a:t>
            </a:r>
            <a:r>
              <a:rPr lang="ru-RU" sz="2400" dirty="0">
                <a:solidFill>
                  <a:schemeClr val="accent1">
                    <a:lumMod val="50000"/>
                  </a:schemeClr>
                </a:solidFill>
                <a:latin typeface="+mj-lt"/>
              </a:rPr>
              <a:t>о</a:t>
            </a:r>
            <a:r>
              <a:rPr lang="ru-RU" sz="2400" b="0" i="0" dirty="0">
                <a:solidFill>
                  <a:schemeClr val="accent1">
                    <a:lumMod val="50000"/>
                  </a:schemeClr>
                </a:solidFill>
                <a:effectLst/>
                <a:latin typeface="+mj-lt"/>
              </a:rPr>
              <a:t>громное количество авторских мультипликационных видео с песнями, а также</a:t>
            </a:r>
          </a:p>
          <a:p>
            <a:pPr lvl="8"/>
            <a:r>
              <a:rPr lang="ru-RU" sz="2400" b="0" i="0" dirty="0">
                <a:solidFill>
                  <a:schemeClr val="accent1">
                    <a:lumMod val="50000"/>
                  </a:schemeClr>
                </a:solidFill>
                <a:effectLst/>
                <a:latin typeface="+mj-lt"/>
              </a:rPr>
              <a:t> раздел «Шоу», в котором яркие и запоминающиеся </a:t>
            </a:r>
          </a:p>
          <a:p>
            <a:pPr lvl="8"/>
            <a:r>
              <a:rPr lang="ru-RU" sz="2400" b="0" i="0" dirty="0">
                <a:solidFill>
                  <a:schemeClr val="accent1">
                    <a:lumMod val="50000"/>
                  </a:schemeClr>
                </a:solidFill>
                <a:effectLst/>
                <a:latin typeface="+mj-lt"/>
              </a:rPr>
              <a:t>герои рассуждают на различные темы, рассказывают интересные факты и в привлекательной </a:t>
            </a:r>
          </a:p>
          <a:p>
            <a:pPr lvl="8"/>
            <a:r>
              <a:rPr lang="ru-RU" sz="2400" b="0" i="0" dirty="0">
                <a:solidFill>
                  <a:schemeClr val="accent1">
                    <a:lumMod val="50000"/>
                  </a:schemeClr>
                </a:solidFill>
                <a:effectLst/>
                <a:latin typeface="+mj-lt"/>
              </a:rPr>
              <a:t>для детей форме учат английскому языку. </a:t>
            </a:r>
            <a:endParaRPr lang="ru-RU" sz="2400" dirty="0">
              <a:solidFill>
                <a:schemeClr val="accent1">
                  <a:lumMod val="50000"/>
                </a:schemeClr>
              </a:solidFill>
              <a:latin typeface="+mj-lt"/>
            </a:endParaRPr>
          </a:p>
        </p:txBody>
      </p:sp>
      <p:sp>
        <p:nvSpPr>
          <p:cNvPr id="10" name="TextBox 9">
            <a:extLst>
              <a:ext uri="{FF2B5EF4-FFF2-40B4-BE49-F238E27FC236}">
                <a16:creationId xmlns:a16="http://schemas.microsoft.com/office/drawing/2014/main" id="{47A4629A-F051-FACC-CF01-190D3F387EAF}"/>
              </a:ext>
            </a:extLst>
          </p:cNvPr>
          <p:cNvSpPr txBox="1"/>
          <p:nvPr/>
        </p:nvSpPr>
        <p:spPr>
          <a:xfrm>
            <a:off x="397566" y="3297734"/>
            <a:ext cx="10523054" cy="2308324"/>
          </a:xfrm>
          <a:prstGeom prst="rect">
            <a:avLst/>
          </a:prstGeom>
          <a:noFill/>
        </p:spPr>
        <p:txBody>
          <a:bodyPr wrap="square">
            <a:spAutoFit/>
          </a:bodyPr>
          <a:lstStyle/>
          <a:p>
            <a:r>
              <a:rPr lang="ru-RU" sz="2400" b="0" i="0" dirty="0">
                <a:solidFill>
                  <a:schemeClr val="accent1">
                    <a:lumMod val="50000"/>
                  </a:schemeClr>
                </a:solidFill>
                <a:effectLst/>
                <a:latin typeface="+mj-lt"/>
              </a:rPr>
              <a:t>	В разделе “</a:t>
            </a:r>
            <a:r>
              <a:rPr lang="ru-RU" sz="2400" b="0" i="0" dirty="0" err="1">
                <a:solidFill>
                  <a:schemeClr val="accent1">
                    <a:lumMod val="50000"/>
                  </a:schemeClr>
                </a:solidFill>
                <a:effectLst/>
                <a:latin typeface="+mj-lt"/>
              </a:rPr>
              <a:t>Teaching</a:t>
            </a:r>
            <a:r>
              <a:rPr lang="ru-RU" sz="2400" b="0" i="0" dirty="0">
                <a:solidFill>
                  <a:schemeClr val="accent1">
                    <a:lumMod val="50000"/>
                  </a:schemeClr>
                </a:solidFill>
                <a:effectLst/>
                <a:latin typeface="+mj-lt"/>
              </a:rPr>
              <a:t>” находятся видео специально для педагогов, в которых ведущая рассказывает о различных интересных приемах обучения конкретным песням, действиях и заданиях, которые можно выполнять на их основе и наглядно демонстрирует это. Помимо видеоматериалов, на сайте публикуются идеи поделок с заготовками для печати, карточки, рабочие листы, раскраски, слова песен и настольные игры.</a:t>
            </a:r>
            <a:endParaRPr lang="ru-RU" sz="2400" dirty="0"/>
          </a:p>
        </p:txBody>
      </p:sp>
    </p:spTree>
    <p:extLst>
      <p:ext uri="{BB962C8B-B14F-4D97-AF65-F5344CB8AC3E}">
        <p14:creationId xmlns:p14="http://schemas.microsoft.com/office/powerpoint/2010/main" val="193241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82239-6434-7D38-9D9F-4373DAA2BC93}"/>
              </a:ext>
            </a:extLst>
          </p:cNvPr>
          <p:cNvSpPr txBox="1"/>
          <p:nvPr/>
        </p:nvSpPr>
        <p:spPr>
          <a:xfrm>
            <a:off x="304800" y="339159"/>
            <a:ext cx="11582400" cy="6370975"/>
          </a:xfrm>
          <a:prstGeom prst="rect">
            <a:avLst/>
          </a:prstGeom>
          <a:noFill/>
        </p:spPr>
        <p:txBody>
          <a:bodyPr wrap="square">
            <a:spAutoFit/>
          </a:bodyPr>
          <a:lstStyle/>
          <a:p>
            <a:pPr algn="just"/>
            <a:r>
              <a:rPr lang="ru-RU" sz="1800" b="0" i="0" u="none" strike="noStrike" dirty="0">
                <a:solidFill>
                  <a:srgbClr val="000000"/>
                </a:solidFill>
                <a:effectLst/>
                <a:latin typeface="Times New Roman" panose="02020603050405020304" pitchFamily="18" charset="0"/>
              </a:rPr>
              <a:t>			</a:t>
            </a:r>
            <a:r>
              <a:rPr lang="ru-RU" dirty="0">
                <a:solidFill>
                  <a:srgbClr val="000000"/>
                </a:solidFill>
                <a:latin typeface="Times New Roman" panose="02020603050405020304" pitchFamily="18" charset="0"/>
              </a:rPr>
              <a:t>  						</a:t>
            </a:r>
            <a:r>
              <a:rPr lang="ru-RU" sz="2400" b="0" i="0" u="none" strike="noStrike" dirty="0">
                <a:solidFill>
                  <a:schemeClr val="accent1">
                    <a:lumMod val="50000"/>
                  </a:schemeClr>
                </a:solidFill>
                <a:effectLst/>
                <a:latin typeface="+mj-lt"/>
              </a:rPr>
              <a:t>Еще один </a:t>
            </a:r>
            <a:r>
              <a:rPr lang="ru-RU" sz="2400" dirty="0">
                <a:solidFill>
                  <a:schemeClr val="accent1">
                    <a:lumMod val="50000"/>
                  </a:schemeClr>
                </a:solidFill>
                <a:latin typeface="+mj-lt"/>
              </a:rPr>
              <a:t>полезный </a:t>
            </a:r>
            <a:r>
              <a:rPr lang="ru-RU" sz="2400" b="0" i="0" u="none" strike="noStrike" dirty="0">
                <a:solidFill>
                  <a:schemeClr val="accent1">
                    <a:lumMod val="50000"/>
                  </a:schemeClr>
                </a:solidFill>
                <a:effectLst/>
                <a:latin typeface="+mj-lt"/>
              </a:rPr>
              <a:t>онлайн-ресурс – </a:t>
            </a:r>
          </a:p>
          <a:p>
            <a:pPr algn="just"/>
            <a:r>
              <a:rPr lang="ru-RU" dirty="0">
                <a:solidFill>
                  <a:srgbClr val="000000"/>
                </a:solidFill>
                <a:latin typeface="Times New Roman" panose="02020603050405020304" pitchFamily="18" charset="0"/>
              </a:rPr>
              <a:t>						</a:t>
            </a:r>
            <a:r>
              <a:rPr lang="ru-RU" sz="2400" b="1" i="0" u="sng" strike="noStrike" dirty="0" err="1">
                <a:solidFill>
                  <a:schemeClr val="accent1">
                    <a:lumMod val="50000"/>
                  </a:schemeClr>
                </a:solidFill>
                <a:effectLst/>
                <a:latin typeface="+mj-lt"/>
              </a:rPr>
              <a:t>BritishCouncil</a:t>
            </a:r>
            <a:r>
              <a:rPr lang="ru-RU" sz="2400" b="1" i="0" u="sng" strike="noStrike" dirty="0">
                <a:solidFill>
                  <a:schemeClr val="accent1">
                    <a:lumMod val="50000"/>
                  </a:schemeClr>
                </a:solidFill>
                <a:effectLst/>
                <a:latin typeface="+mj-lt"/>
              </a:rPr>
              <a:t> </a:t>
            </a:r>
            <a:r>
              <a:rPr lang="ru-RU" sz="2400" b="0" i="0" u="none" strike="noStrike" dirty="0">
                <a:solidFill>
                  <a:schemeClr val="accent1">
                    <a:lumMod val="50000"/>
                  </a:schemeClr>
                </a:solidFill>
                <a:effectLst/>
                <a:latin typeface="+mj-lt"/>
              </a:rPr>
              <a:t>(</a:t>
            </a:r>
            <a:r>
              <a:rPr lang="ru-RU" sz="2400" dirty="0">
                <a:solidFill>
                  <a:srgbClr val="0563C1"/>
                </a:solidFill>
                <a:latin typeface="+mj-lt"/>
                <a:hlinkClick r:id="rId2"/>
              </a:rPr>
              <a:t>http://learnenglishkids.britishcouncil.</a:t>
            </a:r>
            <a:r>
              <a:rPr lang="ru-RU" sz="2400" b="0" i="0" u="none" strike="noStrike" dirty="0">
                <a:solidFill>
                  <a:schemeClr val="accent1">
                    <a:lumMod val="50000"/>
                  </a:schemeClr>
                </a:solidFill>
                <a:effectLst/>
                <a:latin typeface="+mj-lt"/>
                <a:hlinkClick r:id="rId2"/>
              </a:rPr>
              <a:t>org</a:t>
            </a:r>
            <a:r>
              <a:rPr lang="ru-RU" sz="2400" b="0" i="0" u="none" strike="noStrike" dirty="0">
                <a:solidFill>
                  <a:schemeClr val="accent1">
                    <a:lumMod val="50000"/>
                  </a:schemeClr>
                </a:solidFill>
                <a:effectLst/>
                <a:latin typeface="+mj-lt"/>
              </a:rPr>
              <a:t> ),</a:t>
            </a:r>
            <a:endParaRPr lang="ru-RU" sz="2400" b="0" i="0" dirty="0">
              <a:solidFill>
                <a:schemeClr val="accent1">
                  <a:lumMod val="50000"/>
                </a:schemeClr>
              </a:solidFill>
              <a:effectLst/>
              <a:latin typeface="+mj-lt"/>
            </a:endParaRPr>
          </a:p>
          <a:p>
            <a:pPr algn="l"/>
            <a:r>
              <a:rPr lang="ru-RU" sz="2400" b="0" i="0" u="none" strike="noStrike" dirty="0">
                <a:solidFill>
                  <a:schemeClr val="accent1">
                    <a:lumMod val="50000"/>
                  </a:schemeClr>
                </a:solidFill>
                <a:effectLst/>
                <a:latin typeface="+mj-lt"/>
              </a:rPr>
              <a:t>						разработан Британским Советом и предназначен для 								обучения английскому языку детей от 5 до 12 лет.</a:t>
            </a:r>
            <a:endParaRPr lang="ru-RU" sz="2400" dirty="0">
              <a:solidFill>
                <a:schemeClr val="accent1">
                  <a:lumMod val="50000"/>
                </a:schemeClr>
              </a:solidFill>
              <a:latin typeface="+mj-lt"/>
            </a:endParaRPr>
          </a:p>
          <a:p>
            <a:pPr algn="l"/>
            <a:r>
              <a:rPr lang="ru-RU" sz="2400" b="0" i="0" u="none" strike="noStrike" dirty="0">
                <a:solidFill>
                  <a:schemeClr val="accent1">
                    <a:lumMod val="50000"/>
                  </a:schemeClr>
                </a:solidFill>
                <a:effectLst/>
                <a:latin typeface="+mj-lt"/>
              </a:rPr>
              <a:t>			 			Сайт содержит следующие разделы </a:t>
            </a:r>
            <a:r>
              <a:rPr lang="ru-RU" sz="2400" dirty="0">
                <a:solidFill>
                  <a:schemeClr val="accent1">
                    <a:lumMod val="50000"/>
                  </a:schemeClr>
                </a:solidFill>
                <a:latin typeface="+mj-lt"/>
              </a:rPr>
              <a:t>- </a:t>
            </a:r>
            <a:r>
              <a:rPr lang="ru-RU" sz="2400" b="0" i="0" u="none" strike="noStrike" dirty="0">
                <a:solidFill>
                  <a:schemeClr val="accent1">
                    <a:lumMod val="50000"/>
                  </a:schemeClr>
                </a:solidFill>
                <a:effectLst/>
                <a:latin typeface="+mj-lt"/>
              </a:rPr>
              <a:t>“</a:t>
            </a:r>
            <a:r>
              <a:rPr lang="ru-RU" sz="2400" b="0" i="0" u="none" strike="noStrike" dirty="0" err="1">
                <a:solidFill>
                  <a:schemeClr val="accent1">
                    <a:lumMod val="50000"/>
                  </a:schemeClr>
                </a:solidFill>
                <a:effectLst/>
                <a:latin typeface="+mj-lt"/>
              </a:rPr>
              <a:t>Listen</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and</a:t>
            </a:r>
            <a:r>
              <a:rPr lang="ru-RU" sz="2400" b="0" i="0" u="none" strike="noStrike" dirty="0">
                <a:solidFill>
                  <a:schemeClr val="accent1">
                    <a:lumMod val="50000"/>
                  </a:schemeClr>
                </a:solidFill>
                <a:effectLst/>
                <a:latin typeface="+mj-lt"/>
              </a:rPr>
              <a:t> Watch”, 						“</a:t>
            </a:r>
            <a:r>
              <a:rPr lang="ru-RU" sz="2400" b="0" i="0" u="none" strike="noStrike" dirty="0" err="1">
                <a:solidFill>
                  <a:schemeClr val="accent1">
                    <a:lumMod val="50000"/>
                  </a:schemeClr>
                </a:solidFill>
                <a:effectLst/>
                <a:latin typeface="+mj-lt"/>
              </a:rPr>
              <a:t>Read</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and</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Write</a:t>
            </a:r>
            <a:r>
              <a:rPr lang="ru-RU" sz="2400" b="0" i="0" u="none" strike="noStrike" dirty="0">
                <a:solidFill>
                  <a:schemeClr val="accent1">
                    <a:lumMod val="50000"/>
                  </a:schemeClr>
                </a:solidFill>
                <a:effectLst/>
                <a:latin typeface="+mj-lt"/>
              </a:rPr>
              <a:t>”, </a:t>
            </a:r>
            <a:r>
              <a:rPr lang="ru-RU" sz="2400" dirty="0">
                <a:solidFill>
                  <a:schemeClr val="accent1">
                    <a:lumMod val="50000"/>
                  </a:schemeClr>
                </a:solidFill>
                <a:latin typeface="+mj-lt"/>
              </a:rPr>
              <a:t> </a:t>
            </a:r>
            <a:r>
              <a:rPr lang="ru-RU" sz="2400" b="0" i="0" u="none" strike="noStrike" dirty="0">
                <a:solidFill>
                  <a:schemeClr val="accent1">
                    <a:lumMod val="50000"/>
                  </a:schemeClr>
                </a:solidFill>
                <a:effectLst/>
                <a:latin typeface="+mj-lt"/>
              </a:rPr>
              <a:t>“</a:t>
            </a:r>
            <a:r>
              <a:rPr lang="ru-RU" sz="2400" b="0" i="0" u="none" strike="noStrike" dirty="0" err="1">
                <a:solidFill>
                  <a:schemeClr val="accent1">
                    <a:lumMod val="50000"/>
                  </a:schemeClr>
                </a:solidFill>
                <a:effectLst/>
                <a:latin typeface="+mj-lt"/>
              </a:rPr>
              <a:t>Speak</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and</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Spell</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Grammar</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and</a:t>
            </a:r>
            <a:r>
              <a:rPr lang="ru-RU" sz="2400" b="0" i="0" u="none" strike="noStrike" dirty="0">
                <a:solidFill>
                  <a:schemeClr val="accent1">
                    <a:lumMod val="50000"/>
                  </a:schemeClr>
                </a:solidFill>
                <a:effectLst/>
                <a:latin typeface="+mj-lt"/>
              </a:rPr>
              <a:t> </a:t>
            </a:r>
          </a:p>
          <a:p>
            <a:pPr algn="l"/>
            <a:r>
              <a:rPr lang="ru-RU" sz="2400" dirty="0">
                <a:solidFill>
                  <a:schemeClr val="accent1">
                    <a:lumMod val="50000"/>
                  </a:schemeClr>
                </a:solidFill>
                <a:latin typeface="+mj-lt"/>
              </a:rPr>
              <a:t>						</a:t>
            </a:r>
            <a:r>
              <a:rPr lang="ru-RU" sz="2400" b="0" i="0" u="none" strike="noStrike" dirty="0" err="1">
                <a:solidFill>
                  <a:schemeClr val="accent1">
                    <a:lumMod val="50000"/>
                  </a:schemeClr>
                </a:solidFill>
                <a:effectLst/>
                <a:latin typeface="+mj-lt"/>
              </a:rPr>
              <a:t>Vocabulary</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Fun</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and</a:t>
            </a:r>
            <a:r>
              <a:rPr lang="ru-RU" sz="2400" b="0" i="0" u="none" strike="noStrike" dirty="0">
                <a:solidFill>
                  <a:schemeClr val="accent1">
                    <a:lumMod val="50000"/>
                  </a:schemeClr>
                </a:solidFill>
                <a:effectLst/>
                <a:latin typeface="+mj-lt"/>
              </a:rPr>
              <a:t> Games”, “Print </a:t>
            </a:r>
            <a:r>
              <a:rPr lang="ru-RU" sz="2400" b="0" i="0" u="none" strike="noStrike" dirty="0" err="1">
                <a:solidFill>
                  <a:schemeClr val="accent1">
                    <a:lumMod val="50000"/>
                  </a:schemeClr>
                </a:solidFill>
                <a:effectLst/>
                <a:latin typeface="+mj-lt"/>
              </a:rPr>
              <a:t>and</a:t>
            </a:r>
            <a:r>
              <a:rPr lang="ru-RU" sz="2400" b="0" i="0" u="none" strike="noStrike" dirty="0">
                <a:solidFill>
                  <a:schemeClr val="accent1">
                    <a:lumMod val="50000"/>
                  </a:schemeClr>
                </a:solidFill>
                <a:effectLst/>
                <a:latin typeface="+mj-lt"/>
              </a:rPr>
              <a:t> </a:t>
            </a:r>
            <a:r>
              <a:rPr lang="ru-RU" sz="2400" b="0" i="0" u="none" strike="noStrike" dirty="0" err="1">
                <a:solidFill>
                  <a:schemeClr val="accent1">
                    <a:lumMod val="50000"/>
                  </a:schemeClr>
                </a:solidFill>
                <a:effectLst/>
                <a:latin typeface="+mj-lt"/>
              </a:rPr>
              <a:t>Make</a:t>
            </a:r>
            <a:r>
              <a:rPr lang="ru-RU" sz="2400" b="0" i="0" u="none" strike="noStrike" dirty="0">
                <a:solidFill>
                  <a:schemeClr val="accent1">
                    <a:lumMod val="50000"/>
                  </a:schemeClr>
                </a:solidFill>
                <a:effectLst/>
                <a:latin typeface="+mj-lt"/>
              </a:rPr>
              <a:t>”, а также раздел “</a:t>
            </a:r>
            <a:r>
              <a:rPr lang="ru-RU" sz="2400" b="0" i="0" u="none" strike="noStrike" dirty="0" err="1">
                <a:solidFill>
                  <a:schemeClr val="accent1">
                    <a:lumMod val="50000"/>
                  </a:schemeClr>
                </a:solidFill>
                <a:effectLst/>
                <a:latin typeface="+mj-lt"/>
              </a:rPr>
              <a:t>Parents</a:t>
            </a:r>
            <a:r>
              <a:rPr lang="ru-RU" sz="2400" b="0" i="0" u="none" strike="noStrike" dirty="0">
                <a:solidFill>
                  <a:schemeClr val="accent1">
                    <a:lumMod val="50000"/>
                  </a:schemeClr>
                </a:solidFill>
                <a:effectLst/>
                <a:latin typeface="+mj-lt"/>
              </a:rPr>
              <a:t>”, предоставляющий родителям советы о том, как помочь их ребенку в изучении английского языка. 	</a:t>
            </a:r>
          </a:p>
          <a:p>
            <a:pPr algn="l"/>
            <a:r>
              <a:rPr lang="ru-RU" sz="2400" dirty="0">
                <a:solidFill>
                  <a:schemeClr val="accent1">
                    <a:lumMod val="50000"/>
                  </a:schemeClr>
                </a:solidFill>
                <a:latin typeface="+mj-lt"/>
              </a:rPr>
              <a:t>	</a:t>
            </a:r>
            <a:r>
              <a:rPr lang="ru-RU" sz="2400" b="0" i="0" u="none" strike="noStrike" dirty="0">
                <a:solidFill>
                  <a:schemeClr val="accent1">
                    <a:lumMod val="50000"/>
                  </a:schemeClr>
                </a:solidFill>
                <a:effectLst/>
                <a:latin typeface="+mj-lt"/>
              </a:rPr>
              <a:t>Помимо этого, на сайте присутствует возможность навигации по темам.</a:t>
            </a:r>
            <a:endParaRPr lang="ru-RU" sz="2400" b="0" i="0" dirty="0">
              <a:solidFill>
                <a:schemeClr val="accent1">
                  <a:lumMod val="50000"/>
                </a:schemeClr>
              </a:solidFill>
              <a:effectLst/>
              <a:latin typeface="+mj-lt"/>
            </a:endParaRPr>
          </a:p>
          <a:p>
            <a:pPr algn="just"/>
            <a:r>
              <a:rPr lang="ru-RU" sz="2400" b="0" i="0" u="none" strike="noStrike" dirty="0">
                <a:solidFill>
                  <a:schemeClr val="accent1">
                    <a:lumMod val="50000"/>
                  </a:schemeClr>
                </a:solidFill>
                <a:effectLst/>
                <a:latin typeface="+mj-lt"/>
              </a:rPr>
              <a:t>В своей работе я использую два раздела данного ресурса: </a:t>
            </a:r>
          </a:p>
          <a:p>
            <a:pPr algn="just"/>
            <a:r>
              <a:rPr lang="ru-RU" sz="2400" b="0" i="0" u="none" strike="noStrike" dirty="0" err="1">
                <a:solidFill>
                  <a:schemeClr val="accent1">
                    <a:lumMod val="50000"/>
                  </a:schemeClr>
                </a:solidFill>
                <a:effectLst/>
                <a:latin typeface="+mj-lt"/>
              </a:rPr>
              <a:t>LearnEnglishKids</a:t>
            </a:r>
            <a:r>
              <a:rPr lang="ru-RU" sz="2400" b="0" i="0" u="none" strike="noStrike" dirty="0">
                <a:solidFill>
                  <a:schemeClr val="accent1">
                    <a:lumMod val="50000"/>
                  </a:schemeClr>
                </a:solidFill>
                <a:effectLst/>
                <a:latin typeface="+mj-lt"/>
              </a:rPr>
              <a:t> (</a:t>
            </a:r>
            <a:r>
              <a:rPr lang="ru-RU" sz="2400" b="0" i="0" u="none" strike="noStrike" dirty="0">
                <a:solidFill>
                  <a:schemeClr val="accent1">
                    <a:lumMod val="50000"/>
                  </a:schemeClr>
                </a:solidFill>
                <a:effectLst/>
                <a:latin typeface="+mj-lt"/>
                <a:hlinkClick r:id="rId2"/>
              </a:rPr>
              <a:t>http://learnenglishkids.britishcouncil.org</a:t>
            </a:r>
            <a:r>
              <a:rPr lang="ru-RU" sz="2400" b="0" i="0" u="none" strike="noStrike" dirty="0">
                <a:solidFill>
                  <a:schemeClr val="accent1">
                    <a:lumMod val="50000"/>
                  </a:schemeClr>
                </a:solidFill>
                <a:effectLst/>
                <a:latin typeface="+mj-lt"/>
              </a:rPr>
              <a:t>) и </a:t>
            </a:r>
          </a:p>
          <a:p>
            <a:pPr algn="just"/>
            <a:r>
              <a:rPr lang="ru-RU" sz="2400" b="0" i="0" u="none" strike="noStrike" dirty="0" err="1">
                <a:solidFill>
                  <a:schemeClr val="accent1">
                    <a:lumMod val="50000"/>
                  </a:schemeClr>
                </a:solidFill>
                <a:effectLst/>
                <a:latin typeface="+mj-lt"/>
              </a:rPr>
              <a:t>LearnEnglishTeens</a:t>
            </a:r>
            <a:r>
              <a:rPr lang="ru-RU" sz="2400" b="0" i="0" u="none" strike="noStrike" dirty="0">
                <a:solidFill>
                  <a:schemeClr val="accent1">
                    <a:lumMod val="50000"/>
                  </a:schemeClr>
                </a:solidFill>
                <a:effectLst/>
                <a:latin typeface="+mj-lt"/>
              </a:rPr>
              <a:t> (</a:t>
            </a:r>
            <a:r>
              <a:rPr lang="ru-RU" sz="2400" b="0" i="0" u="none" strike="noStrike" dirty="0">
                <a:solidFill>
                  <a:schemeClr val="accent1">
                    <a:lumMod val="50000"/>
                  </a:schemeClr>
                </a:solidFill>
                <a:effectLst/>
                <a:latin typeface="+mj-lt"/>
                <a:hlinkClick r:id="rId3"/>
              </a:rPr>
              <a:t>http://learnenglishteens.britishcouncil.org</a:t>
            </a:r>
            <a:r>
              <a:rPr lang="ru-RU" sz="2400" b="0" i="0" u="none" strike="noStrike" dirty="0">
                <a:solidFill>
                  <a:schemeClr val="accent1">
                    <a:lumMod val="50000"/>
                  </a:schemeClr>
                </a:solidFill>
                <a:effectLst/>
                <a:latin typeface="+mj-lt"/>
              </a:rPr>
              <a:t>) .  </a:t>
            </a:r>
          </a:p>
          <a:p>
            <a:pPr algn="just"/>
            <a:r>
              <a:rPr lang="ru-RU" sz="2400" dirty="0">
                <a:solidFill>
                  <a:schemeClr val="accent1">
                    <a:lumMod val="50000"/>
                  </a:schemeClr>
                </a:solidFill>
                <a:latin typeface="+mj-lt"/>
              </a:rPr>
              <a:t>	</a:t>
            </a:r>
            <a:r>
              <a:rPr lang="ru-RU" sz="2400" b="0" i="0" u="none" strike="noStrike" dirty="0">
                <a:solidFill>
                  <a:schemeClr val="accent1">
                    <a:lumMod val="50000"/>
                  </a:schemeClr>
                </a:solidFill>
                <a:effectLst/>
                <a:latin typeface="+mj-lt"/>
              </a:rPr>
              <a:t>С помощью этого ресурса можно выполнять задания направленные на развитие речевых умений. Кроме того, здесь много разнообразного материала, который можно использовать как речевую разминку, физкультминутку на уроке, для закрепления новой лексики на уроке.</a:t>
            </a:r>
            <a:endParaRPr lang="ru-RU" sz="2400" b="0" i="0" dirty="0">
              <a:solidFill>
                <a:schemeClr val="accent1">
                  <a:lumMod val="50000"/>
                </a:schemeClr>
              </a:solidFill>
              <a:effectLst/>
              <a:latin typeface="+mj-lt"/>
            </a:endParaRPr>
          </a:p>
        </p:txBody>
      </p:sp>
      <p:pic>
        <p:nvPicPr>
          <p:cNvPr id="6" name="Picture 10">
            <a:extLst>
              <a:ext uri="{FF2B5EF4-FFF2-40B4-BE49-F238E27FC236}">
                <a16:creationId xmlns:a16="http://schemas.microsoft.com/office/drawing/2014/main" id="{999BE06C-664A-AC14-1759-B6BE27EC7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9159"/>
            <a:ext cx="2537790" cy="253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1307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TM02900688[[fn=Аспект]]</Template>
  <TotalTime>893</TotalTime>
  <Words>1271</Words>
  <Application>Microsoft Office PowerPoint</Application>
  <PresentationFormat>Широкоэкранный</PresentationFormat>
  <Paragraphs>92</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Vladimir</dc:creator>
  <cp:lastModifiedBy>Vladimir</cp:lastModifiedBy>
  <cp:revision>23</cp:revision>
  <dcterms:created xsi:type="dcterms:W3CDTF">2022-11-20T06:25:59Z</dcterms:created>
  <dcterms:modified xsi:type="dcterms:W3CDTF">2022-11-20T21:19:25Z</dcterms:modified>
</cp:coreProperties>
</file>