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55"/>
  </p:notesMasterIdLst>
  <p:sldIdLst>
    <p:sldId id="367" r:id="rId2"/>
    <p:sldId id="306" r:id="rId3"/>
    <p:sldId id="307" r:id="rId4"/>
    <p:sldId id="337" r:id="rId5"/>
    <p:sldId id="257" r:id="rId6"/>
    <p:sldId id="258" r:id="rId7"/>
    <p:sldId id="341" r:id="rId8"/>
    <p:sldId id="259" r:id="rId9"/>
    <p:sldId id="260" r:id="rId10"/>
    <p:sldId id="261" r:id="rId11"/>
    <p:sldId id="262" r:id="rId12"/>
    <p:sldId id="263" r:id="rId13"/>
    <p:sldId id="264" r:id="rId14"/>
    <p:sldId id="266" r:id="rId15"/>
    <p:sldId id="267" r:id="rId16"/>
    <p:sldId id="268" r:id="rId17"/>
    <p:sldId id="269" r:id="rId18"/>
    <p:sldId id="270" r:id="rId19"/>
    <p:sldId id="271" r:id="rId20"/>
    <p:sldId id="310" r:id="rId21"/>
    <p:sldId id="272" r:id="rId22"/>
    <p:sldId id="273" r:id="rId23"/>
    <p:sldId id="274" r:id="rId24"/>
    <p:sldId id="362" r:id="rId25"/>
    <p:sldId id="363" r:id="rId26"/>
    <p:sldId id="364" r:id="rId27"/>
    <p:sldId id="365" r:id="rId28"/>
    <p:sldId id="343" r:id="rId29"/>
    <p:sldId id="348" r:id="rId30"/>
    <p:sldId id="366" r:id="rId31"/>
    <p:sldId id="344" r:id="rId32"/>
    <p:sldId id="361" r:id="rId33"/>
    <p:sldId id="356" r:id="rId34"/>
    <p:sldId id="276" r:id="rId35"/>
    <p:sldId id="358" r:id="rId36"/>
    <p:sldId id="359" r:id="rId37"/>
    <p:sldId id="301" r:id="rId38"/>
    <p:sldId id="302" r:id="rId39"/>
    <p:sldId id="303" r:id="rId40"/>
    <p:sldId id="277" r:id="rId41"/>
    <p:sldId id="305" r:id="rId42"/>
    <p:sldId id="282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38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80" autoAdjust="0"/>
    <p:restoredTop sz="94660"/>
  </p:normalViewPr>
  <p:slideViewPr>
    <p:cSldViewPr>
      <p:cViewPr varScale="1">
        <p:scale>
          <a:sx n="101" d="100"/>
          <a:sy n="101" d="100"/>
        </p:scale>
        <p:origin x="4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D70D4-1ABB-4415-B5AF-D9F3572564A9}" type="datetimeFigureOut">
              <a:rPr lang="ru-RU" smtClean="0"/>
              <a:pPr/>
              <a:t>16.12.2023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D83B8-805B-4A89-8BD5-ACCEB81450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18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D83B8-805B-4A89-8BD5-ACCEB81450B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287E756-B544-4DC8-AD3C-CDA6BB93F236}" type="slidenum">
              <a:rPr lang="ru-RU" altLang="ru-RU">
                <a:latin typeface="Arial" pitchFamily="34" charset="0"/>
                <a:ea typeface="SimSun" pitchFamily="2" charset="-122"/>
              </a:rPr>
              <a:pPr/>
              <a:t>32</a:t>
            </a:fld>
            <a:endParaRPr lang="ru-RU" altLang="ru-RU">
              <a:latin typeface="Arial" pitchFamily="34" charset="0"/>
              <a:ea typeface="SimSun" pitchFamily="2" charset="-122"/>
            </a:endParaRPr>
          </a:p>
        </p:txBody>
      </p:sp>
      <p:sp>
        <p:nvSpPr>
          <p:cNvPr id="778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782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>
              <a:lnSpc>
                <a:spcPct val="80000"/>
              </a:lnSpc>
              <a:spcBef>
                <a:spcPts val="338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900">
                <a:latin typeface="Arial" pitchFamily="34" charset="0"/>
                <a:ea typeface="SimSun" pitchFamily="2" charset="-122"/>
              </a:rPr>
              <a:t>Развитие естественных наук в эллинистическую эпоху проходило под влиянием идей Аристотеля (384–322 годы до н. э.), бувшего учителем Александра Македонского и основавшего собственную философскую школу на окраине Афин. Знаменитый древнегреческий мыслитель из Стагира, сын придворного медика, почти 20 лет занимался науками в Академии Платона.</a:t>
            </a:r>
          </a:p>
          <a:p>
            <a:pPr>
              <a:lnSpc>
                <a:spcPct val="80000"/>
              </a:lnSpc>
              <a:spcBef>
                <a:spcPts val="338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900">
                <a:latin typeface="Arial" pitchFamily="34" charset="0"/>
                <a:ea typeface="SimSun" pitchFamily="2" charset="-122"/>
              </a:rPr>
              <a:t>При жизни учителя Аристотель был простым слушателем, затем стал преподавателем и равноправным членом философского союза. После смерти Платона он оставил Афины и пустился в странствие. Через несколько лет, вернувшись в Грецию, стал воспитателем Александра Македонского.</a:t>
            </a:r>
          </a:p>
          <a:p>
            <a:pPr>
              <a:lnSpc>
                <a:spcPct val="80000"/>
              </a:lnSpc>
              <a:spcBef>
                <a:spcPts val="338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900">
                <a:latin typeface="Arial" pitchFamily="34" charset="0"/>
                <a:ea typeface="SimSun" pitchFamily="2" charset="-122"/>
              </a:rPr>
              <a:t>В 335 году основал Ликей, школу перипатетиков (от греч. peripatos — «место для прогулок»), устроенную по образцу Академии Платона.</a:t>
            </a:r>
          </a:p>
          <a:p>
            <a:pPr>
              <a:lnSpc>
                <a:spcPct val="80000"/>
              </a:lnSpc>
              <a:spcBef>
                <a:spcPts val="338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900">
                <a:latin typeface="Arial" pitchFamily="34" charset="0"/>
                <a:ea typeface="SimSun" pitchFamily="2" charset="-122"/>
              </a:rPr>
              <a:t>    Труды Аристотеля охватывают все сферы знаний того времени. Основоположник формальной логики является автором «первой философии», позже названной метафизикой. Учение содержит мысли о первостепенных принципах бытия: возможности и осуществлении, форме и материи, действующей причине и цели. Творческая жизнь великого мыслителя прошла в колебаниях между идеализмом и материализмом. Его самобытная натурфилософия соединилась с идеями Платона и атомизмом Демокрита.</a:t>
            </a:r>
          </a:p>
          <a:p>
            <a:pPr>
              <a:lnSpc>
                <a:spcPct val="80000"/>
              </a:lnSpc>
              <a:spcBef>
                <a:spcPts val="338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900">
                <a:latin typeface="Arial" pitchFamily="34" charset="0"/>
                <a:ea typeface="SimSun" pitchFamily="2" charset="-122"/>
              </a:rPr>
              <a:t>Согласно телеологическим (от греч. telos — «цель») взглядам Аристотеля, наша планета находится в центре вечного и бесконечного мира. Материя любого рода состоит из огня, воздуха, воды и земли. Любое естественное вещество также вечно и неизменно. Идеи (эйдосы) являются внутренними движущими силами вещей.  Материя в природе существует в соответствии со строгой иерархией: минералы, растения, животные, человек. В качестве высшего создания природы человек отличается от животного наличием разума. По Аристотелю в мироздании, кроме четырех земных соков, было еще </a:t>
            </a:r>
            <a:r>
              <a:rPr lang="ru-RU" altLang="ru-RU" sz="900" i="1">
                <a:latin typeface="Arial" pitchFamily="34" charset="0"/>
                <a:ea typeface="SimSun" pitchFamily="2" charset="-122"/>
              </a:rPr>
              <a:t>«дыхание»</a:t>
            </a:r>
            <a:r>
              <a:rPr lang="ru-RU" altLang="ru-RU" sz="900">
                <a:latin typeface="Arial" pitchFamily="34" charset="0"/>
                <a:ea typeface="SimSun" pitchFamily="2" charset="-122"/>
              </a:rPr>
              <a:t>, </a:t>
            </a:r>
            <a:r>
              <a:rPr lang="ru-RU" altLang="ru-RU" sz="900" i="1">
                <a:latin typeface="Arial" pitchFamily="34" charset="0"/>
                <a:ea typeface="SimSun" pitchFamily="2" charset="-122"/>
              </a:rPr>
              <a:t>«дух», </a:t>
            </a:r>
            <a:r>
              <a:rPr lang="ru-RU" altLang="ru-RU" sz="900">
                <a:latin typeface="Arial" pitchFamily="34" charset="0"/>
                <a:ea typeface="SimSun" pitchFamily="2" charset="-122"/>
              </a:rPr>
              <a:t>по-гречески </a:t>
            </a:r>
            <a:r>
              <a:rPr lang="ru-RU" altLang="ru-RU" sz="900" i="1">
                <a:latin typeface="Arial" pitchFamily="34" charset="0"/>
                <a:ea typeface="SimSun" pitchFamily="2" charset="-122"/>
              </a:rPr>
              <a:t>«пневма», </a:t>
            </a:r>
            <a:r>
              <a:rPr lang="ru-RU" altLang="ru-RU" sz="900">
                <a:latin typeface="Arial" pitchFamily="34" charset="0"/>
                <a:ea typeface="SimSun" pitchFamily="2" charset="-122"/>
              </a:rPr>
              <a:t>и в ней жила душа. Последователи Аристотеля считали вместилищем души сердце. </a:t>
            </a:r>
          </a:p>
          <a:p>
            <a:pPr>
              <a:lnSpc>
                <a:spcPct val="80000"/>
              </a:lnSpc>
              <a:spcBef>
                <a:spcPts val="338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900">
                <a:latin typeface="Arial" pitchFamily="34" charset="0"/>
                <a:ea typeface="SimSun" pitchFamily="2" charset="-122"/>
              </a:rPr>
              <a:t>Натурфилософские эйдосы Аристотеля получили развитие в перипатетической школе, затем укоренились в арабской философии. Теория бессмертия души стала основой средневековой схоластики, повернувшей естественнонаучные знания предшественников в сторону догматизма.</a:t>
            </a:r>
          </a:p>
          <a:p>
            <a:pPr>
              <a:lnSpc>
                <a:spcPct val="80000"/>
              </a:lnSpc>
              <a:spcBef>
                <a:spcPts val="338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9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7782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5BBC103-3928-4459-AB10-88985656CDD4}" type="slidenum">
              <a:rPr lang="ru-RU" altLang="ru-RU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86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26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055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37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0195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20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06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29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03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50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1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5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1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0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9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3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571434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836712"/>
            <a:ext cx="6408712" cy="1306396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Департамента здравоохранения города Москвы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«Медицинский колледж №7» 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/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910" y="2071678"/>
            <a:ext cx="8229600" cy="502602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уроку</a:t>
            </a:r>
          </a:p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теме</a:t>
            </a:r>
          </a:p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«Греческая мифология и медицина»</a:t>
            </a:r>
          </a:p>
          <a:p>
            <a:pPr marL="0" indent="0" algn="ctr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Латинского языка</a:t>
            </a:r>
          </a:p>
          <a:p>
            <a:pPr marL="0" indent="0">
              <a:buNone/>
            </a:pP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Трифонова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Ивановна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Москва, 2023 год</a:t>
            </a:r>
          </a:p>
          <a:p>
            <a:pPr marL="0" indent="0">
              <a:buNone/>
            </a:pPr>
            <a:endParaRPr lang="ru-RU" sz="2000" b="1" dirty="0">
              <a:cs typeface="Arabic Typesetting" pitchFamily="66" charset="-78"/>
            </a:endParaRPr>
          </a:p>
          <a:p>
            <a:pPr marL="0" indent="0">
              <a:buNone/>
            </a:pPr>
            <a:r>
              <a:rPr lang="ru-RU" sz="2000" b="1" dirty="0">
                <a:cs typeface="Arabic Typesetting" pitchFamily="66" charset="-78"/>
              </a:rPr>
              <a:t>                                                                </a:t>
            </a:r>
          </a:p>
          <a:p>
            <a:pPr marL="0" indent="0">
              <a:buNone/>
            </a:pPr>
            <a:endParaRPr lang="ru-RU" sz="2000" b="1" dirty="0">
              <a:cs typeface="Arabic Typesetting" pitchFamily="66" charset="-78"/>
            </a:endParaRP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8678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342136758-1372565-5-www.hqtexture.c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5883" y="0"/>
            <a:ext cx="10050315" cy="7467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685800"/>
            <a:ext cx="8229600" cy="1143000"/>
          </a:xfrm>
        </p:spPr>
        <p:txBody>
          <a:bodyPr/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Подалирий</a:t>
            </a:r>
            <a:r>
              <a:rPr lang="ru-RU" b="1" i="1" dirty="0"/>
              <a:t> </a:t>
            </a:r>
          </a:p>
        </p:txBody>
      </p:sp>
      <p:pic>
        <p:nvPicPr>
          <p:cNvPr id="4" name="Содержимое 3" descr="http://www.forumancientcoins.com/cparada/gml/000Iconography/Asclepius/slides/890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143000"/>
            <a:ext cx="2514600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62400" y="1676400"/>
            <a:ext cx="3352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Терапевт, прекрасный диагност. </a:t>
            </a:r>
          </a:p>
          <a:p>
            <a:pPr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его потомком считают Гиппократа.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wallcreator_1262905747_34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566400" cy="792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Гигиея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Содержимое 3" descr="http://testmain.hermitagemuseum.org/wps/wcm/connect/93294ce9-9a82-432a-9660-c0db5c46bef2/WOA_IMAGE_1.jpg?MOD=AJPERES&amp;CACHEID=43940367-952c-445e-a91e-8e1734dc4dd1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295400"/>
            <a:ext cx="302909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953000" y="1752600"/>
            <a:ext cx="3048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богиня здоровья </a:t>
            </a:r>
          </a:p>
          <a:p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понимании — покровительница профилактической медицины. 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_126f18_596f9ae0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Панакея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Панацея</a:t>
            </a:r>
          </a:p>
        </p:txBody>
      </p:sp>
      <p:pic>
        <p:nvPicPr>
          <p:cNvPr id="4" name="Содержимое 3" descr="http://otvet.imgsmail.ru/download/bc2a7dd4c195804ed7dea6bddd0f7643_i-389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00200"/>
            <a:ext cx="34131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257800" y="1600200"/>
            <a:ext cx="3886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latin typeface="Arabic Typesetting"/>
              </a:rPr>
              <a:t>  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всеисцеляющая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Покровительница лекарственного лечения.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современном языке панацея    -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всеисцеляющее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средство,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лекарство от всех бед</a:t>
            </a:r>
            <a:r>
              <a:rPr lang="ru-RU" sz="2800" i="1" dirty="0">
                <a:latin typeface="Arabic Typesetting"/>
                <a:cs typeface="Times New Roman" pitchFamily="18" charset="0"/>
              </a:rPr>
              <a:t>.</a:t>
            </a:r>
            <a:endParaRPr lang="ru-RU" sz="2800" i="1" dirty="0">
              <a:latin typeface="Arabic Typesetting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kartinki.me-45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468727">
            <a:off x="85197" y="1810580"/>
            <a:ext cx="5204331" cy="1054218"/>
          </a:xfrm>
        </p:spPr>
        <p:txBody>
          <a:bodyPr/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Иазо</a:t>
            </a:r>
            <a:r>
              <a:rPr lang="ru-RU" b="1" i="1" dirty="0"/>
              <a:t> </a:t>
            </a:r>
          </a:p>
        </p:txBody>
      </p:sp>
      <p:pic>
        <p:nvPicPr>
          <p:cNvPr id="4" name="Содержимое 3" descr="https://www.goddessgift.net/images/Stamp%20Hygieia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228600"/>
            <a:ext cx="166233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124200" y="4267200"/>
            <a:ext cx="47176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богиня исцеления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140803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Пеан или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Пэан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http://stat18.privet.ru/lr/0d1f3fbdf6f2af324d3c8587523c6461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371600"/>
            <a:ext cx="3048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48200" y="2209800"/>
            <a:ext cx="3733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отвращающий зло, избавитель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У Гомера   божество, врачующее олимпийских богов.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PTexPaper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Гера</a:t>
            </a:r>
            <a:r>
              <a:rPr lang="ru-RU" b="1" i="1" dirty="0"/>
              <a:t> </a:t>
            </a:r>
          </a:p>
        </p:txBody>
      </p:sp>
      <p:pic>
        <p:nvPicPr>
          <p:cNvPr id="4" name="Содержимое 3" descr="http://i.ucrazy.ru/files/pics/2015.03/1426977424_4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281772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81400" y="1981200"/>
            <a:ext cx="2819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богиня брака 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супружеской любви, хранительница семейного здоровья, помощница беременных и рожениц.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white_Border_ppt_templ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Артемида</a:t>
            </a:r>
          </a:p>
        </p:txBody>
      </p:sp>
      <p:pic>
        <p:nvPicPr>
          <p:cNvPr id="4" name="Содержимое 3" descr="http://architan.ru/images/cms/thumbs/1638141edef4388491f72d3ab93189874dd7ab9c/Artemida-1_auto_80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621" y="1539369"/>
            <a:ext cx="3657601" cy="342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724400" y="2690336"/>
            <a:ext cx="3733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Богиня охоты, плодородия, женского целомудрия, дающая счастье в браке и помощь при родах. </a:t>
            </a:r>
          </a:p>
          <a:p>
            <a:pPr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 из многочисленных наименований Артемиды —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Лохия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родовспомогательница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on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731"/>
            <a:ext cx="9144000" cy="65865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Афина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Пеония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http://www.oneonta.edu/faculty/farberas/ARTH/Images/109images/greek_archaic_classical/parthenon/athena_parthenons_copy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857364"/>
            <a:ext cx="2276896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810000" y="2286000"/>
            <a:ext cx="3505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Целительница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Асклепий получил от Афины кровь Горгоны,   с помощью которой воскрешал мёртвых</a:t>
            </a:r>
            <a:r>
              <a:rPr lang="ru-RU" sz="2400" b="1" i="1" dirty="0"/>
              <a:t>.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wnc6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Афродита </a:t>
            </a:r>
          </a:p>
        </p:txBody>
      </p:sp>
      <p:pic>
        <p:nvPicPr>
          <p:cNvPr id="4" name="Содержимое 3" descr="http://mifolog.ru/books/item/f00/s00/z0000033/pic/00015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8060" y="1096554"/>
            <a:ext cx="2167879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24000" y="5105400"/>
            <a:ext cx="617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Древнейшее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хтоническое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(земля) божество, олицетворение рождения всего живого. Богиня любви, пронизывающей весь мир, брака, родов, «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детопитательница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46387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731" y="0"/>
            <a:ext cx="896653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Гермес</a:t>
            </a:r>
          </a:p>
        </p:txBody>
      </p:sp>
      <p:pic>
        <p:nvPicPr>
          <p:cNvPr id="4" name="Содержимое 3" descr="http://artmight.com/albums/public-domain-art-images/Peter-Paul-Rubens-08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844823"/>
            <a:ext cx="2514600" cy="30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114800" y="2057400"/>
            <a:ext cx="373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Гермес  — посланник богов между небом и землей,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воплощение прибыли, обмена и торговли.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Гермес мог погружать любого из богов и людей в сон.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Проводник душ умерших в царство Аида. 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http://images.myshared.ru/9/905999/slid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72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white_Border_ppt_templ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Гермафродит</a:t>
            </a:r>
          </a:p>
        </p:txBody>
      </p:sp>
      <p:pic>
        <p:nvPicPr>
          <p:cNvPr id="4" name="Содержимое 3" descr="http://zdorovie.com/wp-content/uploads/2011/11/hermofrodits-0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00200"/>
            <a:ext cx="447484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257800" y="1600200"/>
            <a:ext cx="3886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   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Юноша необычайной красоты, чьим именем стали называть двуполые тела.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Гермафродитов считали либо богами, которые время от времени появляются среди людей, либо чудовищами.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_126f18_596f9ae0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8229600" cy="1143000"/>
          </a:xfrm>
        </p:spPr>
        <p:txBody>
          <a:bodyPr/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Гестия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http://www.lomonosov.org/userfiles/image/17394(1)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354015"/>
            <a:ext cx="2743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953000" y="3048000"/>
            <a:ext cx="388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Почиталась как богиня домашнего очага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56614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9" y="0"/>
            <a:ext cx="9108281" cy="7467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Гипнос</a:t>
            </a:r>
          </a:p>
        </p:txBody>
      </p:sp>
      <p:pic>
        <p:nvPicPr>
          <p:cNvPr id="4" name="Содержимое 3" descr="https://thesymbolisttarot.files.wordpress.com/2012/05/night_and_sleep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1" y="1600200"/>
            <a:ext cx="6019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715140" y="2643182"/>
            <a:ext cx="21907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Крылатый бог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олицетворял сон (отсюда «гипноз»)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white_Border_ppt_templ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Илифия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http://img4.wikia.nocookie.net/__cb20131027183342/greekmythology/images/3/36/Leto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676400"/>
            <a:ext cx="4191000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562600" y="2133601"/>
            <a:ext cx="2743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богиня деторождения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посылающая роженицам боли и освобождающая от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PTexPaper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Мифологические термины</a:t>
            </a:r>
          </a:p>
        </p:txBody>
      </p:sp>
      <p:pic>
        <p:nvPicPr>
          <p:cNvPr id="4" name="Рисунок 3" descr="http://to-world-travel.ru/img/2015/042108/215238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285860"/>
            <a:ext cx="7072362" cy="531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140803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Atlas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Atlantis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атлант, первый шейный позвонок</a:t>
            </a:r>
          </a:p>
        </p:txBody>
      </p:sp>
      <p:pic>
        <p:nvPicPr>
          <p:cNvPr id="4" name="Содержимое 3" descr="https://images.rapgenius.com/01c80db633709f1388e2dede3ea7e85d.600x687x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828800"/>
            <a:ext cx="3200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mypresentation.ru/documents/fdcc7f3158b676628a87d6b90b5f1784/img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828800"/>
            <a:ext cx="3200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2426__texture-a-wooden-background-wood-paper-cardboard-brown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834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57200"/>
            <a:ext cx="7863408" cy="114300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Ахиллово сухожилие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Tendo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Achillis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9" name="Содержимое 8" descr="http://blistar.net/images/photos/7358960da256725579cae9f6e0cdc63c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828800"/>
            <a:ext cx="325564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medicaldice.com/wp-content/uploads/2015/05/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828800"/>
            <a:ext cx="239992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731"/>
            <a:ext cx="9144000" cy="65865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/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Caput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Medusae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(голова Медузы</a:t>
            </a:r>
            <a:r>
              <a:rPr lang="ru-RU" b="1" i="1" dirty="0"/>
              <a:t>)</a:t>
            </a:r>
            <a:endParaRPr lang="ru-RU" i="1" dirty="0"/>
          </a:p>
        </p:txBody>
      </p:sp>
      <p:pic>
        <p:nvPicPr>
          <p:cNvPr id="9" name="Содержимое 8" descr="http://arte.sky.it/wp-content/uploads/2013/02/Medusa_Bernini_Musei_Capitolini-e136186343725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00200"/>
            <a:ext cx="3352800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haunsinafrica.com/USF/bin/images/photos/P100037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600200"/>
            <a:ext cx="3733800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_126f18_596f9ae0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sz="2200" dirty="0"/>
            </a:br>
            <a:br>
              <a:rPr lang="ru-RU" sz="2200" dirty="0"/>
            </a:b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греческой медицины теряется в глубокой древности и, несомненно, связанно с медициной древних культур Востока: египетской, вавилонской, индийской и других.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Источником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сведений о ранней греческой медицине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XI-VIII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вв.до н.э. являются поэмы Гомера.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8178" y="1608123"/>
            <a:ext cx="2895599" cy="219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200400" y="1676401"/>
            <a:ext cx="228600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1600" i="1" dirty="0">
              <a:latin typeface="Arial Black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1600" b="1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Эпические поэмы «Илиада» и «Одиссея» свидетельствуют </a:t>
            </a:r>
          </a:p>
          <a:p>
            <a:pPr>
              <a:lnSpc>
                <a:spcPct val="90000"/>
              </a:lnSpc>
            </a:pPr>
            <a:r>
              <a:rPr lang="ru-RU" sz="1600" b="1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эмпирическом (опытном) характере истоков древнегреческого врачевания,</a:t>
            </a:r>
          </a:p>
          <a:p>
            <a:pPr>
              <a:lnSpc>
                <a:spcPct val="90000"/>
              </a:lnSpc>
            </a:pPr>
            <a:r>
              <a:rPr lang="ru-RU" sz="1600" b="1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широком взаимодействии древнегреческой медицины</a:t>
            </a:r>
          </a:p>
          <a:p>
            <a:pPr>
              <a:lnSpc>
                <a:spcPct val="90000"/>
              </a:lnSpc>
            </a:pPr>
            <a:r>
              <a:rPr lang="ru-RU" sz="1600" b="1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достижениями других древних цивилизаций.</a:t>
            </a:r>
          </a:p>
          <a:p>
            <a:pPr>
              <a:lnSpc>
                <a:spcPct val="90000"/>
              </a:lnSpc>
            </a:pPr>
            <a:endParaRPr lang="ru-RU" sz="1400" b="1" dirty="0">
              <a:latin typeface="Book Antiqua" pitchFamily="18" charset="0"/>
            </a:endParaRPr>
          </a:p>
          <a:p>
            <a:pPr>
              <a:lnSpc>
                <a:spcPct val="90000"/>
              </a:lnSpc>
            </a:pPr>
            <a:r>
              <a:rPr lang="ru-RU" dirty="0">
                <a:solidFill>
                  <a:srgbClr val="262626"/>
                </a:solidFill>
              </a:rPr>
              <a:t> </a:t>
            </a:r>
          </a:p>
        </p:txBody>
      </p:sp>
      <p:pic>
        <p:nvPicPr>
          <p:cNvPr id="7" name="Содержимое 3" descr="http://www.cosmomyth.com/thales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752600"/>
            <a:ext cx="3092895" cy="326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791202" y="3857628"/>
            <a:ext cx="3505198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поэмах Гомера упоминается :</a:t>
            </a:r>
          </a:p>
          <a:p>
            <a:pPr lvl="0">
              <a:lnSpc>
                <a:spcPct val="90000"/>
              </a:lnSpc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эпидемии чумы, </a:t>
            </a:r>
          </a:p>
          <a:p>
            <a:pPr lvl="0">
              <a:lnSpc>
                <a:spcPct val="90000"/>
              </a:lnSpc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рождение жизнеспособного младенца в конце седьмого месяца беременности; </a:t>
            </a:r>
          </a:p>
          <a:p>
            <a:pPr lvl="0">
              <a:lnSpc>
                <a:spcPct val="90000"/>
              </a:lnSpc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серных окуриваний с целью предупреждения заболеваний и использовании серы как лекарственного средства,</a:t>
            </a:r>
          </a:p>
          <a:p>
            <a:pPr lvl="0">
              <a:lnSpc>
                <a:spcPct val="90000"/>
              </a:lnSpc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также о заимствовании некоторых знаний о лечебных средств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древних египтян</a:t>
            </a:r>
            <a:r>
              <a:rPr lang="ru-RU" sz="1600" b="1" i="1" dirty="0">
                <a:latin typeface="Arial Black" pitchFamily="34" charset="0"/>
              </a:rPr>
              <a:t>.</a:t>
            </a:r>
          </a:p>
        </p:txBody>
      </p:sp>
    </p:spTree>
  </p:cSld>
  <p:clrMapOvr>
    <a:masterClrMapping/>
  </p:clrMapOvr>
  <p:transition>
    <p:pull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wnc6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школы Древней Греции</a:t>
            </a:r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692276"/>
            <a:ext cx="4114800" cy="46170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29123" y="1500174"/>
            <a:ext cx="45624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Врачевание в Древней Элладе долгое время оставалось семейной традицией.  В середине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V-IV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вв. рамки семейных школ расширились: в них стали принимать учеников - не членов данного рода. Так сложились популярные медицинские школы, основанные в г.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Книд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на западном побережье Малой Азии),в г.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Кирена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Северной Африке) и на островах Кос и Родос (в восточной части Эгейского моря)  . </a:t>
            </a:r>
          </a:p>
          <a:p>
            <a:pPr algn="just"/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Книдская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школа характеризовалась как школа частной патологии, 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косская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–как школа системного подхода в диагностике и лечении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1-002-Teatr-Drevnej-Grets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2"/>
            <a:ext cx="9144000" cy="68504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1000" y="1371600"/>
            <a:ext cx="8077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latin typeface="+mj-lt"/>
                <a:cs typeface="Miriam Fixed" pitchFamily="49" charset="-79"/>
              </a:rPr>
              <a:t>    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Miriam Fixed" pitchFamily="49" charset="-79"/>
              </a:rPr>
              <a:t>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терминов во многих науках: в физике, в химии, в астрономии, а особливо в анатомии, в ботанике и во всей медицине греческий язык весьма надобен. </a:t>
            </a:r>
          </a:p>
          <a:p>
            <a:pPr algn="just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М.В. Ломоносов</a:t>
            </a:r>
          </a:p>
          <a:p>
            <a:pPr algn="just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algn="just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Язык греческий не будет никогда излишним для основательного познания латинского языка.</a:t>
            </a:r>
          </a:p>
          <a:p>
            <a:pPr algn="just"/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И. Коссович</a:t>
            </a:r>
          </a:p>
          <a:p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Miriam Fixed" pitchFamily="49" charset="-79"/>
              </a:rPr>
              <a:t>      </a:t>
            </a:r>
          </a:p>
        </p:txBody>
      </p:sp>
    </p:spTree>
  </p:cSld>
  <p:clrMapOvr>
    <a:masterClrMapping/>
  </p:clrMapOvr>
  <p:transition>
    <p:pull dir="l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mrmarker.ru/p/allpic/47/10108-img_4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334"/>
            <a:ext cx="868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56614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Алкмеон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Кротонский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https://upload.wikimedia.org/wikipedia/commons/7/75/Andreas_Vesalius-Pierre_Poncet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" y="1600200"/>
            <a:ext cx="345415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800600" y="1600200"/>
            <a:ext cx="4038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Древнегреческий философ, врач и учёный, живший в V в. до н. э. Возможно, был учеником Пифагора. Автор первого древнегреческого медицинского трактата. Он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предпологал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здоровье организма заключается в сбалансированности сущностей -горячего и холодного, сухого и влажного. Эти выводы легли в основу гуморальной  ( от лат.- 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humor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-влага, жидкость) теории патогенеза внутренних болезней, согласно которой четыре влаги - кровь (лат.-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sanguis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слизь(.греч.-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φλεγμα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желтая желчь(греч.-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χολη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черная желчь(греч.-   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μελαινα  χολη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)находятся в надлежащем смешении, обеспечивая здоровье. Болезнь-это нарушение этого равновесия.</a:t>
            </a:r>
          </a:p>
          <a:p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1214438"/>
            <a:ext cx="1943100" cy="2686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857250" y="571500"/>
            <a:ext cx="2500313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>
                <a:solidFill>
                  <a:schemeClr val="tx1"/>
                </a:solidFill>
              </a:rPr>
              <a:t>Аристотель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8" y="357188"/>
            <a:ext cx="4038600" cy="345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4572000" y="3758001"/>
            <a:ext cx="35814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 indent="19050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первоначал и телесных    соков по Аристотелю</a:t>
            </a:r>
          </a:p>
        </p:txBody>
      </p:sp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642938" y="4929188"/>
            <a:ext cx="8215312" cy="1643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Аристотелю в мироздании, кроме четырех земных соков, было еще тонкое вещество – </a:t>
            </a:r>
            <a:r>
              <a:rPr lang="ru-RU" alt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пневма</a:t>
            </a: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(греч. </a:t>
            </a:r>
            <a:r>
              <a:rPr lang="el-GR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πνευμα</a:t>
            </a: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дыхание 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дух ) 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ней жила душа. Последователи Аристотеля считали вместилищем души- сердце</a:t>
            </a:r>
            <a:r>
              <a:rPr lang="ru-RU" altLang="ru-RU" sz="2000" b="1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7" name="Рисунок 6" descr="http://www.xxlbook.ru/imgh50757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399" y="0"/>
            <a:ext cx="3581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456614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281" cy="7467600"/>
          </a:xfrm>
          <a:prstGeom prst="rect">
            <a:avLst/>
          </a:prstGeom>
        </p:spPr>
      </p:pic>
      <p:pic>
        <p:nvPicPr>
          <p:cNvPr id="4" name="Содержимое 3" descr="http://mrmarker.ru/p/allpic/47/10108-img_45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33490"/>
            <a:ext cx="4788024" cy="51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857752" y="1428736"/>
            <a:ext cx="36766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медицинская школа древней Греции классического периода. Первые сведения о ней относятся к 584 г. до н. э., когда жрецы Дельфийского храма попросили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Неброса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о. Кос и его сына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Хрисоса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прекратить моровую язву, свирепствовавшую в войске, осаждавшем г.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Киррос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Оба врачевателя без промедления откликнулись на эту просьбу и, как говорит предание, исполнили ее наилучшим образом: эпидемия была прекращена</a:t>
            </a:r>
            <a:r>
              <a:rPr lang="ru-RU" sz="2000" b="1" i="1" dirty="0"/>
              <a:t>.</a:t>
            </a:r>
          </a:p>
        </p:txBody>
      </p:sp>
    </p:spTree>
  </p:cSld>
  <p:clrMapOvr>
    <a:masterClrMapping/>
  </p:clrMapOvr>
  <p:transition>
    <p:wheel spokes="2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old_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62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08720"/>
            <a:ext cx="8229600" cy="1072480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4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Гиппократ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Древнегреческий врач, реформатор античной медицины.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http://imedica.by/filestore/resize/8118d1d9a1b328e3952afacc787ea52d7e161310/600/0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368329" y="2133600"/>
            <a:ext cx="3740841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191000" y="2967334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/>
              <a:t> </a:t>
            </a:r>
            <a:endParaRPr lang="ru-RU" dirty="0"/>
          </a:p>
        </p:txBody>
      </p:sp>
    </p:spTree>
  </p:cSld>
  <p:clrMapOvr>
    <a:masterClrMapping/>
  </p:clrMapOvr>
  <p:transition>
    <p:pull dir="r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гумо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8153399" cy="5715000"/>
          </a:xfrm>
          <a:prstGeom prst="rect">
            <a:avLst/>
          </a:prstGeom>
          <a:noFill/>
        </p:spPr>
      </p:pic>
      <p:pic>
        <p:nvPicPr>
          <p:cNvPr id="6" name="Рисунок 5" descr="http://stat18.privet.ru/lr/0a26e67d853ad170e6f0ca9698992d1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472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900igr.net/datas/psikhologija/Psikhologija/0015-015-Psikhologij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white_Border_ppt_templ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Гиппократов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сборник</a:t>
            </a:r>
          </a:p>
        </p:txBody>
      </p:sp>
      <p:pic>
        <p:nvPicPr>
          <p:cNvPr id="4" name="Содержимое 3" descr="http://vignette4.wikia.nocookie.net/uncyclopedia/images/c/cf/Hippocrates_title_page_Froben.jpg/revision/latest?cb=20131215161910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524000"/>
            <a:ext cx="2743200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419600" y="2274838"/>
            <a:ext cx="4191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/>
              <a:t> 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энциклопедией классического периода истории древнегреческой медицины. </a:t>
            </a:r>
          </a:p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Он объединяет примерно 70-76 медицинских трактатов врачей Древней Греции ,самого Гиппократа, его учеников и последователей .</a:t>
            </a:r>
          </a:p>
        </p:txBody>
      </p:sp>
    </p:spTree>
  </p:cSld>
  <p:clrMapOvr>
    <a:masterClrMapping/>
  </p:clrMapOvr>
  <p:transition>
    <p:wheel spokes="3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426__texture-a-wooden-background-wood-paper-cardboard-brown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Прогностика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0" y="1484784"/>
            <a:ext cx="5867400" cy="460851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/>
              <a:t>     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кажется, что для врача самое лучшее позаботиться о способности предвидения. В самом деле, когда он будет предузнавать и предсказывать у больных и настоящее, и прошедшее, и будущее, и всё то, что больные опускают при своём рассказе, то, конечно, ему будут верить, что он больше знает дела больных, так что с большею доверчивостью люди будут решаться вручать себя врачу. А задача лечения наилучше будет совершаться, если он из настоящих страданий предузнает будущие. </a:t>
            </a:r>
          </a:p>
          <a:p>
            <a:endParaRPr lang="ru-RU" dirty="0"/>
          </a:p>
        </p:txBody>
      </p:sp>
    </p:spTree>
  </p:cSld>
  <p:clrMapOvr>
    <a:masterClrMapping/>
  </p:clrMapOvr>
  <p:transition>
    <p:wheel spokes="8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wallcreator_1262905747_34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благоприличном поведении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0" y="1524000"/>
            <a:ext cx="73152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i="1" dirty="0"/>
              <a:t>   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прихода к больному, тебе следует помнить о месте для сидения, о внешнем приличии, об одежде, о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краткословности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том, чтобы ничего не делать с взволнованным духом, чтобы сейчас же присесть к больному, во всём показывать внимание к нему, отвечать на все делаемые с его стороны возражения и при всех душевных волнениях больного сохранять спокойствие, его беспокойство порицать и показывать себя готовым к оказанию помощи.  </a:t>
            </a:r>
          </a:p>
        </p:txBody>
      </p:sp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rpp.nashaucheba.ru/pars_docs/refs/72/71360/img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305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http://rpp.nashaucheba.ru/pars_docs/refs/72/71360/img6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ack-to-school-powerpoint-backgroun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Гален</a:t>
            </a:r>
          </a:p>
        </p:txBody>
      </p:sp>
      <p:pic>
        <p:nvPicPr>
          <p:cNvPr id="7" name="Содержимое 6" descr="https://essentialoilblogging.files.wordpress.com/2015/08/dbubnaw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4786314" cy="415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743440" y="1214422"/>
            <a:ext cx="44005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Римский медик, хирург и философ. </a:t>
            </a:r>
          </a:p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Гален внёс весомый вклад в понимание многих научных дисциплин, включая анатомию, физиологию, патологию, фармакологию, и неврологию, а также философию и логику.</a:t>
            </a:r>
          </a:p>
          <a:p>
            <a:endParaRPr lang="ru-RU" sz="2000" i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56614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назначении частей человеческого тела</a:t>
            </a:r>
            <a:br>
              <a:rPr lang="ru-RU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Περί χρείας μορίων. </a:t>
            </a:r>
            <a:r>
              <a:rPr lang="it-IT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usa partium corporis humani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истолкуем то, что Гиппократ оставил не выясненным, а иное прибавим от себя, сообразуясь с тем методом, который он нам передал.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точно знать функции и прежде всего строение каждой части, исследуя факты, открываемые анатомированием, и лично наблюдая.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731"/>
            <a:ext cx="9144000" cy="65865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6705600" cy="1277888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ТЕРМИНОЛОГИЯ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2996952"/>
            <a:ext cx="8229600" cy="3861048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Анатомические термины</a:t>
            </a:r>
          </a:p>
          <a:p>
            <a:pPr>
              <a:buFont typeface="Wingdings" pitchFamily="2" charset="2"/>
              <a:buChar char="v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ανατομικές όροι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termini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ello_html_m41620fa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Гомер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81600" y="2438399"/>
            <a:ext cx="3505200" cy="2133601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dirty="0"/>
              <a:t>    </a:t>
            </a:r>
            <a:endParaRPr lang="ru-RU" sz="3600" b="1" i="1" dirty="0"/>
          </a:p>
          <a:p>
            <a:r>
              <a:rPr lang="ru-RU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Латинский язык </a:t>
            </a:r>
          </a:p>
          <a:p>
            <a:pPr>
              <a:buNone/>
            </a:pPr>
            <a:r>
              <a:rPr lang="ru-RU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sternum,</a:t>
            </a:r>
            <a:r>
              <a:rPr lang="ru-RU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I,(n)</a:t>
            </a:r>
            <a:endParaRPr lang="ru-RU" sz="4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Греческий язык     </a:t>
            </a:r>
          </a:p>
          <a:p>
            <a:pPr>
              <a:buNone/>
            </a:pPr>
            <a:r>
              <a:rPr lang="ru-RU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στηνον</a:t>
            </a:r>
            <a:r>
              <a:rPr lang="ru-RU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–мужская грудь</a:t>
            </a:r>
          </a:p>
          <a:p>
            <a:pPr>
              <a:buNone/>
            </a:pPr>
            <a:r>
              <a:rPr lang="ru-RU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l-GR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στερεος</a:t>
            </a:r>
            <a:r>
              <a:rPr lang="ru-RU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твердый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57600" y="1219200"/>
            <a:ext cx="2454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</a:rPr>
              <a:t>  </a:t>
            </a:r>
            <a:r>
              <a:rPr lang="ru-RU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Грудина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http://pwpt.ru/uploads/presentation_screenshots/59e861eb00674175f79482aee35ea5f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752600"/>
            <a:ext cx="3810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utcaster-photo-100547472-old-parchment-or-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944562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Аристотель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0" y="1982500"/>
            <a:ext cx="4114800" cy="4600862"/>
          </a:xfrm>
        </p:spPr>
        <p:txBody>
          <a:bodyPr/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Латинский язык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trachea,ae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,(f)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Греческий язык-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τραχυς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шороховатый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buNone/>
            </a:pPr>
            <a:r>
              <a:rPr lang="ru-RU" i="1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52800" y="1037938"/>
            <a:ext cx="25199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8" name="Рисунок 7" descr="трахе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9" y="1714488"/>
            <a:ext cx="4000528" cy="37147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14744" y="1071546"/>
            <a:ext cx="1746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Трахея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2426__texture-a-wooden-background-wood-paper-cardboard-brown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985"/>
            <a:ext cx="9144000" cy="68420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Платон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00600" y="1849455"/>
            <a:ext cx="2819400" cy="3579808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Латинский язык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bronchus,i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,(m)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Греческий язык </a:t>
            </a:r>
          </a:p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βρεχω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увлажнять, пить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81400" y="1168113"/>
            <a:ext cx="2572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7" name="Рисунок 6" descr="бронх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1857364"/>
            <a:ext cx="3151676" cy="3571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43306" y="1071546"/>
            <a:ext cx="1850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Бронхи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859"/>
            <a:ext cx="9144000" cy="6822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Гиппократ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8200" y="2384138"/>
            <a:ext cx="4038600" cy="3742025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Латинский язык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aorta,ae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,(f)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Греческий язык</a:t>
            </a:r>
          </a:p>
          <a:p>
            <a:pPr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αειρω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поднимать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76600" y="1241138"/>
            <a:ext cx="26982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b="1" i="1" dirty="0">
                <a:solidFill>
                  <a:prstClr val="black"/>
                </a:solidFill>
              </a:rPr>
              <a:t>   </a:t>
            </a:r>
            <a:r>
              <a:rPr 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Аорта</a:t>
            </a:r>
          </a:p>
        </p:txBody>
      </p:sp>
      <p:pic>
        <p:nvPicPr>
          <p:cNvPr id="5" name="Рисунок 4" descr="http://i.ytimg.com/vi/H03ZO1yrqR4/maxresdefaul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057400"/>
            <a:ext cx="3812232" cy="324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_74540_2b168c16_XX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Гален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8200" y="2565975"/>
            <a:ext cx="4038600" cy="3560188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Латинский язык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cranium,ii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,(n)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Греческий язык</a:t>
            </a:r>
          </a:p>
          <a:p>
            <a:pPr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κρανος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шлем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05200" y="1219200"/>
            <a:ext cx="25407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b="1" i="1" dirty="0">
                <a:solidFill>
                  <a:prstClr val="black"/>
                </a:solidFill>
              </a:rPr>
              <a:t>   </a:t>
            </a:r>
            <a:r>
              <a:rPr 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Череп</a:t>
            </a:r>
          </a:p>
        </p:txBody>
      </p:sp>
      <p:pic>
        <p:nvPicPr>
          <p:cNvPr id="5" name="Рисунок 4" descr="http://forum.medst.org/uploads/monthly_08_2015/post-1-0-95811800-14393557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362200"/>
            <a:ext cx="3664024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26e15a96be5a271e345b3cd7c797d8f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20212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Герофил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Копчик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62400" y="2087563"/>
            <a:ext cx="3886200" cy="3573685"/>
          </a:xfrm>
        </p:spPr>
        <p:txBody>
          <a:bodyPr>
            <a:norm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Латинский язык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cocyx,ygis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,(m)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Греческий язык </a:t>
            </a:r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κοκκυξ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кукушка </a:t>
            </a:r>
          </a:p>
          <a:p>
            <a:pPr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(Считалось, что он похож на клюв кукушки)</a:t>
            </a:r>
          </a:p>
          <a:p>
            <a:endParaRPr lang="ru-RU" i="1" dirty="0"/>
          </a:p>
        </p:txBody>
      </p:sp>
      <p:pic>
        <p:nvPicPr>
          <p:cNvPr id="5" name="Рисунок 4" descr="http://www.maturidi.kz/media/k2/items/cache/461011bcaf5b5e723e897c33f049f169_X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87562"/>
            <a:ext cx="3733800" cy="4077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esktopwallpapers.org.ua-13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i="1" dirty="0"/>
              <a:t>                   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Клинические термины</a:t>
            </a:r>
          </a:p>
          <a:p>
            <a:endParaRPr lang="ru-RU" dirty="0"/>
          </a:p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οι κλινικές όρο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ermini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clinici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46387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8229600" cy="1143000"/>
          </a:xfrm>
        </p:spPr>
        <p:txBody>
          <a:bodyPr/>
          <a:lstStyle/>
          <a:p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Апполон</a:t>
            </a:r>
            <a:r>
              <a:rPr lang="ru-RU" i="1" dirty="0"/>
              <a:t> </a:t>
            </a:r>
          </a:p>
        </p:txBody>
      </p:sp>
      <p:pic>
        <p:nvPicPr>
          <p:cNvPr id="4" name="Содержимое 3" descr="http://www.03www.su/latin/bogi/Apollo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131255"/>
            <a:ext cx="1981200" cy="25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81400" y="1676400"/>
            <a:ext cx="3962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Гомера Аполлон — врачеватель богов и бог врачевателей, его наделяли как губительными, так и целительными свойствами. </a:t>
            </a:r>
          </a:p>
          <a:p>
            <a:pPr algn="just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Троянской войне </a:t>
            </a:r>
          </a:p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Palatino Linotype"/>
                <a:cs typeface="Times New Roman" panose="02020603050405020304" pitchFamily="18" charset="0"/>
              </a:rPr>
              <a:t>Аполлон-стреловержец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троянцам, посылая стрелы, которые приносят в лагерь ахейцев чуму. </a:t>
            </a:r>
            <a:r>
              <a:rPr lang="ru-RU" i="1" dirty="0">
                <a:latin typeface="Times New Roman" panose="02020603050405020304" pitchFamily="18" charset="0"/>
                <a:ea typeface="Palatino Linotype"/>
                <a:cs typeface="Times New Roman" panose="02020603050405020304" pitchFamily="18" charset="0"/>
              </a:rPr>
              <a:t>Но он же и останавливает чуму во время Пелопоннесской войны, за что носит также имена </a:t>
            </a:r>
            <a:r>
              <a:rPr lang="ru-RU" i="1" dirty="0" err="1">
                <a:latin typeface="Times New Roman" panose="02020603050405020304" pitchFamily="18" charset="0"/>
                <a:ea typeface="Palatino Linotype"/>
                <a:cs typeface="Times New Roman" panose="02020603050405020304" pitchFamily="18" charset="0"/>
              </a:rPr>
              <a:t>Алексикакос</a:t>
            </a:r>
            <a:endParaRPr lang="ru-RU" i="1" dirty="0">
              <a:latin typeface="Times New Roman" panose="02020603050405020304" pitchFamily="18" charset="0"/>
              <a:ea typeface="Palatino Linotype"/>
              <a:cs typeface="Times New Roman" panose="02020603050405020304" pitchFamily="18" charset="0"/>
            </a:endParaRPr>
          </a:p>
          <a:p>
            <a:pPr algn="just"/>
            <a:r>
              <a:rPr lang="ru-RU" i="1" dirty="0">
                <a:latin typeface="Times New Roman" panose="02020603050405020304" pitchFamily="18" charset="0"/>
                <a:ea typeface="Palatino Linotype"/>
                <a:cs typeface="Times New Roman" panose="02020603050405020304" pitchFamily="18" charset="0"/>
              </a:rPr>
              <a:t> </a:t>
            </a:r>
            <a:r>
              <a:rPr lang="en-US" i="1" cap="small" dirty="0">
                <a:latin typeface="Times New Roman" panose="02020603050405020304" pitchFamily="18" charset="0"/>
                <a:ea typeface="Palatino Linotype"/>
                <a:cs typeface="Times New Roman" panose="02020603050405020304" pitchFamily="18" charset="0"/>
              </a:rPr>
              <a:t>(  </a:t>
            </a:r>
            <a:r>
              <a:rPr lang="ru-RU" i="1" dirty="0">
                <a:latin typeface="Times New Roman" panose="02020603050405020304" pitchFamily="18" charset="0"/>
                <a:ea typeface="Palatino Linotype"/>
                <a:cs typeface="Times New Roman" panose="02020603050405020304" pitchFamily="18" charset="0"/>
              </a:rPr>
              <a:t>отвращающий зло помощник)</a:t>
            </a:r>
          </a:p>
          <a:p>
            <a:pPr algn="just"/>
            <a:r>
              <a:rPr lang="ru-RU" i="1" dirty="0">
                <a:latin typeface="Times New Roman" panose="02020603050405020304" pitchFamily="18" charset="0"/>
                <a:ea typeface="Palatino Linotype"/>
                <a:cs typeface="Times New Roman" panose="02020603050405020304" pitchFamily="18" charset="0"/>
              </a:rPr>
              <a:t> и </a:t>
            </a:r>
            <a:r>
              <a:rPr lang="ru-RU" i="1" dirty="0" err="1">
                <a:latin typeface="Times New Roman" panose="02020603050405020304" pitchFamily="18" charset="0"/>
                <a:ea typeface="Palatino Linotype"/>
                <a:cs typeface="Times New Roman" panose="02020603050405020304" pitchFamily="18" charset="0"/>
              </a:rPr>
              <a:t>Пэан</a:t>
            </a:r>
            <a:r>
              <a:rPr lang="ru-RU" i="1" dirty="0">
                <a:latin typeface="Times New Roman" panose="02020603050405020304" pitchFamily="18" charset="0"/>
                <a:ea typeface="Palatino Linotype"/>
                <a:cs typeface="Times New Roman" panose="02020603050405020304" pitchFamily="18" charset="0"/>
              </a:rPr>
              <a:t> (  </a:t>
            </a:r>
            <a:r>
              <a:rPr lang="ru-RU" i="1" dirty="0" err="1">
                <a:latin typeface="Times New Roman" panose="02020603050405020304" pitchFamily="18" charset="0"/>
                <a:ea typeface="Palatino Linotype"/>
                <a:cs typeface="Times New Roman" panose="02020603050405020304" pitchFamily="18" charset="0"/>
              </a:rPr>
              <a:t>разрешитель</a:t>
            </a:r>
            <a:r>
              <a:rPr lang="ru-RU" i="1" dirty="0">
                <a:latin typeface="Times New Roman" panose="02020603050405020304" pitchFamily="18" charset="0"/>
                <a:ea typeface="Palatino Linotype"/>
                <a:cs typeface="Times New Roman" panose="02020603050405020304" pitchFamily="18" charset="0"/>
              </a:rPr>
              <a:t> болезней).</a:t>
            </a:r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56614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9" y="0"/>
            <a:ext cx="9108281" cy="7239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Пневмония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2060848"/>
            <a:ext cx="4114800" cy="4065315"/>
          </a:xfrm>
        </p:spPr>
        <p:txBody>
          <a:bodyPr/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Греческий язык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πνευμονια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греч.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pneumon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легкое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Латинский язык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Pneumonia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 descr="http://ua.medico.akak.org/uploads/posts/2013-11/1385597812_pnevmoniy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05000"/>
            <a:ext cx="400240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56614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" y="0"/>
            <a:ext cx="9108281" cy="7239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Гангрена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2209800"/>
            <a:ext cx="4114800" cy="3916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Греческий язык </a:t>
            </a:r>
          </a:p>
          <a:p>
            <a:pPr>
              <a:buNone/>
            </a:pP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Γαγγραινα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от греч.</a:t>
            </a:r>
          </a:p>
          <a:p>
            <a:pPr>
              <a:buNone/>
            </a:pP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graino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—грызу;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Латинский язык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Gangraena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старое название—антонов огонь </a:t>
            </a:r>
          </a:p>
        </p:txBody>
      </p:sp>
      <p:pic>
        <p:nvPicPr>
          <p:cNvPr id="4" name="Рисунок 3" descr="https://classconnection.s3.amazonaws.com/368/flashcards/1774368/png/untitled136490965115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1" y="2209800"/>
            <a:ext cx="3581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old_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1600200"/>
            <a:ext cx="42078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l-GR" dirty="0"/>
              <a:t> </a:t>
            </a:r>
            <a:r>
              <a:rPr lang="ru-RU" dirty="0"/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Греческий язык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θεραπεια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греч.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θεραπεία —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лечение, оздоровление</a:t>
            </a:r>
          </a:p>
          <a:p>
            <a:pPr>
              <a:buFont typeface="Wingdings" pitchFamily="2" charset="2"/>
              <a:buChar char="ü"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Латинский язык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Therapia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28736"/>
            <a:ext cx="4572032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слова Терапия по словарю Ушакова:</a:t>
            </a:r>
            <a:b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</a:t>
            </a: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терапии, мн. нет, ж.  (мед.). 1. Лечение той или иной болезни</a:t>
            </a:r>
          </a:p>
          <a:p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(не хирургическое); </a:t>
            </a:r>
          </a:p>
          <a:p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методов лечения какой-нибудь болезни. </a:t>
            </a:r>
          </a:p>
          <a:p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</a:t>
            </a: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сердца. </a:t>
            </a: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</a:t>
            </a: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ушных болезней.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 Отдел медицины, содержащий учение о внутренних болезнях и их лечении. </a:t>
            </a:r>
            <a:b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4B324A90-018A-478F-A47E-8BD7B1AFA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   </a:t>
            </a:r>
          </a:p>
        </p:txBody>
      </p:sp>
      <p:pic>
        <p:nvPicPr>
          <p:cNvPr id="5" name="Рисунок 4" descr="kleiser-ab-yunan-politikasinda-basarisiz-oldu-57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21" y="2643182"/>
            <a:ext cx="52223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истина, которой обладает, или думает, что обладает, человек, а искренние  усилия, которые он делал, чтобы достигнуть истины, дают цену человеку.</a:t>
            </a: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Г.Э. Лессинг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(основоположник немецкой классической литературы</a:t>
            </a:r>
            <a:r>
              <a:rPr lang="ru-RU" sz="2000" b="1" dirty="0"/>
              <a:t>)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lreader_help_07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28670"/>
            <a:ext cx="8763000" cy="5257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Асклепий/Эскулап</a:t>
            </a:r>
          </a:p>
        </p:txBody>
      </p:sp>
      <p:pic>
        <p:nvPicPr>
          <p:cNvPr id="4" name="Содержимое 3" descr="http://d39ya49a1fwv14.cloudfront.net/wp-content/uploads/2013/09/african-imhotep-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95400"/>
            <a:ext cx="32004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343400" y="1143000"/>
            <a:ext cx="40386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/>
              <a:t>    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Асклепий (  вскрывающий) </a:t>
            </a:r>
          </a:p>
          <a:p>
            <a:pPr algn="just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римской мифологии — Эскулап (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Aesculapius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сын Аполлона и нимфы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Корониды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Palatino Linotype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Аполлон отдал Асклепия на воспитание мудрому кентавру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Хирону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которого Асклепий обучился искусству врачевания.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Ученик превзошел своего учителя и дерзнул не только исцелять больных, но и воскрешать мертвых.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Он изображался с посохом, обвитым змеёй. Это один из его основных атрибутов, где посох — символ поддержки и помощи, силы и власти, змея — символ мудрости и могущества сил природы. Первоначально сам Асклепий изображался в облике змеи. 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6e15a96be5a271e345b3cd7c797d8f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Генеалогическое древо Асклепия</a:t>
            </a:r>
            <a:br>
              <a:rPr lang="ru-RU" i="1" dirty="0"/>
            </a:br>
            <a:endParaRPr lang="ru-RU" i="1" dirty="0"/>
          </a:p>
        </p:txBody>
      </p:sp>
      <p:pic>
        <p:nvPicPr>
          <p:cNvPr id="5" name="Рисунок 4" descr="MqVGRBmJ1t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4398" y="1184973"/>
            <a:ext cx="4608512" cy="5104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36"/>
            <a:ext cx="8229600" cy="1143000"/>
          </a:xfrm>
        </p:spPr>
        <p:txBody>
          <a:bodyPr/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ТЕЛЕСФОР</a:t>
            </a:r>
          </a:p>
        </p:txBody>
      </p:sp>
      <p:pic>
        <p:nvPicPr>
          <p:cNvPr id="4" name="Содержимое 3" descr="http://planeta.moy.su/_nw/20/8264684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447800"/>
            <a:ext cx="3657600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800600" y="1524000"/>
            <a:ext cx="3352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/>
              <a:t>	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Телесфор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(приводящий к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благополугному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исходу), а также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Эвамерион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загадочный персонаж «божественной» семьи Асклепия. </a:t>
            </a:r>
          </a:p>
          <a:p>
            <a:pPr algn="just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Вызывая благотворный сон,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Телесфор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закреплял успешное лечение, иными словами занимался выхаживанием пациента после окончания острого периода болезни. 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_90651_5a4c4d09_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000" y="0"/>
            <a:ext cx="9525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Махаон</a:t>
            </a:r>
            <a:r>
              <a:rPr lang="ru-RU" b="1" i="1" dirty="0"/>
              <a:t> </a:t>
            </a:r>
          </a:p>
        </p:txBody>
      </p:sp>
      <p:pic>
        <p:nvPicPr>
          <p:cNvPr id="4" name="Содержимое 3" descr="http://www.grekomania.ru/images/greek-articles/other/92_Asklipios-0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388367"/>
            <a:ext cx="3066256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04800" y="1371600"/>
            <a:ext cx="2819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  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военно-полевой хирург, который прошёл всю Троянскую войну 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1876</TotalTime>
  <Words>2004</Words>
  <Application>Microsoft Office PowerPoint</Application>
  <PresentationFormat>Экран (4:3)</PresentationFormat>
  <Paragraphs>218</Paragraphs>
  <Slides>53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3" baseType="lpstr">
      <vt:lpstr>Arabic Typesetting</vt:lpstr>
      <vt:lpstr>Arial</vt:lpstr>
      <vt:lpstr>Arial Black</vt:lpstr>
      <vt:lpstr>Book Antiqua</vt:lpstr>
      <vt:lpstr>Calibri</vt:lpstr>
      <vt:lpstr>Century Gothic</vt:lpstr>
      <vt:lpstr>Times New Roman</vt:lpstr>
      <vt:lpstr>Wingdings</vt:lpstr>
      <vt:lpstr>Wingdings 3</vt:lpstr>
      <vt:lpstr>Легкий дым</vt:lpstr>
      <vt:lpstr>Государственное бюджетное профессиональное образовательное учреждение Департамента здравоохранения города Москвы «Медицинский колледж №7»    </vt:lpstr>
      <vt:lpstr> </vt:lpstr>
      <vt:lpstr>Презентация PowerPoint</vt:lpstr>
      <vt:lpstr>Презентация PowerPoint</vt:lpstr>
      <vt:lpstr>Апполон </vt:lpstr>
      <vt:lpstr>Асклепий/Эскулап</vt:lpstr>
      <vt:lpstr>Генеалогическое древо Асклепия </vt:lpstr>
      <vt:lpstr>ТЕЛЕСФОР</vt:lpstr>
      <vt:lpstr>Махаон </vt:lpstr>
      <vt:lpstr>Подалирий </vt:lpstr>
      <vt:lpstr>Гигиея </vt:lpstr>
      <vt:lpstr>Панакея или Панацея</vt:lpstr>
      <vt:lpstr>Иазо </vt:lpstr>
      <vt:lpstr>Пеан или Пэан</vt:lpstr>
      <vt:lpstr>Гера </vt:lpstr>
      <vt:lpstr>Артемида</vt:lpstr>
      <vt:lpstr>Афина Пеония</vt:lpstr>
      <vt:lpstr>Афродита </vt:lpstr>
      <vt:lpstr>Гермес</vt:lpstr>
      <vt:lpstr>Гермафродит</vt:lpstr>
      <vt:lpstr>Гестия</vt:lpstr>
      <vt:lpstr>Гипнос</vt:lpstr>
      <vt:lpstr>Илифия</vt:lpstr>
      <vt:lpstr> Мифологические термины</vt:lpstr>
      <vt:lpstr>Atlas, Atlantis - атлант, первый шейный позвонок</vt:lpstr>
      <vt:lpstr>Ахиллово сухожилие Tendo Achillis  </vt:lpstr>
      <vt:lpstr>Caput Medusae (голова Медузы)</vt:lpstr>
      <vt:lpstr>  Начало греческой медицины теряется в глубокой древности и, несомненно, связанно с медициной древних культур Востока: египетской, вавилонской, индийской и других. Источником сведений о ранней греческой медицине XI-VIII вв.до н.э. являются поэмы Гомера.  </vt:lpstr>
      <vt:lpstr>Медицинские школы Древней Греции</vt:lpstr>
      <vt:lpstr>Презентация PowerPoint</vt:lpstr>
      <vt:lpstr>Алкмеон Кротонский </vt:lpstr>
      <vt:lpstr>Презентация PowerPoint</vt:lpstr>
      <vt:lpstr>Презентация PowerPoint</vt:lpstr>
      <vt:lpstr>Гиппократ Древнегреческий врач, реформатор античной медицины. </vt:lpstr>
      <vt:lpstr>Презентация PowerPoint</vt:lpstr>
      <vt:lpstr>Презентация PowerPoint</vt:lpstr>
      <vt:lpstr>Гиппократов сборник</vt:lpstr>
      <vt:lpstr>Прогностика </vt:lpstr>
      <vt:lpstr>О благоприличном поведении </vt:lpstr>
      <vt:lpstr>Гален</vt:lpstr>
      <vt:lpstr>О назначении частей человеческого тела Περί χρείας μορίων. De usa partium corporis humani </vt:lpstr>
      <vt:lpstr>МЕДИЦИНСКАЯ ТЕРМИНОЛОГИЯ</vt:lpstr>
      <vt:lpstr>Гомер </vt:lpstr>
      <vt:lpstr>Аристотель </vt:lpstr>
      <vt:lpstr>Платон </vt:lpstr>
      <vt:lpstr>Гиппократ </vt:lpstr>
      <vt:lpstr>Гален </vt:lpstr>
      <vt:lpstr> Герофил  Копчик </vt:lpstr>
      <vt:lpstr>Презентация PowerPoint</vt:lpstr>
      <vt:lpstr>Пневмония</vt:lpstr>
      <vt:lpstr>Гангрена </vt:lpstr>
      <vt:lpstr>Терапия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Елена</cp:lastModifiedBy>
  <cp:revision>158</cp:revision>
  <dcterms:created xsi:type="dcterms:W3CDTF">2016-01-27T17:14:49Z</dcterms:created>
  <dcterms:modified xsi:type="dcterms:W3CDTF">2023-12-16T15:49:06Z</dcterms:modified>
</cp:coreProperties>
</file>