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5" r:id="rId3"/>
    <p:sldId id="312" r:id="rId4"/>
    <p:sldId id="304" r:id="rId5"/>
    <p:sldId id="326" r:id="rId6"/>
    <p:sldId id="308" r:id="rId7"/>
    <p:sldId id="307" r:id="rId8"/>
    <p:sldId id="314" r:id="rId9"/>
    <p:sldId id="313" r:id="rId10"/>
    <p:sldId id="325" r:id="rId11"/>
    <p:sldId id="310" r:id="rId12"/>
    <p:sldId id="286" r:id="rId13"/>
    <p:sldId id="260" r:id="rId14"/>
    <p:sldId id="275" r:id="rId15"/>
    <p:sldId id="288" r:id="rId16"/>
    <p:sldId id="321" r:id="rId17"/>
    <p:sldId id="284" r:id="rId18"/>
    <p:sldId id="303" r:id="rId19"/>
    <p:sldId id="316" r:id="rId20"/>
    <p:sldId id="290" r:id="rId21"/>
    <p:sldId id="292" r:id="rId22"/>
    <p:sldId id="291" r:id="rId23"/>
    <p:sldId id="293" r:id="rId24"/>
    <p:sldId id="289" r:id="rId25"/>
    <p:sldId id="319" r:id="rId26"/>
    <p:sldId id="300" r:id="rId27"/>
    <p:sldId id="301" r:id="rId28"/>
    <p:sldId id="30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0ECA"/>
    <a:srgbClr val="0409CC"/>
    <a:srgbClr val="223EB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5" autoAdjust="0"/>
    <p:restoredTop sz="94660"/>
  </p:normalViewPr>
  <p:slideViewPr>
    <p:cSldViewPr>
      <p:cViewPr varScale="1">
        <p:scale>
          <a:sx n="59" d="100"/>
          <a:sy n="59" d="100"/>
        </p:scale>
        <p:origin x="-10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3.gif"/><Relationship Id="rId7" Type="http://schemas.openxmlformats.org/officeDocument/2006/relationships/image" Target="../media/image37.png"/><Relationship Id="rId12" Type="http://schemas.openxmlformats.org/officeDocument/2006/relationships/image" Target="../media/image4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4.xml"/><Relationship Id="rId4" Type="http://schemas.openxmlformats.org/officeDocument/2006/relationships/slide" Target="slide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4.xml"/><Relationship Id="rId4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gif"/><Relationship Id="rId5" Type="http://schemas.openxmlformats.org/officeDocument/2006/relationships/image" Target="../media/image64.jpeg"/><Relationship Id="rId4" Type="http://schemas.openxmlformats.org/officeDocument/2006/relationships/image" Target="../media/image6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276872"/>
            <a:ext cx="7190185" cy="3166288"/>
          </a:xfrm>
        </p:spPr>
        <p:txBody>
          <a:bodyPr/>
          <a:lstStyle/>
          <a:p>
            <a:pPr marL="45720" lvl="0" indent="0" algn="l">
              <a:lnSpc>
                <a:spcPct val="115000"/>
              </a:lnSpc>
              <a:spcBef>
                <a:spcPct val="20000"/>
              </a:spcBef>
              <a:spcAft>
                <a:spcPts val="525"/>
              </a:spcAft>
              <a:buNone/>
            </a:pP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Times New Roman"/>
                <a:cs typeface="Times New Roman"/>
              </a:rPr>
              <a:t> </a:t>
            </a:r>
            <a:endParaRPr lang="ru-RU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836712"/>
            <a:ext cx="8424936" cy="4680520"/>
          </a:xfrm>
        </p:spPr>
        <p:txBody>
          <a:bodyPr>
            <a:noAutofit/>
          </a:bodyPr>
          <a:lstStyle/>
          <a:p>
            <a:pPr marL="45720" indent="0">
              <a:lnSpc>
                <a:spcPct val="115000"/>
              </a:lnSpc>
              <a:spcAft>
                <a:spcPts val="525"/>
              </a:spcAft>
              <a:buNone/>
            </a:pPr>
            <a:r>
              <a:rPr lang="ru-RU" sz="5400" b="1" dirty="0" smtClean="0"/>
              <a:t>    </a:t>
            </a: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Звук [с], буква С. </a:t>
            </a:r>
          </a:p>
          <a:p>
            <a:endParaRPr lang="ru-RU" sz="2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 descr="https://im2-tub-ru.yandex.net/i?id=bc7d924d6b145d10b6a7ac627b08b210&amp;n=33&amp;h=215&amp;w=2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20888"/>
            <a:ext cx="2736304" cy="2461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Домашний\Pictures\слони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36912"/>
            <a:ext cx="3600400" cy="3855343"/>
          </a:xfrm>
          <a:prstGeom prst="ellipse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63391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42" name="Объект 1"/>
          <p:cNvSpPr>
            <a:spLocks noGrp="1"/>
          </p:cNvSpPr>
          <p:nvPr>
            <p:ph sz="quarter" idx="13"/>
          </p:nvPr>
        </p:nvSpPr>
        <p:spPr>
          <a:xfrm>
            <a:off x="871538" y="2674938"/>
            <a:ext cx="7408862" cy="3451225"/>
          </a:xfrm>
          <a:prstGeom prst="rect">
            <a:avLst/>
          </a:prstGeom>
        </p:spPr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5536" y="358207"/>
            <a:ext cx="828092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меня для вас загадка, догадайтесь, о чем она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слепили снежный ком, 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Шляпу сделали на нем, 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Нос приделали, и в миг 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Получился …..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01008"/>
            <a:ext cx="412845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7705725" cy="3240087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Какая первая буква в слове «Снеговик»? – правильно С, и Вы уже наверное догадались, что на этом занятии мы будем говорить о букве и звуке С.</a:t>
            </a:r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 flipV="1">
            <a:off x="1907704" y="2852936"/>
            <a:ext cx="4503521" cy="34119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92887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Правильная артикуляция </a:t>
            </a:r>
            <a:br>
              <a:rPr lang="ru-RU" sz="4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звука </a:t>
            </a:r>
            <a:r>
              <a:rPr lang="ru-RU" sz="40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0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628800"/>
            <a:ext cx="9036496" cy="41764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зубы сомкнуты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уголки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рта растянуты в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стороны- губы «улыбаются»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язык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упирается в верхнюю часть 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нижних  зубов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воздушная струя холодная, она с силой      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направлена на передние зубы и  образует    </a:t>
            </a:r>
          </a:p>
          <a:p>
            <a:pPr marL="45720" indent="0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свист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fs00.infourok.ru/images/doc/225/27978/4/img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04" t="5286" r="39179" b="63063"/>
          <a:stretch/>
        </p:blipFill>
        <p:spPr bwMode="auto">
          <a:xfrm>
            <a:off x="6830766" y="4617752"/>
            <a:ext cx="2304256" cy="2240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778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Посмотри и скажи что делают губки при произношении звука </a:t>
            </a:r>
            <a:r>
              <a:rPr lang="ru-RU" sz="3600" dirty="0" smtClean="0">
                <a:solidFill>
                  <a:srgbClr val="0070C0"/>
                </a:solidFill>
              </a:rPr>
              <a:t>С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0070C0"/>
                </a:solidFill>
              </a:rPr>
              <a:t>?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420888"/>
            <a:ext cx="3888432" cy="403918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rgbClr val="0070C0"/>
                </a:solidFill>
              </a:rPr>
              <a:t>губки улыбаются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rgbClr val="0070C0"/>
                </a:solidFill>
              </a:rPr>
              <a:t>между зубами щель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rgbClr val="0070C0"/>
                </a:solidFill>
              </a:rPr>
              <a:t>язычок широкий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rgbClr val="0070C0"/>
                </a:solidFill>
              </a:rPr>
              <a:t>воздушная струя холодная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rgbClr val="0070C0"/>
                </a:solidFill>
              </a:rPr>
              <a:t>звук глухой</a:t>
            </a:r>
          </a:p>
          <a:p>
            <a:endParaRPr lang="ru-RU" sz="2000" dirty="0"/>
          </a:p>
        </p:txBody>
      </p:sp>
      <p:pic>
        <p:nvPicPr>
          <p:cNvPr id="4100" name="Picture 4" descr="http://www.1dentist.ru/userfiles/interesnoe_o_zubak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88840"/>
            <a:ext cx="2711299" cy="1763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i.ytimg.com/vi/eBrmIfcR5vk/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21" r="13828" b="4345"/>
          <a:stretch/>
        </p:blipFill>
        <p:spPr bwMode="auto">
          <a:xfrm>
            <a:off x="6469861" y="2132856"/>
            <a:ext cx="2507452" cy="1920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3.bp.blogspot.com/-q3JNuKFqxB4/UJEfi-6lbUI/AAAAAAAAAQk/SgTz_8NtRIg/s640/x_88ff83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99" t="31483" r="34491" b="39436"/>
          <a:stretch/>
        </p:blipFill>
        <p:spPr bwMode="auto">
          <a:xfrm>
            <a:off x="6228184" y="4653136"/>
            <a:ext cx="2608071" cy="1910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biznes-kartinki.my1.ru/_ph/30/6758664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4770" y="3933056"/>
            <a:ext cx="2507452" cy="2083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66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>
          <a:xfrm>
            <a:off x="755576" y="476672"/>
            <a:ext cx="2520206" cy="3095749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827584" y="3861048"/>
            <a:ext cx="399573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Распластай язык пошире,</a:t>
            </a:r>
          </a:p>
          <a:p>
            <a:pPr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Кончик к нижним зубкам ближе.</a:t>
            </a:r>
          </a:p>
          <a:p>
            <a:pPr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Посредине языка </a:t>
            </a:r>
          </a:p>
          <a:p>
            <a:pPr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Струйку воздуха пускай,</a:t>
            </a:r>
          </a:p>
          <a:p>
            <a:pPr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Улыбнись и просвисти, </a:t>
            </a:r>
          </a:p>
          <a:p>
            <a:pPr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«ССС» произнеси.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427538" y="404813"/>
            <a:ext cx="36728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звука С: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644008" y="1916832"/>
            <a:ext cx="31765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Согласный, свистящий, твердый, глухой звук.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Я назову, а ты определи, есть ли  в названии картинки  звук (с) (если есть - кружок станет синим, если нет – исчезнет)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Домашний\Pictures\автобу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2273548" cy="1983929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1043608" y="4005064"/>
            <a:ext cx="504056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75856" y="3933056"/>
            <a:ext cx="504056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788024" y="4005064"/>
            <a:ext cx="504056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516216" y="4077072"/>
            <a:ext cx="504056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884368" y="4005064"/>
            <a:ext cx="504056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67544" y="6237312"/>
            <a:ext cx="504056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411760" y="6165304"/>
            <a:ext cx="504056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67944" y="6165304"/>
            <a:ext cx="504056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364088" y="6093296"/>
            <a:ext cx="504056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804248" y="6093296"/>
            <a:ext cx="504056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11" descr="C:\Users\Домашний\Pictures\цветок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204864"/>
            <a:ext cx="1296144" cy="1242641"/>
          </a:xfrm>
          <a:prstGeom prst="rect">
            <a:avLst/>
          </a:prstGeom>
          <a:noFill/>
        </p:spPr>
      </p:pic>
      <p:pic>
        <p:nvPicPr>
          <p:cNvPr id="15" name="Picture 5" descr="C:\Users\Домашний\Pictures\шка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844824"/>
            <a:ext cx="1108521" cy="1996058"/>
          </a:xfrm>
          <a:prstGeom prst="rect">
            <a:avLst/>
          </a:prstGeom>
          <a:noFill/>
        </p:spPr>
      </p:pic>
      <p:pic>
        <p:nvPicPr>
          <p:cNvPr id="16" name="Picture 6" descr="C:\Users\Домашний\Pictures\сту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276872"/>
            <a:ext cx="1301130" cy="1445146"/>
          </a:xfrm>
          <a:prstGeom prst="rect">
            <a:avLst/>
          </a:prstGeom>
          <a:noFill/>
        </p:spPr>
      </p:pic>
      <p:pic>
        <p:nvPicPr>
          <p:cNvPr id="17" name="Picture 9" descr="C:\Users\Домашний\Pictures\ежик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2060848"/>
            <a:ext cx="1517154" cy="1826915"/>
          </a:xfrm>
          <a:prstGeom prst="rect">
            <a:avLst/>
          </a:prstGeom>
          <a:noFill/>
        </p:spPr>
      </p:pic>
      <p:pic>
        <p:nvPicPr>
          <p:cNvPr id="18" name="Picture 8" descr="C:\Users\Домашний\Pictures\снеговик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437112"/>
            <a:ext cx="1440160" cy="1661245"/>
          </a:xfrm>
          <a:prstGeom prst="rect">
            <a:avLst/>
          </a:prstGeom>
          <a:noFill/>
        </p:spPr>
      </p:pic>
      <p:pic>
        <p:nvPicPr>
          <p:cNvPr id="19" name="Picture 10" descr="C:\Users\Домашний\Pictures\змея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4725144"/>
            <a:ext cx="1594867" cy="1450851"/>
          </a:xfrm>
          <a:prstGeom prst="rect">
            <a:avLst/>
          </a:prstGeom>
          <a:noFill/>
        </p:spPr>
      </p:pic>
      <p:pic>
        <p:nvPicPr>
          <p:cNvPr id="20" name="Picture 2" descr="http://avtoklub.az/wp-content/uploads/2012/09/484px-Samovar.silve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4581128"/>
            <a:ext cx="1368152" cy="1535833"/>
          </a:xfrm>
          <a:prstGeom prst="rect">
            <a:avLst/>
          </a:prstGeom>
          <a:noFill/>
        </p:spPr>
      </p:pic>
      <p:pic>
        <p:nvPicPr>
          <p:cNvPr id="21" name="Picture 4" descr="C:\Users\Домашний\Pictures\носок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4797152"/>
            <a:ext cx="1036712" cy="820688"/>
          </a:xfrm>
          <a:prstGeom prst="rect">
            <a:avLst/>
          </a:prstGeom>
          <a:noFill/>
        </p:spPr>
      </p:pic>
      <p:pic>
        <p:nvPicPr>
          <p:cNvPr id="22" name="Picture 3" descr="C:\Users\Домашний\Pictures\кастрюля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176" y="5013176"/>
            <a:ext cx="1728192" cy="842020"/>
          </a:xfrm>
          <a:prstGeom prst="rect">
            <a:avLst/>
          </a:prstGeom>
          <a:noFill/>
        </p:spPr>
      </p:pic>
      <p:sp>
        <p:nvSpPr>
          <p:cNvPr id="23" name="Овал 22"/>
          <p:cNvSpPr/>
          <p:nvPr/>
        </p:nvSpPr>
        <p:spPr>
          <a:xfrm>
            <a:off x="8100392" y="6165304"/>
            <a:ext cx="504056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7" descr="C:\Users\Домашний\Pictures\шарик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56376" y="4725144"/>
            <a:ext cx="915938" cy="1411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124744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04248" y="1124744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1124744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2643182"/>
            <a:ext cx="946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Lef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643182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2714620"/>
            <a:ext cx="946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</a:t>
            </a:r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929066"/>
            <a:ext cx="1058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3"/>
                </a:solidFill>
                <a:effectLst>
                  <a:reflection blurRad="6350" stA="60000" endA="900" endPos="58000" dir="5400000" sy="-100000" algn="bl" rotWithShape="0"/>
                </a:effectLst>
              </a:rPr>
              <a:t>С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>
                  <a:reflection blurRad="6350" stA="60000" endA="900" endPos="58000" dir="5400000" sy="-100000" algn="bl" rotWithShape="0"/>
                </a:effectLst>
              </a:rPr>
              <a:t>ы</a:t>
            </a:r>
            <a:endParaRPr lang="ru-RU" sz="5400" b="1" cap="none" spc="0" dirty="0">
              <a:ln/>
              <a:solidFill>
                <a:schemeClr val="accent3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4000504"/>
            <a:ext cx="125226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>
                <a:ln/>
                <a:solidFill>
                  <a:schemeClr val="accent3"/>
                </a:solidFill>
                <a:effectLst>
                  <a:reflection blurRad="6350" stA="60000" endA="900" endPos="58000" dir="5400000" sy="-100000" algn="bl" rotWithShape="0"/>
                </a:effectLst>
              </a:rPr>
              <a:t>С</a:t>
            </a:r>
            <a:r>
              <a:rPr lang="ru-RU" sz="6600" b="1" cap="none" spc="0" dirty="0" smtClean="0">
                <a:ln/>
                <a:solidFill>
                  <a:schemeClr val="accent3"/>
                </a:solidFill>
                <a:effectLst>
                  <a:reflection blurRad="6350" stA="60000" endA="900" endPos="58000" dir="5400000" sy="-100000" algn="bl" rotWithShape="0"/>
                </a:effectLst>
              </a:rPr>
              <a:t>ы</a:t>
            </a:r>
            <a:endParaRPr lang="ru-RU" sz="6600" b="1" cap="none" spc="0" dirty="0">
              <a:ln/>
              <a:solidFill>
                <a:schemeClr val="accent3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86578" y="4000504"/>
            <a:ext cx="1058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С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ы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5357826"/>
            <a:ext cx="891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43306" y="5357826"/>
            <a:ext cx="891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15074" y="5429264"/>
            <a:ext cx="930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6" name="Рисунок 15" descr="AG00435_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1772387" cy="168592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835696" y="260648"/>
            <a:ext cx="66044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теперь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произнесем слоги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ЗВУКИ\картинки на звуки наложенные!!!\p4TNBgjY8a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904656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-324544" y="188640"/>
            <a:ext cx="101173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Произнесение звука [С] в словах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оставьте с каждым словом предложение.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s017.radikal.ru/i421/1112/58/e8e00e8df2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04664"/>
            <a:ext cx="1944216" cy="1872208"/>
          </a:xfrm>
          <a:prstGeom prst="rect">
            <a:avLst/>
          </a:prstGeom>
          <a:noFill/>
        </p:spPr>
      </p:pic>
      <p:pic>
        <p:nvPicPr>
          <p:cNvPr id="4" name="Picture 2" descr="http://img0.liveinternet.ru/images/attach/c/4/78/706/78706082_0_6f4e9_d621b22b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1224136" cy="19442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24208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Сони -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2" descr="http://img-fotki.yandex.ru/get/5012/113063541.a/0_65b74_75d211f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132856"/>
            <a:ext cx="1656184" cy="9559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95536" y="37890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Сони -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50851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Сони -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249289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Сани -…..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40770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Сани -…..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537321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Сани -…..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C:\Users\Домашний\Pictures\ос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989744">
            <a:off x="2139002" y="3216860"/>
            <a:ext cx="1218549" cy="1528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4" descr="http://img-fotki.yandex.ru/get/5607/cadi-1986.51c/0_80355_17fc102d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4797152"/>
            <a:ext cx="2016224" cy="1656184"/>
          </a:xfrm>
          <a:prstGeom prst="rect">
            <a:avLst/>
          </a:prstGeom>
          <a:noFill/>
        </p:spPr>
      </p:pic>
      <p:pic>
        <p:nvPicPr>
          <p:cNvPr id="14" name="Picture 10" descr="http://z1.ibutik.pl/ibutik202/3c0d76c4001218ad4e7e323e/louis-vuitton-monogram-vernis-alm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2060848"/>
            <a:ext cx="1800200" cy="1331640"/>
          </a:xfrm>
          <a:prstGeom prst="rect">
            <a:avLst/>
          </a:prstGeom>
          <a:noFill/>
        </p:spPr>
      </p:pic>
      <p:pic>
        <p:nvPicPr>
          <p:cNvPr id="16" name="Picture 6" descr="http://img0.liveinternet.ru/images/attach/c/3/75/51/75051944_large_4215787_162635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3645024"/>
            <a:ext cx="1800200" cy="1080120"/>
          </a:xfrm>
          <a:prstGeom prst="rect">
            <a:avLst/>
          </a:prstGeom>
          <a:noFill/>
        </p:spPr>
      </p:pic>
      <p:pic>
        <p:nvPicPr>
          <p:cNvPr id="17" name="Picture 6" descr="http://im4-tub-ru.yandex.net/i?id=234644599-30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4797152"/>
            <a:ext cx="1944216" cy="187220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195736" y="188640"/>
            <a:ext cx="4824536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 - много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108012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Организационный момент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7544" y="1268760"/>
            <a:ext cx="8229600" cy="452596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Итак: чтобы начать наше занятие настроимся на правильную речь</a:t>
            </a:r>
            <a:r>
              <a:rPr lang="en-US" sz="4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3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Каждый день - всегда, везде,</a:t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занятиях, в игре,</a:t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Громко, четко говорим,</a:t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Никогда мы не спешим!</a:t>
            </a:r>
          </a:p>
          <a:p>
            <a:pPr eaLnBrk="1" hangingPunct="1">
              <a:buFontTx/>
              <a:buNone/>
            </a:pP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pic>
        <p:nvPicPr>
          <p:cNvPr id="4" name="Picture 4" descr="C:\Users\Домашний\Pictures\слони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293096"/>
            <a:ext cx="2088232" cy="2236099"/>
          </a:xfrm>
          <a:prstGeom prst="ellipse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4572000" y="1125538"/>
            <a:ext cx="4038600" cy="6008687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Толстый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4"/>
          </p:nvPr>
        </p:nvSpPr>
        <p:spPr>
          <a:xfrm>
            <a:off x="611188" y="1125538"/>
            <a:ext cx="4038600" cy="50292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Худой</a:t>
            </a:r>
          </a:p>
        </p:txBody>
      </p:sp>
      <p:pic>
        <p:nvPicPr>
          <p:cNvPr id="12292" name="Picture 4" descr="000803_1055_1438_vnv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628775"/>
            <a:ext cx="2943225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000803_1055_1326_vuv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628775"/>
            <a:ext cx="1630362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021388"/>
            <a:ext cx="539750" cy="6111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60648"/>
            <a:ext cx="5796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Скажи наоборот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457200" y="549275"/>
            <a:ext cx="4038600" cy="5576888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Грязный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4"/>
          </p:nvPr>
        </p:nvSpPr>
        <p:spPr>
          <a:xfrm>
            <a:off x="4648200" y="549275"/>
            <a:ext cx="4038600" cy="5576888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Чистый</a:t>
            </a:r>
          </a:p>
        </p:txBody>
      </p:sp>
      <p:pic>
        <p:nvPicPr>
          <p:cNvPr id="10244" name="Picture 4" descr="000803_1055_0385_vuv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700213"/>
            <a:ext cx="2854325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000803_1069_5331_vnv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773238"/>
            <a:ext cx="3073400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431800" cy="4667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468313" y="404813"/>
            <a:ext cx="4038600" cy="5678487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Смелый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4"/>
          </p:nvPr>
        </p:nvSpPr>
        <p:spPr>
          <a:xfrm>
            <a:off x="4644008" y="404664"/>
            <a:ext cx="4038600" cy="56054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Трусливый</a:t>
            </a:r>
          </a:p>
        </p:txBody>
      </p:sp>
      <p:pic>
        <p:nvPicPr>
          <p:cNvPr id="11268" name="Picture 4" descr="000803_1064_4238_vuv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2638425"/>
            <a:ext cx="39243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000803_1064_4257_vuv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492375"/>
            <a:ext cx="4897437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457200" y="620713"/>
            <a:ext cx="4038600" cy="550545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smtClean="0"/>
              <a:t>мокрый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4"/>
          </p:nvPr>
        </p:nvSpPr>
        <p:spPr>
          <a:xfrm>
            <a:off x="4648200" y="620713"/>
            <a:ext cx="4038600" cy="550545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smtClean="0"/>
              <a:t>сухой</a:t>
            </a:r>
          </a:p>
        </p:txBody>
      </p:sp>
      <p:pic>
        <p:nvPicPr>
          <p:cNvPr id="9220" name="Picture 4" descr="000803_1055_0414_vuv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16113"/>
            <a:ext cx="40322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000803_1069_5332_vnv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1700213"/>
            <a:ext cx="2097088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1476375" y="1628775"/>
            <a:ext cx="1944688" cy="53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chemeClr val="accent2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Звук</a:t>
            </a: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5795963" y="1628775"/>
            <a:ext cx="165735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chemeClr val="accent2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Буква </a:t>
            </a: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1979613" y="2852738"/>
            <a:ext cx="20875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слышим</a:t>
            </a:r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1908175" y="4149725"/>
            <a:ext cx="2447925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произносим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6948488" y="2852738"/>
            <a:ext cx="19446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видим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7092950" y="5157788"/>
            <a:ext cx="18002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читаем</a:t>
            </a:r>
          </a:p>
        </p:txBody>
      </p:sp>
      <p:pic>
        <p:nvPicPr>
          <p:cNvPr id="4108" name="Picture 12" descr="ру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3735388"/>
            <a:ext cx="1800225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 descr="BOO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5022850"/>
            <a:ext cx="175736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1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2924175"/>
            <a:ext cx="15859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ух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2781300"/>
            <a:ext cx="7175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24" descr="41R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4149725"/>
            <a:ext cx="1257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WordArt 25"/>
          <p:cNvSpPr>
            <a:spLocks noChangeArrowheads="1" noChangeShapeType="1" noTextEdit="1"/>
          </p:cNvSpPr>
          <p:nvPr/>
        </p:nvSpPr>
        <p:spPr bwMode="auto">
          <a:xfrm>
            <a:off x="7164388" y="4005263"/>
            <a:ext cx="14382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пишим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39552" y="404813"/>
            <a:ext cx="82089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 отличается звук от буквы?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  <p:bldP spid="4104" grpId="0" animBg="1"/>
      <p:bldP spid="4105" grpId="0" animBg="1"/>
      <p:bldP spid="4106" grpId="0" animBg="1"/>
      <p:bldP spid="4107" grpId="0" animBg="1"/>
      <p:bldP spid="41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:\DCIM\101MSDCF\DSC00250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 l="33557" t="9823" r="19609" b="9502"/>
          <a:stretch>
            <a:fillRect/>
          </a:stretch>
        </p:blipFill>
        <p:spPr bwMode="auto">
          <a:xfrm>
            <a:off x="7643802" y="260648"/>
            <a:ext cx="150019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DSC00246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rcRect l="43943" t="13743" r="27983" b="48824"/>
          <a:stretch>
            <a:fillRect/>
          </a:stretch>
        </p:blipFill>
        <p:spPr>
          <a:xfrm>
            <a:off x="251520" y="188640"/>
            <a:ext cx="1571636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2348880"/>
            <a:ext cx="4608512" cy="296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599191" y="3501008"/>
            <a:ext cx="4544809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323528" y="332656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Сравни картинки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https://ya-webdesign.com/images/c-clipart-16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5508104" y="1412776"/>
            <a:ext cx="3348037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Буква С сладка уж очень,</a:t>
            </a:r>
          </a:p>
          <a:p>
            <a:pPr algn="ctr"/>
            <a:r>
              <a:rPr lang="ru-RU" sz="3600" b="1" dirty="0">
                <a:solidFill>
                  <a:srgbClr val="0070C0"/>
                </a:solidFill>
              </a:rPr>
              <a:t>Всех боится, нету сил.</a:t>
            </a:r>
          </a:p>
          <a:p>
            <a:pPr algn="ctr"/>
            <a:r>
              <a:rPr lang="ru-RU" sz="3600" b="1" dirty="0">
                <a:solidFill>
                  <a:srgbClr val="0070C0"/>
                </a:solidFill>
              </a:rPr>
              <a:t>У неё и так кусочек,</a:t>
            </a:r>
          </a:p>
          <a:p>
            <a:pPr algn="ctr"/>
            <a:r>
              <a:rPr lang="ru-RU" sz="3600" b="1" dirty="0">
                <a:solidFill>
                  <a:srgbClr val="0070C0"/>
                </a:solidFill>
              </a:rPr>
              <a:t>Кто-то сбоку откусил.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" y="127130"/>
            <a:ext cx="8892480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Сейчас мы познакомимся с буквой, которая обозначает звук С.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12"/>
          <p:cNvSpPr>
            <a:spLocks noChangeArrowheads="1" noChangeShapeType="1" noTextEdit="1"/>
          </p:cNvSpPr>
          <p:nvPr/>
        </p:nvSpPr>
        <p:spPr bwMode="auto">
          <a:xfrm flipV="1">
            <a:off x="827584" y="1988840"/>
            <a:ext cx="4503521" cy="34119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971550" y="404813"/>
            <a:ext cx="74882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Словарная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работа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s://ya-webdesign.com/images/sledding-clipart-transparent-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6985000" cy="47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03800" y="5300663"/>
            <a:ext cx="35575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196752"/>
            <a:ext cx="6855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Посмотрите на доску. Назовите что  это?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2">
            <a:hlinkClick r:id="" action="ppaction://hlinkshowjump?jump=nextslide">
              <a:snd r:embed="rId2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2492375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WordArt 5"/>
          <p:cNvSpPr>
            <a:spLocks noChangeArrowheads="1" noChangeShapeType="1" noTextEdit="1"/>
          </p:cNvSpPr>
          <p:nvPr/>
        </p:nvSpPr>
        <p:spPr bwMode="auto">
          <a:xfrm>
            <a:off x="1691680" y="476672"/>
            <a:ext cx="5976938" cy="1728787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МОЛОДЦЫ!!!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Best\Desktop\gimnastika_dlya_glaz_v_detskom_sadu_2.png.crop_displ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771800" y="2060848"/>
            <a:ext cx="4068438" cy="3758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3" name="Picture 5" descr="C:\Users\Best\Desktop\Опасно_ли_это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DD1E1"/>
              </a:clrFrom>
              <a:clrTo>
                <a:srgbClr val="ADD1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564904"/>
            <a:ext cx="2574925" cy="328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332656"/>
            <a:ext cx="8892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"На занятии наши глаза смотрят и все видят, уши слушают и все слышат, руки не мешают, а только помогают,  голова – думает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dirty="0"/>
          </a:p>
        </p:txBody>
      </p:sp>
      <p:pic>
        <p:nvPicPr>
          <p:cNvPr id="8" name="Picture 5" descr="C:\Users\Best\Desktop\анимация голова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B4B4B4"/>
              </a:clrFrom>
              <a:clrTo>
                <a:srgbClr val="B4B4B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3861048"/>
            <a:ext cx="423379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Best\Desktop\руки_e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8782" y="1916832"/>
            <a:ext cx="3495218" cy="180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I:\fons_for_powerpoint_nabor_1\100_new_fons_1\My_new_fons_next 100\15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556792"/>
            <a:ext cx="8229600" cy="1219200"/>
          </a:xfrm>
        </p:spPr>
        <p:txBody>
          <a:bodyPr>
            <a:normAutofit fontScale="90000"/>
          </a:bodyPr>
          <a:lstStyle/>
          <a:p>
            <a:pPr algn="ctr" eaLnBrk="1" hangingPunct="1">
              <a:buNone/>
            </a:pPr>
            <a:r>
              <a:rPr lang="ru-RU" altLang="zh-CN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Заборчик</a:t>
            </a:r>
            <a:r>
              <a:rPr lang="ru-RU" altLang="zh-CN" sz="3600" b="1" i="1" dirty="0" smtClean="0">
                <a:solidFill>
                  <a:srgbClr val="0409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zh-CN" sz="3600" b="1" i="1" dirty="0" smtClean="0">
                <a:solidFill>
                  <a:srgbClr val="0409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2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zh-CN" sz="2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900" i="1" dirty="0" smtClean="0">
              <a:solidFill>
                <a:srgbClr val="00206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827584" y="4437112"/>
            <a:ext cx="7772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zh-C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Зубы ровно мы смыкаем</a:t>
            </a:r>
          </a:p>
          <a:p>
            <a:pPr algn="ctr"/>
            <a:r>
              <a:rPr lang="ru-RU" altLang="zh-C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заборчик получаем…</a:t>
            </a:r>
          </a:p>
          <a:p>
            <a:pPr algn="ctr"/>
            <a:r>
              <a:rPr lang="ru-RU" altLang="zh-C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сейчас раздвинем губы – </a:t>
            </a:r>
          </a:p>
          <a:p>
            <a:pPr algn="ctr"/>
            <a:r>
              <a:rPr lang="ru-RU" altLang="zh-C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Посчитаем наши зубы.</a:t>
            </a:r>
          </a:p>
        </p:txBody>
      </p:sp>
      <p:pic>
        <p:nvPicPr>
          <p:cNvPr id="8197" name="Picture 7" descr="14m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2459038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564904"/>
            <a:ext cx="2057400" cy="1791148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5" descr="артикуляционная гимнастика (улыбка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420888"/>
            <a:ext cx="1981200" cy="1981200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899592" y="117212"/>
            <a:ext cx="79563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67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Артикуляционная гимнастика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67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чего мы обычно начинаем занятие? Для чего мы делаем гимнастику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I:\fons_for_powerpoint_nabor_1\100_new_fons_1\My_new_fons_next 100\15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6512511" cy="114300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altLang="zh-CN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Качели</a:t>
            </a:r>
            <a:r>
              <a:rPr lang="ru-RU" altLang="zh-CN" sz="4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i="1" dirty="0" smtClean="0">
              <a:solidFill>
                <a:srgbClr val="0070C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2362200" y="4267200"/>
            <a:ext cx="5029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zh-CN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качелях я качаюсь:</a:t>
            </a:r>
          </a:p>
          <a:p>
            <a:pPr algn="ctr"/>
            <a:r>
              <a:rPr lang="ru-RU" altLang="zh-CN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Вверх-вниз, вверх-вниз,</a:t>
            </a:r>
          </a:p>
          <a:p>
            <a:pPr algn="ctr"/>
            <a:r>
              <a:rPr lang="ru-RU" altLang="zh-CN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до крыши поднимаюсь,</a:t>
            </a:r>
          </a:p>
          <a:p>
            <a:pPr algn="ctr"/>
            <a:r>
              <a:rPr lang="ru-RU" altLang="zh-CN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потом спускаюсь вниз!</a:t>
            </a:r>
          </a:p>
        </p:txBody>
      </p:sp>
      <p:pic>
        <p:nvPicPr>
          <p:cNvPr id="7173" name="Picture 6" descr="people03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764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1 0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752600"/>
            <a:ext cx="1905000" cy="1642635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91" name="Picture 7" descr="1 0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676400"/>
            <a:ext cx="1828800" cy="1854200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I:\fons_for_powerpoint_nabor_1\100_new_fons_1\My_new_fons_next 100\15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altLang="zh-CN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Чистим зубки</a:t>
            </a:r>
            <a:r>
              <a:rPr lang="ru-RU" altLang="zh-CN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solidFill>
                <a:srgbClr val="0070C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533400" y="4191000"/>
            <a:ext cx="8077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zh-C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Чищу зубы, чищу зубы</a:t>
            </a:r>
          </a:p>
          <a:p>
            <a:pPr algn="ctr"/>
            <a:r>
              <a:rPr lang="ru-RU" altLang="zh-C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снаружи и внутри</a:t>
            </a:r>
          </a:p>
          <a:p>
            <a:pPr algn="ctr"/>
            <a:r>
              <a:rPr lang="ru-RU" altLang="zh-C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болели, не темнели,</a:t>
            </a:r>
          </a:p>
          <a:p>
            <a:pPr algn="ctr"/>
            <a:r>
              <a:rPr lang="ru-RU" altLang="zh-C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желтели чтоб они</a:t>
            </a:r>
            <a:r>
              <a:rPr lang="ru-RU" altLang="zh-CN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 l="4938" t="5128" r="6173"/>
          <a:stretch>
            <a:fillRect/>
          </a:stretch>
        </p:blipFill>
        <p:spPr bwMode="auto">
          <a:xfrm>
            <a:off x="762000" y="1295400"/>
            <a:ext cx="1828800" cy="1879600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219200"/>
            <a:ext cx="2057400" cy="1823013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5" descr="артикуляционная гимнастика (читстим нижние зубки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828800"/>
            <a:ext cx="1962150" cy="1933575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I:\fons_for_powerpoint_nabor_1\100_new_fons_1\My_new_fons_next 100\15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6512511" cy="1143000"/>
          </a:xfrm>
        </p:spPr>
        <p:txBody>
          <a:bodyPr/>
          <a:lstStyle/>
          <a:p>
            <a:pPr eaLnBrk="1" hangingPunct="1">
              <a:buNone/>
            </a:pPr>
            <a:r>
              <a:rPr lang="ru-RU" altLang="zh-CN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Киска сердится</a:t>
            </a:r>
            <a:r>
              <a:rPr lang="ru-RU" altLang="zh-CN" sz="4000" i="1" dirty="0" smtClean="0">
                <a:solidFill>
                  <a:srgbClr val="040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i="1" dirty="0" smtClean="0">
              <a:solidFill>
                <a:srgbClr val="0409CC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1066800" y="4572000"/>
            <a:ext cx="7162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zh-C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Губы в улыбке, рот открыт,  кончик языка упирается в нижние зубы.  выгнуть язык горкой, упираясь кончиком языка в нижние зубы 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/>
          <a:srcRect l="4938" t="5063" r="6173" b="3797"/>
          <a:stretch>
            <a:fillRect/>
          </a:stretch>
        </p:blipFill>
        <p:spPr bwMode="auto">
          <a:xfrm>
            <a:off x="990600" y="838200"/>
            <a:ext cx="1752600" cy="1752600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838200"/>
            <a:ext cx="2057400" cy="1718682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6" descr="fhnbrekzwbjyyfz ubvyfcnbrf (ujhrf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2133600"/>
            <a:ext cx="1943100" cy="1943100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333375"/>
            <a:ext cx="7499350" cy="11430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Игра «Ветерок»</a:t>
            </a:r>
            <a:endParaRPr lang="ru-RU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4" name="Содержимое 3" descr="DSC00185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bright="30000" contrast="20000"/>
          </a:blip>
          <a:srcRect l="27034" t="8532" r="14930" b="6646"/>
          <a:stretch>
            <a:fillRect/>
          </a:stretch>
        </p:blipFill>
        <p:spPr>
          <a:xfrm>
            <a:off x="0" y="2143125"/>
            <a:ext cx="3071813" cy="4071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Documents and Settings\Люда\Рабочий стол\101MSDCF\DSC00197.JPG"/>
          <p:cNvPicPr>
            <a:picLocks noChangeAspect="1" noChangeArrowheads="1"/>
          </p:cNvPicPr>
          <p:nvPr/>
        </p:nvPicPr>
        <p:blipFill>
          <a:blip r:embed="rId3" cstate="print">
            <a:lum bright="30000" contrast="20000"/>
          </a:blip>
          <a:srcRect l="42659" t="11508" r="32787" b="8135"/>
          <a:stretch>
            <a:fillRect/>
          </a:stretch>
        </p:blipFill>
        <p:spPr bwMode="auto">
          <a:xfrm>
            <a:off x="5072066" y="1428736"/>
            <a:ext cx="3429024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DSC00194.JPG"/>
          <p:cNvPicPr>
            <a:picLocks noChangeAspect="1"/>
          </p:cNvPicPr>
          <p:nvPr/>
        </p:nvPicPr>
        <p:blipFill>
          <a:blip r:embed="rId4" cstate="print">
            <a:lum bright="30000" contrast="20000"/>
          </a:blip>
          <a:srcRect l="10057" t="16340" r="25022" b="12002"/>
          <a:stretch>
            <a:fillRect/>
          </a:stretch>
        </p:blipFill>
        <p:spPr>
          <a:xfrm>
            <a:off x="5072066" y="1428736"/>
            <a:ext cx="3857652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Выноска-облако 7"/>
          <p:cNvSpPr/>
          <p:nvPr/>
        </p:nvSpPr>
        <p:spPr>
          <a:xfrm>
            <a:off x="3000364" y="2428868"/>
            <a:ext cx="2214578" cy="1755656"/>
          </a:xfrm>
          <a:prstGeom prst="cloudCallout">
            <a:avLst>
              <a:gd name="adj1" fmla="val -69933"/>
              <a:gd name="adj2" fmla="val 5009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3727</TotalTime>
  <Words>469</Words>
  <Application>Microsoft Office PowerPoint</Application>
  <PresentationFormat>Экран (4:3)</PresentationFormat>
  <Paragraphs>107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 </vt:lpstr>
      <vt:lpstr>Организационный момент</vt:lpstr>
      <vt:lpstr>Слайд 3</vt:lpstr>
      <vt:lpstr>Заборчик   </vt:lpstr>
      <vt:lpstr>       Качели </vt:lpstr>
      <vt:lpstr>Чистим зубки </vt:lpstr>
      <vt:lpstr>Киска сердится </vt:lpstr>
      <vt:lpstr>Слайд 8</vt:lpstr>
      <vt:lpstr>Игра «Ветерок»</vt:lpstr>
      <vt:lpstr> </vt:lpstr>
      <vt:lpstr>Слайд 11</vt:lpstr>
      <vt:lpstr>Какая первая буква в слове «Снеговик»? – правильно С, и Вы уже наверное догадались, что на этом занятии мы будем говорить о букве и звуке С.</vt:lpstr>
      <vt:lpstr>Правильная артикуляция  звука С</vt:lpstr>
      <vt:lpstr>Посмотри и скажи что делают губки при произношении звука С ?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С</dc:title>
  <dc:creator>Roman</dc:creator>
  <cp:lastModifiedBy>Ирина Кудрявцева</cp:lastModifiedBy>
  <cp:revision>51</cp:revision>
  <dcterms:created xsi:type="dcterms:W3CDTF">2015-11-01T12:36:38Z</dcterms:created>
  <dcterms:modified xsi:type="dcterms:W3CDTF">2023-02-06T17:14:36Z</dcterms:modified>
</cp:coreProperties>
</file>