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6203-5DD0-4249-A679-B323075511F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14A6-0885-40E5-B7E0-34061F9CE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6203-5DD0-4249-A679-B323075511F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14A6-0885-40E5-B7E0-34061F9CE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6203-5DD0-4249-A679-B323075511F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14A6-0885-40E5-B7E0-34061F9CE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6203-5DD0-4249-A679-B323075511F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14A6-0885-40E5-B7E0-34061F9CE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6203-5DD0-4249-A679-B323075511F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14A6-0885-40E5-B7E0-34061F9CE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6203-5DD0-4249-A679-B323075511F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14A6-0885-40E5-B7E0-34061F9CE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6203-5DD0-4249-A679-B323075511F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14A6-0885-40E5-B7E0-34061F9CE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6203-5DD0-4249-A679-B323075511F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14A6-0885-40E5-B7E0-34061F9CE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6203-5DD0-4249-A679-B323075511F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14A6-0885-40E5-B7E0-34061F9CE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6203-5DD0-4249-A679-B323075511F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14A6-0885-40E5-B7E0-34061F9CE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6203-5DD0-4249-A679-B323075511F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14A6-0885-40E5-B7E0-34061F9CE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C6203-5DD0-4249-A679-B323075511F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14A6-0885-40E5-B7E0-34061F9CE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1025930_green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0098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1412776"/>
            <a:ext cx="7422545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Орнитология: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Редкие виды птиц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Новосибирской области</a:t>
            </a:r>
            <a:endParaRPr lang="ru-RU" sz="5400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rgbClr val="92D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566124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Учитель </a:t>
            </a:r>
            <a:r>
              <a:rPr lang="ru-RU" smtClean="0"/>
              <a:t>начальных классов:</a:t>
            </a:r>
            <a:r>
              <a:rPr lang="ru-RU" smtClean="0"/>
              <a:t> </a:t>
            </a:r>
            <a:r>
              <a:rPr lang="ru-RU" dirty="0" smtClean="0"/>
              <a:t>Баулина Н.И.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8864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0070C0"/>
                </a:solidFill>
              </a:rPr>
              <a:t>Раздольненская</a:t>
            </a:r>
            <a:r>
              <a:rPr lang="ru-RU" sz="2400" i="1" dirty="0" smtClean="0">
                <a:solidFill>
                  <a:srgbClr val="0070C0"/>
                </a:solidFill>
              </a:rPr>
              <a:t> МБОУ СОШ № 19</a:t>
            </a:r>
            <a:endParaRPr lang="ru-RU" sz="2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1025930_green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18864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СКОПА     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800px-Sagittarius_serpentarius_portrait.jpg"/>
          <p:cNvPicPr>
            <a:picLocks noChangeAspect="1"/>
          </p:cNvPicPr>
          <p:nvPr/>
        </p:nvPicPr>
        <p:blipFill>
          <a:blip r:embed="rId3" cstate="print"/>
          <a:srcRect r="15000"/>
          <a:stretch>
            <a:fillRect/>
          </a:stretch>
        </p:blipFill>
        <p:spPr>
          <a:xfrm>
            <a:off x="179512" y="1052736"/>
            <a:ext cx="2736303" cy="2414386"/>
          </a:xfrm>
          <a:prstGeom prst="rect">
            <a:avLst/>
          </a:prstGeom>
        </p:spPr>
      </p:pic>
      <p:pic>
        <p:nvPicPr>
          <p:cNvPr id="5" name="Рисунок 4" descr="ospreydiving.jpg"/>
          <p:cNvPicPr>
            <a:picLocks noChangeAspect="1"/>
          </p:cNvPicPr>
          <p:nvPr/>
        </p:nvPicPr>
        <p:blipFill>
          <a:blip r:embed="rId4" cstate="print"/>
          <a:srcRect l="5704" t="8985" r="4473" b="10626"/>
          <a:stretch>
            <a:fillRect/>
          </a:stretch>
        </p:blipFill>
        <p:spPr>
          <a:xfrm>
            <a:off x="179512" y="4005064"/>
            <a:ext cx="3600400" cy="2416707"/>
          </a:xfrm>
          <a:prstGeom prst="rect">
            <a:avLst/>
          </a:prstGeom>
        </p:spPr>
      </p:pic>
      <p:pic>
        <p:nvPicPr>
          <p:cNvPr id="6" name="Рисунок 5" descr="68032292_16522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16632"/>
            <a:ext cx="3168352" cy="22631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15816" y="260648"/>
            <a:ext cx="29523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Скопа – крупный и уникальный хищник, поскольку она представляет собой единственный вид в данном семействе. Природа наделила ее особенной способностью – охотиться за рыбой, которая является единственной пищей скоп. Поэтому скопы обитают в основном рядом с водоемами.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4005064"/>
            <a:ext cx="4649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Места обитания р. Чека (</a:t>
            </a:r>
            <a:r>
              <a:rPr lang="ru-RU" dirty="0" err="1" smtClean="0"/>
              <a:t>Кыштовский</a:t>
            </a:r>
            <a:r>
              <a:rPr lang="ru-RU" dirty="0" smtClean="0"/>
              <a:t> район),</a:t>
            </a:r>
          </a:p>
          <a:p>
            <a:r>
              <a:rPr lang="ru-RU" dirty="0" smtClean="0"/>
              <a:t>Р. </a:t>
            </a:r>
            <a:r>
              <a:rPr lang="ru-RU" dirty="0" err="1" smtClean="0"/>
              <a:t>Тартас</a:t>
            </a:r>
            <a:r>
              <a:rPr lang="ru-RU" dirty="0" smtClean="0"/>
              <a:t>, оз. Убинское, оз. Чаны.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5085184"/>
            <a:ext cx="3996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Занесена в Красную книгу России.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48680"/>
            <a:ext cx="2136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   (</a:t>
            </a:r>
            <a:r>
              <a:rPr lang="en-US" i="1" dirty="0" err="1" smtClean="0">
                <a:solidFill>
                  <a:srgbClr val="7030A0"/>
                </a:solidFill>
              </a:rPr>
              <a:t>Pandion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haliaetus</a:t>
            </a:r>
            <a:r>
              <a:rPr lang="ru-RU" i="1" dirty="0" smtClean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1025930_green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Морской голубок  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(</a:t>
            </a:r>
            <a:r>
              <a:rPr lang="en-US" i="1" dirty="0" err="1" smtClean="0">
                <a:solidFill>
                  <a:srgbClr val="7030A0"/>
                </a:solidFill>
              </a:rPr>
              <a:t>Larus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genei</a:t>
            </a:r>
            <a:r>
              <a:rPr lang="ru-RU" dirty="0" smtClean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60648"/>
            <a:ext cx="338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- белая чайка среднего размера.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l_gene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221088"/>
            <a:ext cx="2846090" cy="2276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4168" y="1988840"/>
            <a:ext cx="2736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Гнездится в мелководном заливе левого берега </a:t>
            </a:r>
          </a:p>
          <a:p>
            <a:r>
              <a:rPr lang="ru-RU" dirty="0" smtClean="0"/>
              <a:t>Новосибирского водохранилища выше плотины ГЭС.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1196752"/>
            <a:ext cx="2646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Голубки держались среди озёрных чаек и выделялись окраской клюва и головы.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3356992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Питается водными животными, в основном мелкая рыба и ракообразные. </a:t>
            </a:r>
            <a:endParaRPr lang="ru-RU" dirty="0"/>
          </a:p>
        </p:txBody>
      </p:sp>
      <p:pic>
        <p:nvPicPr>
          <p:cNvPr id="10" name="Рисунок 9" descr="118-350x2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24744"/>
            <a:ext cx="3333750" cy="2343150"/>
          </a:xfrm>
          <a:prstGeom prst="rect">
            <a:avLst/>
          </a:prstGeom>
        </p:spPr>
      </p:pic>
      <p:pic>
        <p:nvPicPr>
          <p:cNvPr id="11" name="Рисунок 10" descr="19536_IMG_54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789040"/>
            <a:ext cx="3429000" cy="2400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64088" y="620688"/>
            <a:ext cx="322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Занесен в Красную книгу НСО.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1025930_green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0232" y="332656"/>
            <a:ext cx="1608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Удод 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(</a:t>
            </a:r>
            <a:r>
              <a:rPr lang="en-US" i="1" dirty="0" err="1" smtClean="0">
                <a:solidFill>
                  <a:srgbClr val="7030A0"/>
                </a:solidFill>
              </a:rPr>
              <a:t>Upupa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epops</a:t>
            </a:r>
            <a:r>
              <a:rPr lang="ru-RU" i="1" dirty="0" smtClean="0">
                <a:solidFill>
                  <a:srgbClr val="7030A0"/>
                </a:solidFill>
              </a:rPr>
              <a:t>)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32656"/>
            <a:ext cx="2934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Небольшая птица длиной до 28 см и весом около 70 г. </a:t>
            </a:r>
            <a:endParaRPr lang="ru-RU" dirty="0"/>
          </a:p>
        </p:txBody>
      </p:sp>
      <p:pic>
        <p:nvPicPr>
          <p:cNvPr id="5" name="Рисунок 4" descr="51482585_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60648"/>
            <a:ext cx="3433564" cy="2558005"/>
          </a:xfrm>
          <a:prstGeom prst="rect">
            <a:avLst/>
          </a:prstGeom>
        </p:spPr>
      </p:pic>
      <p:pic>
        <p:nvPicPr>
          <p:cNvPr id="6" name="Рисунок 5" descr="4107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340768"/>
            <a:ext cx="2840549" cy="20082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03848" y="1340768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Питаются удоды насекомыми и их личинками. </a:t>
            </a:r>
          </a:p>
          <a:p>
            <a:r>
              <a:rPr lang="ru-RU" dirty="0" smtClean="0"/>
              <a:t>Пойманную добычу удоды подбрасывают вверх, ловят клювом на лету и только потом глотают.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Удоды известны людям с давних времен, упоминание об этих птицах можно найти  в арабском фольклоре и на страницах Библии (удод считался символом царя Соломона). </a:t>
            </a:r>
            <a:endParaRPr lang="ru-RU" dirty="0"/>
          </a:p>
        </p:txBody>
      </p:sp>
      <p:pic>
        <p:nvPicPr>
          <p:cNvPr id="9" name="Рисунок 8" descr="udod-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933056"/>
            <a:ext cx="3168352" cy="23783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5976" y="3861048"/>
            <a:ext cx="322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Занесен в Красную книгу НСО.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1025930_green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620" y="476672"/>
            <a:ext cx="3204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Список литературы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34076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b="1" dirty="0" smtClean="0"/>
              <a:t>Сохранение редких видов птиц и мест их обитания, </a:t>
            </a:r>
            <a:r>
              <a:rPr lang="ru-RU" dirty="0" smtClean="0"/>
              <a:t>Информационное пособие для школьников, Томск 2010.</a:t>
            </a:r>
          </a:p>
          <a:p>
            <a:r>
              <a:rPr lang="ru-RU" dirty="0" smtClean="0"/>
              <a:t>2. </a:t>
            </a:r>
            <a:r>
              <a:rPr lang="ru-RU" b="1" dirty="0" smtClean="0"/>
              <a:t>Красная книга Новосибирской области, </a:t>
            </a:r>
            <a:r>
              <a:rPr lang="en-US" b="1" dirty="0" smtClean="0"/>
              <a:t>http://www.balatsky.ru/NSO/2008_redbook.htm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1025930_green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3816424" cy="254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avka_!_.gif"/>
          <p:cNvPicPr>
            <a:picLocks noChangeAspect="1"/>
          </p:cNvPicPr>
          <p:nvPr/>
        </p:nvPicPr>
        <p:blipFill>
          <a:blip r:embed="rId4" cstate="print"/>
          <a:srcRect l="2517" t="4595" r="6587" b="11283"/>
          <a:stretch>
            <a:fillRect/>
          </a:stretch>
        </p:blipFill>
        <p:spPr>
          <a:xfrm>
            <a:off x="107504" y="1556792"/>
            <a:ext cx="4140460" cy="21602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188640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САВКА - </a:t>
            </a:r>
            <a:r>
              <a:rPr lang="ru-RU" sz="2000" dirty="0" smtClean="0">
                <a:solidFill>
                  <a:srgbClr val="7030A0"/>
                </a:solidFill>
              </a:rPr>
              <a:t>небольшая утка</a:t>
            </a:r>
            <a:r>
              <a:rPr lang="ru-RU" sz="2000" b="1" dirty="0" smtClean="0">
                <a:solidFill>
                  <a:srgbClr val="7030A0"/>
                </a:solidFill>
              </a:rPr>
              <a:t>  </a:t>
            </a:r>
            <a:endParaRPr lang="ru-RU" sz="2000" b="1" dirty="0">
              <a:solidFill>
                <a:srgbClr val="7030A0"/>
              </a:solidFill>
            </a:endParaRPr>
          </a:p>
          <a:p>
            <a:r>
              <a:rPr lang="en-US" sz="2000" i="1" dirty="0">
                <a:solidFill>
                  <a:srgbClr val="7030A0"/>
                </a:solidFill>
              </a:rPr>
              <a:t>(</a:t>
            </a:r>
            <a:r>
              <a:rPr lang="en-US" sz="2000" i="1" dirty="0" err="1">
                <a:solidFill>
                  <a:srgbClr val="7030A0"/>
                </a:solidFill>
              </a:rPr>
              <a:t>Oxyura</a:t>
            </a:r>
            <a:r>
              <a:rPr lang="en-US" sz="2000" i="1" dirty="0">
                <a:solidFill>
                  <a:srgbClr val="7030A0"/>
                </a:solidFill>
              </a:rPr>
              <a:t> </a:t>
            </a:r>
            <a:r>
              <a:rPr lang="en-US" sz="2000" i="1" dirty="0" err="1">
                <a:solidFill>
                  <a:srgbClr val="7030A0"/>
                </a:solidFill>
              </a:rPr>
              <a:t>leucocephala</a:t>
            </a:r>
            <a:r>
              <a:rPr lang="en-US" sz="2000" i="1" dirty="0">
                <a:solidFill>
                  <a:srgbClr val="7030A0"/>
                </a:solidFill>
              </a:rPr>
              <a:t>)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7456" y="260648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Савка размером с ворону, а яйца её—размером с гусиные.</a:t>
            </a:r>
          </a:p>
          <a:p>
            <a:endParaRPr lang="ru-RU" dirty="0"/>
          </a:p>
          <a:p>
            <a:r>
              <a:rPr lang="ru-RU" dirty="0" smtClean="0"/>
              <a:t>Плавает </a:t>
            </a:r>
            <a:r>
              <a:rPr lang="ru-RU" dirty="0"/>
              <a:t>с поднятым </a:t>
            </a:r>
            <a:r>
              <a:rPr lang="ru-RU" dirty="0" smtClean="0"/>
              <a:t>вверх хвостом. </a:t>
            </a:r>
          </a:p>
          <a:p>
            <a:endParaRPr lang="ru-RU" dirty="0" smtClean="0"/>
          </a:p>
          <a:p>
            <a:r>
              <a:rPr lang="ru-RU" dirty="0" smtClean="0"/>
              <a:t>Почти всё время </a:t>
            </a:r>
            <a:r>
              <a:rPr lang="ru-RU" dirty="0"/>
              <a:t>проводит на воде и на берег не выходит; </a:t>
            </a:r>
            <a:r>
              <a:rPr lang="ru-RU" dirty="0" smtClean="0"/>
              <a:t>летает редко </a:t>
            </a:r>
            <a:r>
              <a:rPr lang="ru-RU" dirty="0"/>
              <a:t>и неохотно.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Питается водными беспозвоночными </a:t>
            </a:r>
            <a:r>
              <a:rPr lang="ru-RU" dirty="0"/>
              <a:t>и растениями, ныряя за ними на дно водоёма.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35010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Савка </a:t>
            </a:r>
            <a:r>
              <a:rPr lang="ru-RU" b="1" dirty="0">
                <a:solidFill>
                  <a:srgbClr val="FF0000"/>
                </a:solidFill>
              </a:rPr>
              <a:t>в России находится под угрозой исчезновения</a:t>
            </a:r>
            <a:r>
              <a:rPr lang="ru-RU" b="1" dirty="0" smtClean="0">
                <a:solidFill>
                  <a:srgbClr val="FF0000"/>
                </a:solidFill>
              </a:rPr>
              <a:t>, внесена </a:t>
            </a:r>
            <a:r>
              <a:rPr lang="ru-RU" b="1" dirty="0">
                <a:solidFill>
                  <a:srgbClr val="FF0000"/>
                </a:solidFill>
              </a:rPr>
              <a:t>в Красные книги разного </a:t>
            </a:r>
            <a:r>
              <a:rPr lang="ru-RU" b="1" dirty="0" smtClean="0">
                <a:solidFill>
                  <a:srgbClr val="FF0000"/>
                </a:solidFill>
              </a:rPr>
              <a:t>уровня.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941168"/>
            <a:ext cx="471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Основными местами гнездования этой</a:t>
            </a:r>
          </a:p>
          <a:p>
            <a:r>
              <a:rPr lang="ru-RU" dirty="0"/>
              <a:t>птицы являются </a:t>
            </a:r>
            <a:r>
              <a:rPr lang="ru-RU" dirty="0" err="1"/>
              <a:t>Бурлинские</a:t>
            </a:r>
            <a:r>
              <a:rPr lang="ru-RU" dirty="0"/>
              <a:t>, </a:t>
            </a:r>
            <a:r>
              <a:rPr lang="ru-RU" dirty="0" err="1"/>
              <a:t>Баганские</a:t>
            </a:r>
            <a:r>
              <a:rPr lang="ru-RU" dirty="0"/>
              <a:t> и </a:t>
            </a:r>
            <a:r>
              <a:rPr lang="ru-RU" dirty="0" err="1" smtClean="0"/>
              <a:t>Карасукские</a:t>
            </a:r>
            <a:r>
              <a:rPr lang="ru-RU" dirty="0" smtClean="0"/>
              <a:t> озёра</a:t>
            </a:r>
            <a:r>
              <a:rPr lang="ru-RU" dirty="0"/>
              <a:t>, Чаны, </a:t>
            </a:r>
            <a:r>
              <a:rPr lang="ru-RU" dirty="0" smtClean="0"/>
              <a:t>окрестности </a:t>
            </a:r>
            <a:r>
              <a:rPr lang="ru-RU" dirty="0" err="1" smtClean="0"/>
              <a:t>Кулунднинского</a:t>
            </a:r>
            <a:r>
              <a:rPr lang="ru-RU" dirty="0" smtClean="0"/>
              <a:t> </a:t>
            </a:r>
            <a:r>
              <a:rPr lang="ru-RU" dirty="0"/>
              <a:t>озера и озёра </a:t>
            </a:r>
            <a:r>
              <a:rPr lang="ru-RU" dirty="0" smtClean="0"/>
              <a:t>у с. Угловское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1025930_green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КРЕЧЁТКА – </a:t>
            </a:r>
            <a:r>
              <a:rPr lang="ru-RU" dirty="0" smtClean="0">
                <a:solidFill>
                  <a:srgbClr val="7030A0"/>
                </a:solidFill>
              </a:rPr>
              <a:t>редкий степной кулик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en-US" i="1" dirty="0">
                <a:solidFill>
                  <a:srgbClr val="7030A0"/>
                </a:solidFill>
              </a:rPr>
              <a:t>(</a:t>
            </a:r>
            <a:r>
              <a:rPr lang="en-US" i="1" dirty="0" err="1">
                <a:solidFill>
                  <a:srgbClr val="7030A0"/>
                </a:solidFill>
              </a:rPr>
              <a:t>Chettusia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gregaria</a:t>
            </a:r>
            <a:r>
              <a:rPr lang="en-US" i="1" dirty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Birdseu1257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3200400" cy="23865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21088"/>
            <a:ext cx="33718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95936" y="1628800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Питается </a:t>
            </a:r>
            <a:r>
              <a:rPr lang="ru-RU" dirty="0" err="1"/>
              <a:t>кречётка</a:t>
            </a:r>
            <a:r>
              <a:rPr lang="ru-RU" dirty="0"/>
              <a:t> различными насекомыми, в </a:t>
            </a:r>
            <a:r>
              <a:rPr lang="ru-RU" dirty="0" smtClean="0"/>
              <a:t>том числе </a:t>
            </a:r>
            <a:r>
              <a:rPr lang="ru-RU" dirty="0"/>
              <a:t>саранчовыми, очень вредными для </a:t>
            </a:r>
            <a:r>
              <a:rPr lang="ru-RU" dirty="0" smtClean="0"/>
              <a:t>сельского хозяйства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2210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Кречётка</a:t>
            </a:r>
            <a:r>
              <a:rPr lang="ru-RU" dirty="0"/>
              <a:t> самоотверженно защищает гнездо и </a:t>
            </a:r>
            <a:r>
              <a:rPr lang="ru-RU" dirty="0" smtClean="0"/>
              <a:t>птенцов от </a:t>
            </a:r>
            <a:r>
              <a:rPr lang="ru-RU" dirty="0"/>
              <a:t>наземных и воздушных хищников. С резкими </a:t>
            </a:r>
            <a:r>
              <a:rPr lang="ru-RU" dirty="0" smtClean="0"/>
              <a:t>криками пикирует </a:t>
            </a:r>
            <a:r>
              <a:rPr lang="ru-RU" dirty="0"/>
              <a:t>она на ворон, грачей, собак и даже человека.</a:t>
            </a:r>
          </a:p>
          <a:p>
            <a:r>
              <a:rPr lang="ru-RU" dirty="0"/>
              <a:t>М</a:t>
            </a:r>
            <a:r>
              <a:rPr lang="ru-RU" dirty="0" smtClean="0"/>
              <a:t>олодые </a:t>
            </a:r>
            <a:r>
              <a:rPr lang="ru-RU" dirty="0"/>
              <a:t>и взрослые птицы объединяются в стаи </a:t>
            </a:r>
            <a:r>
              <a:rPr lang="ru-RU" dirty="0" smtClean="0"/>
              <a:t>и кочуют </a:t>
            </a:r>
            <a:r>
              <a:rPr lang="ru-RU" dirty="0"/>
              <a:t>по степи.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976" y="299695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Занесена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в международную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Красную книгу.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Гнездование </a:t>
            </a:r>
            <a:r>
              <a:rPr lang="ru-RU" dirty="0" err="1"/>
              <a:t>кречётки</a:t>
            </a:r>
            <a:r>
              <a:rPr lang="ru-RU" dirty="0"/>
              <a:t> </a:t>
            </a:r>
            <a:r>
              <a:rPr lang="ru-RU" dirty="0" smtClean="0"/>
              <a:t>отмечается  в Новосибирской области </a:t>
            </a:r>
            <a:r>
              <a:rPr lang="ru-RU" dirty="0"/>
              <a:t>у с. Троицкое </a:t>
            </a:r>
            <a:r>
              <a:rPr lang="ru-RU" dirty="0" smtClean="0"/>
              <a:t>Карасукского </a:t>
            </a:r>
            <a:r>
              <a:rPr lang="ru-RU" dirty="0"/>
              <a:t>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1025930_green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КУДРЯВЫЙ ПЕЛИКАН</a:t>
            </a:r>
          </a:p>
          <a:p>
            <a:r>
              <a:rPr lang="en-US" i="1" dirty="0"/>
              <a:t>(</a:t>
            </a:r>
            <a:r>
              <a:rPr lang="en-US" i="1" dirty="0" err="1"/>
              <a:t>Pelecanus</a:t>
            </a:r>
            <a:r>
              <a:rPr lang="en-US" i="1" dirty="0"/>
              <a:t> </a:t>
            </a:r>
            <a:r>
              <a:rPr lang="en-US" i="1" dirty="0" err="1"/>
              <a:t>crispus</a:t>
            </a:r>
            <a:r>
              <a:rPr lang="en-US" i="1" dirty="0"/>
              <a:t>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587874" cy="239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elecanus-crispus_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692696"/>
            <a:ext cx="3312368" cy="2206865"/>
          </a:xfrm>
          <a:prstGeom prst="rect">
            <a:avLst/>
          </a:prstGeom>
        </p:spPr>
      </p:pic>
      <p:pic>
        <p:nvPicPr>
          <p:cNvPr id="6" name="Рисунок 5" descr="pelican-k-edited-0552_N_Staykov_10_01_2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05064"/>
            <a:ext cx="3647884" cy="25747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3968" y="2996952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Одна </a:t>
            </a:r>
            <a:r>
              <a:rPr lang="ru-RU" dirty="0"/>
              <a:t>из самых крупных </a:t>
            </a:r>
            <a:r>
              <a:rPr lang="ru-RU" dirty="0" smtClean="0"/>
              <a:t>птиц нашей страны - </a:t>
            </a:r>
            <a:r>
              <a:rPr lang="ru-RU" dirty="0"/>
              <a:t>некоторые особи достигают веса в 10-12</a:t>
            </a:r>
          </a:p>
          <a:p>
            <a:r>
              <a:rPr lang="ru-RU" dirty="0"/>
              <a:t>кг размах крыльев может быть более 3-х </a:t>
            </a:r>
            <a:r>
              <a:rPr lang="ru-RU" dirty="0" smtClean="0"/>
              <a:t>метров. </a:t>
            </a:r>
            <a:endParaRPr lang="ru-RU" dirty="0"/>
          </a:p>
          <a:p>
            <a:r>
              <a:rPr lang="ru-RU" dirty="0"/>
              <a:t>Гнездится пеликан на крупных водоёмах степной </a:t>
            </a:r>
            <a:r>
              <a:rPr lang="ru-RU" dirty="0" smtClean="0"/>
              <a:t>и пустынной </a:t>
            </a:r>
            <a:r>
              <a:rPr lang="ru-RU" dirty="0"/>
              <a:t>зоны с обширными зарослями </a:t>
            </a:r>
            <a:r>
              <a:rPr lang="ru-RU" dirty="0" smtClean="0"/>
              <a:t>тростника. Пеликан </a:t>
            </a:r>
            <a:r>
              <a:rPr lang="ru-RU" dirty="0"/>
              <a:t>питается</a:t>
            </a:r>
          </a:p>
          <a:p>
            <a:r>
              <a:rPr lang="ru-RU" dirty="0"/>
              <a:t>только </a:t>
            </a:r>
            <a:r>
              <a:rPr lang="ru-RU" dirty="0" smtClean="0"/>
              <a:t>рыбой, </a:t>
            </a:r>
            <a:r>
              <a:rPr lang="ru-RU" dirty="0"/>
              <a:t>съедая за день около 1 </a:t>
            </a:r>
            <a:r>
              <a:rPr lang="ru-RU" dirty="0" smtClean="0"/>
              <a:t>кг.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Места гнездования </a:t>
            </a:r>
            <a:r>
              <a:rPr lang="ru-RU" dirty="0"/>
              <a:t>кудрявого пеликана является </a:t>
            </a:r>
            <a:r>
              <a:rPr lang="ru-RU" dirty="0" smtClean="0"/>
              <a:t>заказник Южный </a:t>
            </a:r>
            <a:r>
              <a:rPr lang="ru-RU" dirty="0"/>
              <a:t>в Карасукском </a:t>
            </a:r>
            <a:r>
              <a:rPr lang="ru-RU" dirty="0" smtClean="0"/>
              <a:t>районе,</a:t>
            </a:r>
            <a:r>
              <a:rPr lang="ru-RU" dirty="0"/>
              <a:t> </a:t>
            </a:r>
            <a:r>
              <a:rPr lang="ru-RU" dirty="0" smtClean="0"/>
              <a:t>болота </a:t>
            </a:r>
            <a:r>
              <a:rPr lang="ru-RU" dirty="0" err="1"/>
              <a:t>Замаранка</a:t>
            </a:r>
            <a:r>
              <a:rPr lang="ru-RU" dirty="0"/>
              <a:t> и </a:t>
            </a:r>
            <a:r>
              <a:rPr lang="ru-RU" dirty="0" err="1" smtClean="0"/>
              <a:t>Надыр</a:t>
            </a:r>
            <a:r>
              <a:rPr lang="ru-RU" dirty="0" smtClean="0"/>
              <a:t>, </a:t>
            </a:r>
            <a:r>
              <a:rPr lang="ru-RU" dirty="0" err="1" smtClean="0"/>
              <a:t>Баганские</a:t>
            </a:r>
            <a:r>
              <a:rPr lang="ru-RU" dirty="0" smtClean="0"/>
              <a:t> озёра, на </a:t>
            </a:r>
            <a:r>
              <a:rPr lang="ru-RU" dirty="0" err="1" smtClean="0"/>
              <a:t>Кулундинском</a:t>
            </a:r>
            <a:r>
              <a:rPr lang="ru-RU" dirty="0" smtClean="0"/>
              <a:t> озере.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0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Внесён </a:t>
            </a:r>
            <a:r>
              <a:rPr lang="ru-RU" b="1" dirty="0">
                <a:solidFill>
                  <a:srgbClr val="FF0000"/>
                </a:solidFill>
              </a:rPr>
              <a:t>в международную </a:t>
            </a:r>
            <a:r>
              <a:rPr lang="ru-RU" b="1" dirty="0" smtClean="0">
                <a:solidFill>
                  <a:srgbClr val="FF0000"/>
                </a:solidFill>
              </a:rPr>
              <a:t>Красную книгу </a:t>
            </a:r>
            <a:r>
              <a:rPr lang="ru-RU" b="1" dirty="0">
                <a:solidFill>
                  <a:srgbClr val="FF0000"/>
                </a:solidFill>
              </a:rPr>
              <a:t>в Красную книгу России и в </a:t>
            </a:r>
            <a:r>
              <a:rPr lang="ru-RU" b="1" dirty="0" smtClean="0">
                <a:solidFill>
                  <a:srgbClr val="FF0000"/>
                </a:solidFill>
              </a:rPr>
              <a:t>региональные Красные книги.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1025930_green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СТЕПНАЯ </a:t>
            </a:r>
            <a:r>
              <a:rPr lang="ru-RU" b="1" dirty="0" smtClean="0">
                <a:solidFill>
                  <a:srgbClr val="7030A0"/>
                </a:solidFill>
              </a:rPr>
              <a:t>ТИРКУШКА - </a:t>
            </a:r>
            <a:r>
              <a:rPr lang="ru-RU" dirty="0" smtClean="0">
                <a:solidFill>
                  <a:srgbClr val="7030A0"/>
                </a:solidFill>
              </a:rPr>
              <a:t>небольшой кулик, который внешне больше напоминает ласточку или крачку.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(</a:t>
            </a:r>
            <a:r>
              <a:rPr lang="en-US" i="1" dirty="0" err="1">
                <a:solidFill>
                  <a:srgbClr val="7030A0"/>
                </a:solidFill>
              </a:rPr>
              <a:t>Glareola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nordmanni</a:t>
            </a:r>
            <a:r>
              <a:rPr lang="en-US" i="1" dirty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3718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321297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Питается различными насекомыми, </a:t>
            </a:r>
            <a:r>
              <a:rPr lang="ru-RU" dirty="0"/>
              <a:t>которых ловит на </a:t>
            </a:r>
            <a:r>
              <a:rPr lang="ru-RU" dirty="0" smtClean="0"/>
              <a:t>лету.</a:t>
            </a:r>
            <a:endParaRPr lang="ru-RU" dirty="0"/>
          </a:p>
          <a:p>
            <a:r>
              <a:rPr lang="ru-RU" dirty="0"/>
              <a:t>В прошлом степная тиркушка была весьма </a:t>
            </a:r>
            <a:r>
              <a:rPr lang="ru-RU" dirty="0" smtClean="0"/>
              <a:t>обычным обитателем </a:t>
            </a:r>
            <a:r>
              <a:rPr lang="ru-RU" dirty="0"/>
              <a:t>окрестностей многих водоёмов в </a:t>
            </a:r>
            <a:r>
              <a:rPr lang="ru-RU" dirty="0" smtClean="0"/>
              <a:t>степной зоне </a:t>
            </a:r>
            <a:r>
              <a:rPr lang="ru-RU" dirty="0"/>
              <a:t>Новосибирской области и Алтайского </a:t>
            </a:r>
            <a:r>
              <a:rPr lang="ru-RU" dirty="0" smtClean="0"/>
              <a:t>края. </a:t>
            </a:r>
            <a:r>
              <a:rPr lang="ru-RU" dirty="0"/>
              <a:t>Сейчас</a:t>
            </a:r>
          </a:p>
          <a:p>
            <a:r>
              <a:rPr lang="ru-RU" dirty="0" smtClean="0"/>
              <a:t>встречается в небольшом </a:t>
            </a:r>
            <a:r>
              <a:rPr lang="ru-RU" dirty="0"/>
              <a:t>числе лишь у отдельных водоёмов из </a:t>
            </a:r>
            <a:r>
              <a:rPr lang="ru-RU" dirty="0" smtClean="0"/>
              <a:t>группы </a:t>
            </a:r>
            <a:r>
              <a:rPr lang="ru-RU" dirty="0" err="1" smtClean="0"/>
              <a:t>Карасукских</a:t>
            </a:r>
            <a:r>
              <a:rPr lang="ru-RU" dirty="0" smtClean="0"/>
              <a:t> </a:t>
            </a:r>
            <a:r>
              <a:rPr lang="ru-RU" dirty="0"/>
              <a:t>озёр на </a:t>
            </a:r>
            <a:r>
              <a:rPr lang="ru-RU" dirty="0" err="1"/>
              <a:t>Кулундинском</a:t>
            </a:r>
            <a:r>
              <a:rPr lang="ru-RU" dirty="0"/>
              <a:t> озере и у </a:t>
            </a:r>
            <a:r>
              <a:rPr lang="ru-RU" dirty="0" smtClean="0"/>
              <a:t>некоторых других.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Этот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редкий вид занесен в международную Красную книгу и Красную книгу России.</a:t>
            </a:r>
            <a:endParaRPr lang="ru-RU" dirty="0"/>
          </a:p>
        </p:txBody>
      </p:sp>
      <p:pic>
        <p:nvPicPr>
          <p:cNvPr id="7" name="Рисунок 6" descr="14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89040"/>
            <a:ext cx="3384376" cy="2730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1025930_green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ХОДУЛОЧНИК </a:t>
            </a:r>
            <a:r>
              <a:rPr lang="ru-RU" b="1" dirty="0" smtClean="0">
                <a:solidFill>
                  <a:srgbClr val="7030A0"/>
                </a:solidFill>
              </a:rPr>
              <a:t>- </a:t>
            </a:r>
            <a:r>
              <a:rPr lang="ru-RU" dirty="0" smtClean="0">
                <a:solidFill>
                  <a:srgbClr val="7030A0"/>
                </a:solidFill>
              </a:rPr>
              <a:t>это крупный внешне весьма своеобразный кулик с очень длинными красными ногами, за которые он и получил своё название.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i="1" dirty="0" smtClean="0">
                <a:solidFill>
                  <a:srgbClr val="7030A0"/>
                </a:solidFill>
              </a:rPr>
              <a:t>(</a:t>
            </a:r>
            <a:r>
              <a:rPr lang="en-US" i="1" dirty="0" err="1">
                <a:solidFill>
                  <a:srgbClr val="7030A0"/>
                </a:solidFill>
              </a:rPr>
              <a:t>Himantopus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himantopus</a:t>
            </a:r>
            <a:r>
              <a:rPr lang="en-US" i="1" dirty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908720"/>
            <a:ext cx="40324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Сибири этот вид </a:t>
            </a:r>
            <a:r>
              <a:rPr lang="ru-RU" dirty="0" smtClean="0"/>
              <a:t>гнездится</a:t>
            </a:r>
          </a:p>
          <a:p>
            <a:r>
              <a:rPr lang="ru-RU" dirty="0" smtClean="0"/>
              <a:t>в </a:t>
            </a:r>
            <a:r>
              <a:rPr lang="ru-RU" dirty="0"/>
              <a:t>степной и </a:t>
            </a:r>
            <a:r>
              <a:rPr lang="ru-RU" dirty="0" smtClean="0"/>
              <a:t>лесостепной </a:t>
            </a:r>
          </a:p>
          <a:p>
            <a:r>
              <a:rPr lang="ru-RU" dirty="0" smtClean="0"/>
              <a:t>зонах </a:t>
            </a:r>
            <a:r>
              <a:rPr lang="ru-RU" dirty="0"/>
              <a:t>вблизи разнообразных </a:t>
            </a:r>
            <a:r>
              <a:rPr lang="ru-RU" dirty="0" smtClean="0"/>
              <a:t>водоёмов, </a:t>
            </a:r>
            <a:r>
              <a:rPr lang="ru-RU" dirty="0"/>
              <a:t>обычно </a:t>
            </a:r>
            <a:r>
              <a:rPr lang="ru-RU" dirty="0" smtClean="0"/>
              <a:t>совместно</a:t>
            </a:r>
          </a:p>
          <a:p>
            <a:r>
              <a:rPr lang="ru-RU" dirty="0" smtClean="0"/>
              <a:t>с </a:t>
            </a:r>
            <a:r>
              <a:rPr lang="ru-RU" dirty="0"/>
              <a:t>другими </a:t>
            </a:r>
            <a:r>
              <a:rPr lang="ru-RU" dirty="0" smtClean="0"/>
              <a:t>куликами. </a:t>
            </a:r>
          </a:p>
          <a:p>
            <a:r>
              <a:rPr lang="ru-RU" dirty="0" smtClean="0"/>
              <a:t>На </a:t>
            </a:r>
            <a:r>
              <a:rPr lang="ru-RU" dirty="0"/>
              <a:t>гнездовой колонии </a:t>
            </a:r>
            <a:endParaRPr lang="ru-RU" dirty="0" smtClean="0"/>
          </a:p>
          <a:p>
            <a:r>
              <a:rPr lang="ru-RU" dirty="0" smtClean="0"/>
              <a:t>ходулочники </a:t>
            </a:r>
            <a:r>
              <a:rPr lang="ru-RU" dirty="0"/>
              <a:t>очень </a:t>
            </a:r>
            <a:endParaRPr lang="ru-RU" dirty="0" smtClean="0"/>
          </a:p>
          <a:p>
            <a:r>
              <a:rPr lang="ru-RU" dirty="0" smtClean="0"/>
              <a:t>беспокойные </a:t>
            </a:r>
          </a:p>
          <a:p>
            <a:r>
              <a:rPr lang="ru-RU" dirty="0" smtClean="0"/>
              <a:t>и </a:t>
            </a:r>
            <a:r>
              <a:rPr lang="ru-RU" dirty="0"/>
              <a:t>крикливые </a:t>
            </a:r>
            <a:r>
              <a:rPr lang="ru-RU" dirty="0" smtClean="0"/>
              <a:t>птицы. </a:t>
            </a:r>
          </a:p>
          <a:p>
            <a:r>
              <a:rPr lang="ru-RU" dirty="0" smtClean="0"/>
              <a:t>Они заранее </a:t>
            </a:r>
            <a:r>
              <a:rPr lang="ru-RU" dirty="0"/>
              <a:t>вылетают к </a:t>
            </a:r>
            <a:endParaRPr lang="ru-RU" dirty="0" smtClean="0"/>
          </a:p>
          <a:p>
            <a:r>
              <a:rPr lang="ru-RU" dirty="0" smtClean="0"/>
              <a:t>нарушителю </a:t>
            </a:r>
            <a:r>
              <a:rPr lang="ru-RU" dirty="0"/>
              <a:t>их </a:t>
            </a:r>
            <a:r>
              <a:rPr lang="ru-RU" dirty="0" smtClean="0"/>
              <a:t>спокойствия - будь то ворона, </a:t>
            </a:r>
            <a:r>
              <a:rPr lang="ru-RU" dirty="0"/>
              <a:t>собака или </a:t>
            </a:r>
            <a:r>
              <a:rPr lang="ru-RU" dirty="0" smtClean="0"/>
              <a:t>человек. </a:t>
            </a:r>
          </a:p>
          <a:p>
            <a:r>
              <a:rPr lang="ru-RU" dirty="0" smtClean="0"/>
              <a:t>Эта </a:t>
            </a:r>
            <a:r>
              <a:rPr lang="ru-RU" dirty="0"/>
              <a:t>редкая птица страдает от нарушения мест </a:t>
            </a:r>
            <a:r>
              <a:rPr lang="ru-RU" dirty="0" smtClean="0"/>
              <a:t>обитания (осушения водоёмов, </a:t>
            </a:r>
            <a:r>
              <a:rPr lang="ru-RU" dirty="0" err="1"/>
              <a:t>перевыпаса</a:t>
            </a:r>
            <a:r>
              <a:rPr lang="ru-RU" dirty="0"/>
              <a:t> скота вокруг </a:t>
            </a:r>
            <a:r>
              <a:rPr lang="ru-RU" dirty="0" smtClean="0"/>
              <a:t>них). При частом </a:t>
            </a:r>
            <a:r>
              <a:rPr lang="ru-RU" dirty="0"/>
              <a:t>беспокойстве человеком гнёзда нередко </a:t>
            </a:r>
            <a:r>
              <a:rPr lang="ru-RU" dirty="0" smtClean="0"/>
              <a:t>разоряются </a:t>
            </a:r>
            <a:r>
              <a:rPr lang="ru-RU" dirty="0"/>
              <a:t>различными </a:t>
            </a:r>
            <a:r>
              <a:rPr lang="ru-RU" dirty="0" smtClean="0"/>
              <a:t>хищниками, воронами, чайками, </a:t>
            </a:r>
            <a:r>
              <a:rPr lang="ru-RU" dirty="0"/>
              <a:t>с</a:t>
            </a:r>
            <a:r>
              <a:rPr lang="ru-RU" dirty="0" smtClean="0"/>
              <a:t>обаками.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3718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215531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365104"/>
            <a:ext cx="3348372" cy="2232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3356992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Ходулочник включён в Красную книгу России Красные книги Новосибирской области и Алтайского края.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29674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476672"/>
            <a:ext cx="195453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1025930_green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274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ШИЛОКЛЮВКА </a:t>
            </a:r>
            <a:r>
              <a:rPr lang="ru-RU" b="1" dirty="0" smtClean="0">
                <a:solidFill>
                  <a:srgbClr val="7030A0"/>
                </a:solidFill>
              </a:rPr>
              <a:t> - </a:t>
            </a:r>
            <a:r>
              <a:rPr lang="ru-RU" dirty="0" smtClean="0">
                <a:solidFill>
                  <a:srgbClr val="7030A0"/>
                </a:solidFill>
              </a:rPr>
              <a:t>разновидность кулика.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(</a:t>
            </a:r>
            <a:r>
              <a:rPr lang="en-US" i="1" dirty="0" err="1">
                <a:solidFill>
                  <a:srgbClr val="7030A0"/>
                </a:solidFill>
              </a:rPr>
              <a:t>Recurvirostra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avosetta</a:t>
            </a:r>
            <a:r>
              <a:rPr lang="en-US" i="1" dirty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270892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Шилоклювка обладает исключительно своеобразной внешностью - очень </a:t>
            </a:r>
            <a:r>
              <a:rPr lang="ru-RU" dirty="0"/>
              <a:t>длинные голубые ноги и </a:t>
            </a:r>
            <a:r>
              <a:rPr lang="ru-RU" dirty="0" smtClean="0"/>
              <a:t>длинный чёрный клюв, </a:t>
            </a:r>
            <a:r>
              <a:rPr lang="ru-RU" dirty="0"/>
              <a:t>загнутый вверх за который она и получила</a:t>
            </a:r>
          </a:p>
          <a:p>
            <a:r>
              <a:rPr lang="ru-RU" dirty="0"/>
              <a:t>своё </a:t>
            </a:r>
            <a:r>
              <a:rPr lang="ru-RU" dirty="0" smtClean="0"/>
              <a:t>название. </a:t>
            </a:r>
          </a:p>
          <a:p>
            <a:r>
              <a:rPr lang="ru-RU" dirty="0" smtClean="0"/>
              <a:t>Шилоклювка </a:t>
            </a:r>
            <a:r>
              <a:rPr lang="ru-RU" dirty="0"/>
              <a:t>хорошо </a:t>
            </a:r>
            <a:r>
              <a:rPr lang="ru-RU" dirty="0" smtClean="0"/>
              <a:t>плавает благодаря </a:t>
            </a:r>
            <a:r>
              <a:rPr lang="ru-RU" dirty="0"/>
              <a:t>перепонкам на </a:t>
            </a:r>
            <a:r>
              <a:rPr lang="ru-RU" dirty="0" smtClean="0"/>
              <a:t>лапах. </a:t>
            </a:r>
          </a:p>
          <a:p>
            <a:r>
              <a:rPr lang="ru-RU" dirty="0" smtClean="0"/>
              <a:t>Питается </a:t>
            </a:r>
            <a:r>
              <a:rPr lang="ru-RU" dirty="0"/>
              <a:t>эта </a:t>
            </a:r>
            <a:r>
              <a:rPr lang="ru-RU" dirty="0" smtClean="0"/>
              <a:t>птица разнообразными </a:t>
            </a:r>
            <a:r>
              <a:rPr lang="ru-RU" dirty="0"/>
              <a:t>водными </a:t>
            </a:r>
            <a:r>
              <a:rPr lang="ru-RU" dirty="0" smtClean="0"/>
              <a:t>беспозвоночными. </a:t>
            </a:r>
            <a:r>
              <a:rPr lang="ru-RU" dirty="0"/>
              <a:t>При этом</a:t>
            </a:r>
          </a:p>
          <a:p>
            <a:r>
              <a:rPr lang="ru-RU" dirty="0"/>
              <a:t>она опускает голову и забавно водит ей из стороны </a:t>
            </a:r>
            <a:r>
              <a:rPr lang="ru-RU" dirty="0" smtClean="0"/>
              <a:t>в сторону </a:t>
            </a:r>
            <a:r>
              <a:rPr lang="ru-RU" dirty="0"/>
              <a:t>собирая </a:t>
            </a:r>
            <a:r>
              <a:rPr lang="ru-RU" dirty="0" smtClean="0"/>
              <a:t>корм с поверхности воды.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Этот редкий вид включён в Красную книгу России Красные книги Новосибирской области и Алтайского Края.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2656"/>
            <a:ext cx="33718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52d48b23aaee258ab8f815827c0b3d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44824"/>
            <a:ext cx="4009298" cy="2280288"/>
          </a:xfrm>
          <a:prstGeom prst="rect">
            <a:avLst/>
          </a:prstGeom>
        </p:spPr>
      </p:pic>
      <p:pic>
        <p:nvPicPr>
          <p:cNvPr id="8" name="Рисунок 7" descr="8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221088"/>
            <a:ext cx="388843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1025930_green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2747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БОЛЬШАЯ БЕЛАЯ ЦАПЛЯ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i="1" dirty="0" smtClean="0">
                <a:solidFill>
                  <a:srgbClr val="7030A0"/>
                </a:solidFill>
              </a:rPr>
              <a:t>(</a:t>
            </a:r>
            <a:r>
              <a:rPr lang="ru-RU" i="1" dirty="0" err="1">
                <a:solidFill>
                  <a:srgbClr val="7030A0"/>
                </a:solidFill>
              </a:rPr>
              <a:t>Egretta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alba</a:t>
            </a:r>
            <a:r>
              <a:rPr lang="ru-RU" i="1" dirty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509120"/>
            <a:ext cx="33718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54868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Удивительно красивая белоснежная </a:t>
            </a:r>
            <a:r>
              <a:rPr lang="ru-RU" dirty="0"/>
              <a:t>птица — живёт на солоноватых и пресных</a:t>
            </a:r>
          </a:p>
          <a:p>
            <a:r>
              <a:rPr lang="ru-RU" dirty="0"/>
              <a:t>водоёмах с обширными зарослями </a:t>
            </a:r>
            <a:r>
              <a:rPr lang="ru-RU" dirty="0" smtClean="0"/>
              <a:t>тростника. </a:t>
            </a:r>
            <a:endParaRPr lang="ru-RU" dirty="0"/>
          </a:p>
          <a:p>
            <a:r>
              <a:rPr lang="ru-RU" dirty="0"/>
              <a:t>Питается белая цапля разнообразными </a:t>
            </a:r>
            <a:r>
              <a:rPr lang="ru-RU" dirty="0" smtClean="0"/>
              <a:t>водными беспозвоночными (насекомые, моллюски, ракообразные), </a:t>
            </a:r>
            <a:r>
              <a:rPr lang="ru-RU" dirty="0"/>
              <a:t>мелкой </a:t>
            </a:r>
            <a:r>
              <a:rPr lang="ru-RU" dirty="0" smtClean="0"/>
              <a:t>рыбой, лягушками. </a:t>
            </a:r>
          </a:p>
          <a:p>
            <a:r>
              <a:rPr lang="ru-RU" dirty="0" smtClean="0"/>
              <a:t>Цапля способна подолгу </a:t>
            </a:r>
            <a:r>
              <a:rPr lang="ru-RU" dirty="0"/>
              <a:t>замирать на </a:t>
            </a:r>
            <a:r>
              <a:rPr lang="ru-RU" dirty="0" smtClean="0"/>
              <a:t>одном месте </a:t>
            </a:r>
            <a:r>
              <a:rPr lang="ru-RU" dirty="0"/>
              <a:t>выжидая </a:t>
            </a:r>
            <a:r>
              <a:rPr lang="ru-RU" dirty="0" smtClean="0"/>
              <a:t>добычу.</a:t>
            </a:r>
            <a:endParaRPr lang="ru-RU" dirty="0"/>
          </a:p>
          <a:p>
            <a:r>
              <a:rPr lang="ru-RU" dirty="0" smtClean="0"/>
              <a:t>Численность </a:t>
            </a:r>
            <a:r>
              <a:rPr lang="ru-RU" dirty="0"/>
              <a:t>белой цапли </a:t>
            </a:r>
            <a:r>
              <a:rPr lang="ru-RU" dirty="0" smtClean="0"/>
              <a:t>понемногу растёт </a:t>
            </a:r>
            <a:r>
              <a:rPr lang="ru-RU" dirty="0"/>
              <a:t>и она постепенно распространилась на север </a:t>
            </a:r>
            <a:r>
              <a:rPr lang="ru-RU" dirty="0" smtClean="0"/>
              <a:t>до Чанов </a:t>
            </a:r>
            <a:r>
              <a:rPr lang="ru-RU" dirty="0"/>
              <a:t>хотя встречается на </a:t>
            </a:r>
            <a:r>
              <a:rPr lang="ru-RU" dirty="0" smtClean="0"/>
              <a:t>небольшом числе водоёмов.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301208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Большая белая цапля это регионально редкий вид внесённый в Красные книги Новосибирской области и Алтайского края.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1193771066_1193400050_623219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24744"/>
            <a:ext cx="2511914" cy="377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1025930_green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aist_black_!_.gif"/>
          <p:cNvPicPr>
            <a:picLocks noChangeAspect="1"/>
          </p:cNvPicPr>
          <p:nvPr/>
        </p:nvPicPr>
        <p:blipFill>
          <a:blip r:embed="rId3" cstate="print"/>
          <a:srcRect l="9319"/>
          <a:stretch>
            <a:fillRect/>
          </a:stretch>
        </p:blipFill>
        <p:spPr>
          <a:xfrm>
            <a:off x="6804248" y="188640"/>
            <a:ext cx="2102142" cy="2816572"/>
          </a:xfrm>
          <a:prstGeom prst="rect">
            <a:avLst/>
          </a:prstGeom>
        </p:spPr>
      </p:pic>
      <p:pic>
        <p:nvPicPr>
          <p:cNvPr id="4" name="Рисунок 3" descr="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836712"/>
            <a:ext cx="2143125" cy="3228975"/>
          </a:xfrm>
          <a:prstGeom prst="rect">
            <a:avLst/>
          </a:prstGeom>
        </p:spPr>
      </p:pic>
      <p:pic>
        <p:nvPicPr>
          <p:cNvPr id="5" name="Рисунок 4" descr="Black-stork-in-defensive-posture-chicks-in-nest.jpg"/>
          <p:cNvPicPr>
            <a:picLocks noChangeAspect="1"/>
          </p:cNvPicPr>
          <p:nvPr/>
        </p:nvPicPr>
        <p:blipFill>
          <a:blip r:embed="rId5" cstate="print"/>
          <a:srcRect l="12782" t="14340" r="19760" b="7208"/>
          <a:stretch>
            <a:fillRect/>
          </a:stretch>
        </p:blipFill>
        <p:spPr>
          <a:xfrm>
            <a:off x="323528" y="4365104"/>
            <a:ext cx="2808312" cy="2130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886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ЧЕРНЫЙ АИСТ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88640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Аист имеет длинную шею и ноги, длинный острый клюв. Вес птицы около 3 кг, длина каждого крыла в среднем 97 см, размах крыльев </a:t>
            </a:r>
          </a:p>
          <a:p>
            <a:r>
              <a:rPr lang="ru-RU" dirty="0" smtClean="0"/>
              <a:t>до 190 см.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1916832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Обитают они в заросших старых лесах, в предгорьях, преимущественно у водоемов, подальше от людских поселений.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3501008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Черные аисты питаются рыбой, лягушками, ящерицами, мелкими змеями, грызунами, крупными насекомыми, моллюсками. За пищей птицы летают довольно далеко. Птенцов родители кормят 4-5 раз в день.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Черный аист — одна из самых редких птиц в мире.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76672"/>
            <a:ext cx="154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(</a:t>
            </a:r>
            <a:r>
              <a:rPr lang="en-US" i="1" dirty="0" err="1" smtClean="0">
                <a:solidFill>
                  <a:srgbClr val="7030A0"/>
                </a:solidFill>
              </a:rPr>
              <a:t>Ciconia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nigra</a:t>
            </a:r>
            <a:r>
              <a:rPr lang="ru-RU" dirty="0" smtClean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969</Words>
  <Application>Microsoft Office PowerPoint</Application>
  <PresentationFormat>Экран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sasha</dc:creator>
  <cp:lastModifiedBy>МОСЯ</cp:lastModifiedBy>
  <cp:revision>121</cp:revision>
  <dcterms:created xsi:type="dcterms:W3CDTF">2014-04-04T02:31:50Z</dcterms:created>
  <dcterms:modified xsi:type="dcterms:W3CDTF">2023-02-12T07:57:15Z</dcterms:modified>
</cp:coreProperties>
</file>