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63" r:id="rId16"/>
    <p:sldId id="264" r:id="rId17"/>
    <p:sldId id="265" r:id="rId18"/>
    <p:sldId id="266" r:id="rId19"/>
    <p:sldId id="26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25E8-5144-44D5-8EFA-A6D14977C147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D1AB-51F9-468E-92DA-17F40FFBB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04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25E8-5144-44D5-8EFA-A6D14977C147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D1AB-51F9-468E-92DA-17F40FFBB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6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25E8-5144-44D5-8EFA-A6D14977C147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D1AB-51F9-468E-92DA-17F40FFBB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04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25E8-5144-44D5-8EFA-A6D14977C147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D1AB-51F9-468E-92DA-17F40FFBB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26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25E8-5144-44D5-8EFA-A6D14977C147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D1AB-51F9-468E-92DA-17F40FFBB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61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25E8-5144-44D5-8EFA-A6D14977C147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D1AB-51F9-468E-92DA-17F40FFBB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25E8-5144-44D5-8EFA-A6D14977C147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D1AB-51F9-468E-92DA-17F40FFBB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61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25E8-5144-44D5-8EFA-A6D14977C147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D1AB-51F9-468E-92DA-17F40FFBB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90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25E8-5144-44D5-8EFA-A6D14977C147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D1AB-51F9-468E-92DA-17F40FFBB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30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25E8-5144-44D5-8EFA-A6D14977C147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D1AB-51F9-468E-92DA-17F40FFBB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58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25E8-5144-44D5-8EFA-A6D14977C147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D1AB-51F9-468E-92DA-17F40FFBB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04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125E8-5144-44D5-8EFA-A6D14977C147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4D1AB-51F9-468E-92DA-17F40FFBB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58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9594"/>
            <a:ext cx="1219200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310" y="2776987"/>
            <a:ext cx="9144000" cy="2647405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latin typeface="+mn-lt"/>
              </a:rPr>
              <a:t>Муниципальное автономное общеобразовательное учреждение</a:t>
            </a:r>
            <a:r>
              <a:rPr lang="ru-RU" sz="1800" dirty="0">
                <a:latin typeface="+mn-lt"/>
              </a:rPr>
              <a:t/>
            </a:r>
            <a:br>
              <a:rPr lang="ru-RU" sz="1800" dirty="0">
                <a:latin typeface="+mn-lt"/>
              </a:rPr>
            </a:br>
            <a:r>
              <a:rPr lang="ru-RU" sz="1800" b="1" dirty="0">
                <a:latin typeface="+mn-lt"/>
              </a:rPr>
              <a:t>«Средняя общеобразовательная школа №10»</a:t>
            </a:r>
            <a:r>
              <a:rPr lang="ru-RU" sz="1800" dirty="0">
                <a:latin typeface="+mn-lt"/>
              </a:rPr>
              <a:t/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/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/>
            </a:r>
            <a:br>
              <a:rPr lang="ru-RU" sz="1800" dirty="0">
                <a:latin typeface="+mn-lt"/>
              </a:rPr>
            </a:br>
            <a:r>
              <a:rPr lang="ru-RU" sz="1800" b="1" dirty="0" smtClean="0">
                <a:latin typeface="+mn-lt"/>
              </a:rPr>
              <a:t>Научное </a:t>
            </a:r>
            <a:r>
              <a:rPr lang="ru-RU" sz="1800" b="1" dirty="0">
                <a:latin typeface="+mn-lt"/>
              </a:rPr>
              <a:t>общество </a:t>
            </a:r>
            <a:r>
              <a:rPr lang="ru-RU" sz="1800" b="1" dirty="0" smtClean="0">
                <a:latin typeface="+mn-lt"/>
              </a:rPr>
              <a:t>учащихся</a:t>
            </a:r>
            <a:br>
              <a:rPr lang="ru-RU" sz="1800" b="1" dirty="0" smtClean="0">
                <a:latin typeface="+mn-lt"/>
              </a:rPr>
            </a:br>
            <a:r>
              <a:rPr lang="ru-RU" sz="1800" b="1" dirty="0" smtClean="0">
                <a:latin typeface="+mn-lt"/>
              </a:rPr>
              <a:t/>
            </a:r>
            <a:br>
              <a:rPr lang="ru-RU" sz="1800" b="1" dirty="0" smtClean="0">
                <a:latin typeface="+mn-lt"/>
              </a:rPr>
            </a:br>
            <a:r>
              <a:rPr lang="ru-RU" sz="1800" b="1" dirty="0">
                <a:latin typeface="+mn-lt"/>
              </a:rPr>
              <a:t/>
            </a:r>
            <a:br>
              <a:rPr lang="ru-RU" sz="1800" b="1" dirty="0">
                <a:latin typeface="+mn-lt"/>
              </a:rPr>
            </a:br>
            <a:r>
              <a:rPr lang="ru-RU" sz="1800" b="1" dirty="0" smtClean="0">
                <a:latin typeface="+mn-lt"/>
              </a:rPr>
              <a:t>Номинация: Учебно-исследовательская работа</a:t>
            </a:r>
            <a:br>
              <a:rPr lang="ru-RU" sz="1800" b="1" dirty="0" smtClean="0">
                <a:latin typeface="+mn-lt"/>
              </a:rPr>
            </a:br>
            <a:r>
              <a:rPr lang="ru-RU" sz="1800" b="1" dirty="0" smtClean="0">
                <a:latin typeface="+mn-lt"/>
              </a:rPr>
              <a:t/>
            </a:r>
            <a:br>
              <a:rPr lang="ru-RU" sz="1800" b="1" dirty="0" smtClean="0">
                <a:latin typeface="+mn-lt"/>
              </a:rPr>
            </a:br>
            <a:r>
              <a:rPr lang="ru-RU" sz="1800" b="1" dirty="0" smtClean="0">
                <a:latin typeface="+mn-lt"/>
              </a:rPr>
              <a:t/>
            </a:r>
            <a:br>
              <a:rPr lang="ru-RU" sz="1800" b="1" dirty="0" smtClean="0">
                <a:latin typeface="+mn-lt"/>
              </a:rPr>
            </a:br>
            <a:r>
              <a:rPr lang="ru-RU" sz="1800" b="1" dirty="0" smtClean="0">
                <a:latin typeface="+mn-lt"/>
              </a:rPr>
              <a:t>Секция: Информатика</a:t>
            </a:r>
            <a:br>
              <a:rPr lang="ru-RU" sz="1800" b="1" dirty="0" smtClean="0">
                <a:latin typeface="+mn-lt"/>
              </a:rPr>
            </a:br>
            <a:r>
              <a:rPr lang="ru-RU" sz="1800" b="1" dirty="0">
                <a:latin typeface="+mn-lt"/>
              </a:rPr>
              <a:t/>
            </a:r>
            <a:br>
              <a:rPr lang="ru-RU" sz="1800" b="1" dirty="0">
                <a:latin typeface="+mn-lt"/>
              </a:rPr>
            </a:br>
            <a:r>
              <a:rPr lang="ru-RU" sz="1800" b="1" dirty="0" smtClean="0">
                <a:latin typeface="+mn-lt"/>
              </a:rPr>
              <a:t/>
            </a:r>
            <a:br>
              <a:rPr lang="ru-RU" sz="1800" b="1" dirty="0" smtClean="0">
                <a:latin typeface="+mn-lt"/>
              </a:rPr>
            </a:br>
            <a:r>
              <a:rPr lang="ru-RU" sz="3100" b="1" dirty="0" smtClean="0">
                <a:latin typeface="+mn-lt"/>
              </a:rPr>
              <a:t>Особенности </a:t>
            </a:r>
            <a:r>
              <a:rPr lang="ru-RU" sz="3100" b="1" dirty="0" err="1" smtClean="0">
                <a:latin typeface="+mn-lt"/>
              </a:rPr>
              <a:t>Инфографики</a:t>
            </a:r>
            <a:r>
              <a:rPr lang="ru-RU" sz="3100" b="1" dirty="0" smtClean="0">
                <a:latin typeface="+mn-lt"/>
              </a:rPr>
              <a:t/>
            </a:r>
            <a:br>
              <a:rPr lang="ru-RU" sz="3100" b="1" dirty="0" smtClean="0">
                <a:latin typeface="+mn-lt"/>
              </a:rPr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95155" y="4100688"/>
            <a:ext cx="9144000" cy="2737717"/>
          </a:xfrm>
        </p:spPr>
        <p:txBody>
          <a:bodyPr>
            <a:noAutofit/>
          </a:bodyPr>
          <a:lstStyle/>
          <a:p>
            <a:pPr algn="r"/>
            <a:r>
              <a:rPr lang="ru-RU" sz="1600" b="1" dirty="0"/>
              <a:t>Выполнил: Козин Арсений</a:t>
            </a:r>
            <a:endParaRPr lang="ru-RU" sz="1600" dirty="0"/>
          </a:p>
          <a:p>
            <a:pPr algn="r"/>
            <a:r>
              <a:rPr lang="ru-RU" sz="1600" b="1" dirty="0" smtClean="0"/>
              <a:t>учащийся </a:t>
            </a:r>
            <a:r>
              <a:rPr lang="ru-RU" sz="1600" b="1" dirty="0"/>
              <a:t>10 «А</a:t>
            </a:r>
            <a:r>
              <a:rPr lang="ru-RU" sz="1600" b="1" dirty="0" smtClean="0"/>
              <a:t>»</a:t>
            </a:r>
            <a:r>
              <a:rPr lang="ru-RU" sz="1600" b="1" dirty="0"/>
              <a:t> </a:t>
            </a:r>
            <a:endParaRPr lang="ru-RU" sz="1600" dirty="0"/>
          </a:p>
          <a:p>
            <a:pPr algn="r"/>
            <a:r>
              <a:rPr lang="ru-RU" sz="1600" b="1" dirty="0"/>
              <a:t>Научный руководитель:</a:t>
            </a:r>
            <a:endParaRPr lang="ru-RU" sz="1600" dirty="0"/>
          </a:p>
          <a:p>
            <a:pPr algn="r"/>
            <a:r>
              <a:rPr lang="ru-RU" sz="1600" b="1" dirty="0"/>
              <a:t>у</a:t>
            </a:r>
            <a:r>
              <a:rPr lang="ru-RU" sz="1600" b="1" dirty="0" smtClean="0"/>
              <a:t>читель </a:t>
            </a:r>
            <a:r>
              <a:rPr lang="ru-RU" sz="1600" b="1" dirty="0"/>
              <a:t>информатики, </a:t>
            </a:r>
            <a:endParaRPr lang="ru-RU" sz="1600" dirty="0"/>
          </a:p>
          <a:p>
            <a:pPr algn="r"/>
            <a:r>
              <a:rPr lang="ru-RU" sz="1600" b="1" dirty="0" err="1"/>
              <a:t>Каледина</a:t>
            </a:r>
            <a:r>
              <a:rPr lang="ru-RU" sz="1600" b="1" dirty="0"/>
              <a:t> Татьяна </a:t>
            </a:r>
            <a:r>
              <a:rPr lang="ru-RU" sz="1600" b="1" dirty="0" smtClean="0"/>
              <a:t>Владимировна</a:t>
            </a:r>
          </a:p>
          <a:p>
            <a:endParaRPr lang="ru-RU" sz="16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sz="16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р.п</a:t>
            </a:r>
            <a:r>
              <a:rPr lang="ru-RU" sz="1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Гидроторф</a:t>
            </a:r>
          </a:p>
          <a:p>
            <a:r>
              <a:rPr lang="ru-RU" sz="1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2021</a:t>
            </a:r>
            <a:endParaRPr lang="ru-RU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526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Правила составления </a:t>
            </a:r>
            <a:r>
              <a:rPr lang="ru-RU" b="1" dirty="0" err="1" smtClean="0"/>
              <a:t>инфографики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Этапы работы над созданием </a:t>
            </a:r>
            <a:r>
              <a:rPr lang="ru-RU" dirty="0" err="1"/>
              <a:t>инфографики</a:t>
            </a:r>
            <a:r>
              <a:rPr lang="ru-RU" dirty="0"/>
              <a:t> уже известны. В этой работе хотим разобрать пример составления </a:t>
            </a:r>
            <a:r>
              <a:rPr lang="ru-RU" dirty="0" err="1"/>
              <a:t>инфографики</a:t>
            </a:r>
            <a:r>
              <a:rPr lang="ru-RU" dirty="0"/>
              <a:t>.</a:t>
            </a:r>
          </a:p>
          <a:p>
            <a:r>
              <a:rPr lang="ru-RU" u="sng" dirty="0"/>
              <a:t>1 этап</a:t>
            </a:r>
            <a:r>
              <a:rPr lang="ru-RU" dirty="0"/>
              <a:t> –выбор темы. </a:t>
            </a:r>
            <a:r>
              <a:rPr lang="ru-RU" dirty="0" err="1"/>
              <a:t>Инфографика</a:t>
            </a:r>
            <a:r>
              <a:rPr lang="ru-RU" dirty="0"/>
              <a:t> про </a:t>
            </a:r>
            <a:r>
              <a:rPr lang="ru-RU" dirty="0" err="1"/>
              <a:t>инфографику</a:t>
            </a:r>
            <a:r>
              <a:rPr lang="ru-RU" dirty="0"/>
              <a:t>.</a:t>
            </a:r>
          </a:p>
          <a:p>
            <a:r>
              <a:rPr lang="ru-RU" u="sng" dirty="0"/>
              <a:t>2 этап</a:t>
            </a:r>
            <a:r>
              <a:rPr lang="ru-RU" dirty="0"/>
              <a:t>-формулировка цели создания. Данная </a:t>
            </a:r>
            <a:r>
              <a:rPr lang="ru-RU" dirty="0" err="1"/>
              <a:t>инфографика</a:t>
            </a:r>
            <a:r>
              <a:rPr lang="ru-RU" dirty="0"/>
              <a:t> поможет разобраться в данной теме: от истории возникновения данного термина до современных онлайн программ ее составления.</a:t>
            </a:r>
          </a:p>
          <a:p>
            <a:r>
              <a:rPr lang="ru-RU" u="sng" dirty="0"/>
              <a:t>3 </a:t>
            </a:r>
            <a:r>
              <a:rPr lang="ru-RU" u="sng" dirty="0" smtClean="0"/>
              <a:t>этап </a:t>
            </a:r>
            <a:r>
              <a:rPr lang="ru-RU" dirty="0" smtClean="0"/>
              <a:t>- определение </a:t>
            </a:r>
            <a:r>
              <a:rPr lang="ru-RU" dirty="0"/>
              <a:t>аудитории. Эта </a:t>
            </a:r>
            <a:r>
              <a:rPr lang="ru-RU" dirty="0" err="1"/>
              <a:t>инфографика</a:t>
            </a:r>
            <a:r>
              <a:rPr lang="ru-RU" dirty="0"/>
              <a:t> рассчитана на аудиторию 12 лет и больше.</a:t>
            </a:r>
          </a:p>
          <a:p>
            <a:r>
              <a:rPr lang="ru-RU" u="sng" dirty="0"/>
              <a:t>4 </a:t>
            </a:r>
            <a:r>
              <a:rPr lang="ru-RU" u="sng" dirty="0" smtClean="0"/>
              <a:t>этап </a:t>
            </a:r>
            <a:r>
              <a:rPr lang="ru-RU" dirty="0" smtClean="0"/>
              <a:t>- сбор </a:t>
            </a:r>
            <a:r>
              <a:rPr lang="ru-RU" dirty="0"/>
              <a:t>данных и материала. Выбрав тему, изучили литературу, которая указана ниже. Провели опрос по вопросам рассмотренным выше.</a:t>
            </a:r>
          </a:p>
          <a:p>
            <a:r>
              <a:rPr lang="ru-RU" u="sng" dirty="0"/>
              <a:t>5 </a:t>
            </a:r>
            <a:r>
              <a:rPr lang="ru-RU" u="sng" dirty="0" smtClean="0"/>
              <a:t>этап </a:t>
            </a:r>
            <a:r>
              <a:rPr lang="ru-RU" dirty="0" smtClean="0"/>
              <a:t>- анализ </a:t>
            </a:r>
            <a:r>
              <a:rPr lang="ru-RU" dirty="0"/>
              <a:t>и обработка информации. Из большого объема информации, прочитанного нами, составили план изучения.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0330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638" y="739472"/>
            <a:ext cx="10515600" cy="496161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При редактировании  необходимо, чтобы форма  и содержание были гармоничны, придерживаться правил создания </a:t>
            </a:r>
            <a:r>
              <a:rPr lang="ru-RU" dirty="0" err="1"/>
              <a:t>инфографики</a:t>
            </a:r>
            <a:r>
              <a:rPr lang="ru-RU" dirty="0"/>
              <a:t>:</a:t>
            </a:r>
          </a:p>
          <a:p>
            <a:r>
              <a:rPr lang="ru-RU" dirty="0"/>
              <a:t>1.  Контрастных цветов не больше 3.</a:t>
            </a:r>
          </a:p>
          <a:p>
            <a:r>
              <a:rPr lang="ru-RU" dirty="0"/>
              <a:t>2.  Шрифты должны быть сочетаемы и уместны</a:t>
            </a:r>
          </a:p>
          <a:p>
            <a:r>
              <a:rPr lang="ru-RU" dirty="0"/>
              <a:t>3. Логика изложения должна быть выдержана</a:t>
            </a:r>
          </a:p>
          <a:p>
            <a:r>
              <a:rPr lang="ru-RU" dirty="0"/>
              <a:t>4.  Текст по возможности заменять картинками</a:t>
            </a:r>
          </a:p>
          <a:p>
            <a:r>
              <a:rPr lang="ru-RU" dirty="0"/>
              <a:t>5.  Фон должен быть контрастным</a:t>
            </a:r>
          </a:p>
          <a:p>
            <a:r>
              <a:rPr lang="ru-RU" dirty="0"/>
              <a:t>6.  Источники данных должны быть указаны</a:t>
            </a:r>
          </a:p>
        </p:txBody>
      </p:sp>
    </p:spTree>
    <p:extLst>
      <p:ext uri="{BB962C8B-B14F-4D97-AF65-F5344CB8AC3E}">
        <p14:creationId xmlns:p14="http://schemas.microsoft.com/office/powerpoint/2010/main" val="4191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974" y="1692479"/>
            <a:ext cx="6919450" cy="1325563"/>
          </a:xfrm>
        </p:spPr>
        <p:txBody>
          <a:bodyPr/>
          <a:lstStyle/>
          <a:p>
            <a:r>
              <a:rPr lang="ru-RU" dirty="0" smtClean="0"/>
              <a:t>Где </a:t>
            </a:r>
            <a:r>
              <a:rPr lang="ru-RU" dirty="0" err="1" smtClean="0"/>
              <a:t>инфографика,а</a:t>
            </a:r>
            <a:r>
              <a:rPr lang="ru-RU" dirty="0" smtClean="0"/>
              <a:t> где нет?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974" y="1334012"/>
            <a:ext cx="11117826" cy="435133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Рассмотрим изображение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547" y="255638"/>
            <a:ext cx="2871019" cy="629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9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974" y="1692479"/>
            <a:ext cx="6919450" cy="1325563"/>
          </a:xfrm>
        </p:spPr>
        <p:txBody>
          <a:bodyPr/>
          <a:lstStyle/>
          <a:p>
            <a:r>
              <a:rPr lang="ru-RU" dirty="0" smtClean="0"/>
              <a:t>Где </a:t>
            </a:r>
            <a:r>
              <a:rPr lang="ru-RU" dirty="0" err="1" smtClean="0"/>
              <a:t>инфографика,а</a:t>
            </a:r>
            <a:r>
              <a:rPr lang="ru-RU" dirty="0" smtClean="0"/>
              <a:t> где нет?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974" y="1334012"/>
            <a:ext cx="11117826" cy="435133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Рассмотрим следующее изображение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1884" y="99552"/>
            <a:ext cx="2671916" cy="667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09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Сервисы для создания </a:t>
            </a:r>
            <a:r>
              <a:rPr lang="ru-RU" b="1" dirty="0" err="1"/>
              <a:t>инфографики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5006"/>
            <a:ext cx="10655710" cy="498495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Infogr.am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онлайн-сервис позволяет преобразовывать информацию в числах с помощью графиков. Имеются различные карты и шаблоны.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Piktochart.com. Функционал сервиса ограничен. Имеются шаблоны оформления и большое количество пользователей.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Vizualize.me.Программа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перевода резюме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инфографику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Visual.ly Программа имеет удобный интерфейс и хороший функционал.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Easel.ly.Подойдет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представления самых оригинальных идей. Современный стиль графики и шрифтов, наличие шаблонов отличает данный сервис.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6.Сreately.Сервис подойдет в случаи, когда есть необходимость визуализировать табличные данные, хотя дизайн сервиса устарел.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Содержит различные диаграммы, подойдет для сравнения и отображения числовых данных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Draw.io. Похож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Creately.Com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Отличается тем, что есть возможность искать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тематические фото для фонов и элементов.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 шире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чем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Сreately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046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n-lt"/>
              </a:rPr>
              <a:t>Вывод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5746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Мы создали свою </a:t>
            </a:r>
            <a:r>
              <a:rPr lang="ru-RU" dirty="0" err="1"/>
              <a:t>инфографику</a:t>
            </a:r>
            <a:r>
              <a:rPr lang="ru-RU" dirty="0"/>
              <a:t> в </a:t>
            </a:r>
            <a:r>
              <a:rPr lang="ru-RU" dirty="0" smtClean="0"/>
              <a:t>программе - </a:t>
            </a:r>
            <a:r>
              <a:rPr lang="en-US" dirty="0" err="1" smtClean="0"/>
              <a:t>Canva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Да</a:t>
            </a:r>
            <a:r>
              <a:rPr lang="ru-RU" dirty="0"/>
              <a:t>, с первого раза не получилось создать идеальную </a:t>
            </a:r>
            <a:r>
              <a:rPr lang="ru-RU" dirty="0" err="1"/>
              <a:t>инфографику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Но </a:t>
            </a:r>
            <a:r>
              <a:rPr lang="ru-RU" dirty="0"/>
              <a:t>гипотеза доказана, в нашей </a:t>
            </a:r>
            <a:r>
              <a:rPr lang="ru-RU" dirty="0" err="1"/>
              <a:t>инфографике</a:t>
            </a:r>
            <a:r>
              <a:rPr lang="ru-RU" dirty="0"/>
              <a:t> мы смогли разместить </a:t>
            </a:r>
            <a:r>
              <a:rPr lang="ru-RU" dirty="0" smtClean="0"/>
              <a:t>4 страницы </a:t>
            </a:r>
            <a:r>
              <a:rPr lang="ru-RU" dirty="0"/>
              <a:t>текста. Применение картинок, схем, диаграмм позволило представить информацию в упрощенном виде. Мы научились создавать </a:t>
            </a:r>
            <a:r>
              <a:rPr lang="ru-RU" dirty="0" err="1"/>
              <a:t>инфографику</a:t>
            </a:r>
            <a:r>
              <a:rPr lang="ru-RU" dirty="0"/>
              <a:t> в программе </a:t>
            </a:r>
            <a:r>
              <a:rPr lang="en-US" dirty="0" err="1"/>
              <a:t>Canva</a:t>
            </a:r>
            <a:r>
              <a:rPr lang="ru-RU" dirty="0"/>
              <a:t>. Работа наша имеет продолжение, мы сделали первый шаг в изучении темы. В планах довести </a:t>
            </a:r>
            <a:r>
              <a:rPr lang="ru-RU" dirty="0" err="1"/>
              <a:t>инфографику</a:t>
            </a:r>
            <a:r>
              <a:rPr lang="ru-RU" dirty="0"/>
              <a:t> до совершенства. Предложить ребятам создать свою </a:t>
            </a:r>
            <a:r>
              <a:rPr lang="ru-RU" dirty="0" err="1"/>
              <a:t>инфографику</a:t>
            </a:r>
            <a:r>
              <a:rPr lang="ru-RU" dirty="0"/>
              <a:t> на основе данного материала, проанализировать результаты.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7821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n-lt"/>
              </a:rPr>
              <a:t>Заключение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205581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Инфографика</a:t>
            </a:r>
            <a:r>
              <a:rPr lang="ru-RU" dirty="0"/>
              <a:t>-средство эффективной «упаковки» информации, благодаря чему становится все более популярной. </a:t>
            </a:r>
            <a:r>
              <a:rPr lang="ru-RU" dirty="0" err="1"/>
              <a:t>Инфографика</a:t>
            </a:r>
            <a:r>
              <a:rPr lang="ru-RU" dirty="0"/>
              <a:t> обладает возможностью систематизации и структурирования большого количества данных в привлекательную форму. При этом сохранять значения фактов и объектов в пространстве и времени, изображать тенденции. Пользователи с удовольствием просматривают картинку и читают короткий текст, усваивая ту информацию, которую вы хотите донести.</a:t>
            </a:r>
          </a:p>
          <a:p>
            <a:pPr marL="0" indent="0">
              <a:buNone/>
            </a:pPr>
            <a:r>
              <a:rPr lang="ru-RU" dirty="0"/>
              <a:t> Применение основных правил и принципов создания </a:t>
            </a:r>
            <a:r>
              <a:rPr lang="ru-RU" dirty="0" err="1"/>
              <a:t>инфографики</a:t>
            </a:r>
            <a:r>
              <a:rPr lang="ru-RU" dirty="0"/>
              <a:t>, правильный выбор онлайн-сервиса, позволит привлечь внимание пользователей к важной и полезной информации и побудить их к целевым действиям.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347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4258" y="365125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+mn-lt"/>
              </a:rPr>
              <a:t>Список источников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4258" y="1465007"/>
            <a:ext cx="10515600" cy="478831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Фролова М. А. История возникновения и развития </a:t>
            </a:r>
            <a:r>
              <a:rPr lang="ru-RU" dirty="0" err="1" smtClean="0"/>
              <a:t>инфографики</a:t>
            </a:r>
            <a:r>
              <a:rPr lang="ru-RU" dirty="0" smtClean="0"/>
              <a:t> // Вестник ПГГПУ. Информационные компьютерные технологии в образовании </a:t>
            </a:r>
            <a:r>
              <a:rPr lang="ru-RU" dirty="0" err="1" smtClean="0"/>
              <a:t>Вып</a:t>
            </a:r>
            <a:r>
              <a:rPr lang="ru-RU" dirty="0" smtClean="0"/>
              <a:t>. 10. </a:t>
            </a:r>
          </a:p>
          <a:p>
            <a:pPr lvl="0"/>
            <a:r>
              <a:rPr lang="ru-RU" dirty="0" smtClean="0"/>
              <a:t>Лаптев В. В. Изобразительная статистика. Введение в </a:t>
            </a:r>
            <a:r>
              <a:rPr lang="ru-RU" dirty="0" err="1" smtClean="0"/>
              <a:t>инфографику</a:t>
            </a:r>
            <a:r>
              <a:rPr lang="ru-RU" dirty="0" smtClean="0"/>
              <a:t>. СПб.: </a:t>
            </a:r>
            <a:r>
              <a:rPr lang="ru-RU" dirty="0" err="1" smtClean="0"/>
              <a:t>Эйдос</a:t>
            </a:r>
            <a:r>
              <a:rPr lang="ru-RU" dirty="0" smtClean="0"/>
              <a:t>, c. 7. </a:t>
            </a:r>
          </a:p>
          <a:p>
            <a:pPr lvl="0"/>
            <a:r>
              <a:rPr lang="ru-RU" dirty="0" err="1" smtClean="0"/>
              <a:t>Крам</a:t>
            </a:r>
            <a:r>
              <a:rPr lang="ru-RU" dirty="0" smtClean="0"/>
              <a:t> Р. </a:t>
            </a:r>
            <a:r>
              <a:rPr lang="ru-RU" dirty="0" err="1" smtClean="0"/>
              <a:t>Инфографика</a:t>
            </a:r>
            <a:r>
              <a:rPr lang="ru-RU" dirty="0" smtClean="0"/>
              <a:t>: визуальное представление данных; пер. с англ. О. </a:t>
            </a:r>
            <a:r>
              <a:rPr lang="ru-RU" dirty="0" err="1" smtClean="0"/>
              <a:t>Сивченк</a:t>
            </a:r>
            <a:r>
              <a:rPr lang="ru-RU" dirty="0" smtClean="0"/>
              <a:t>. СПб.: Питер</a:t>
            </a:r>
          </a:p>
          <a:p>
            <a:endParaRPr lang="ru-RU" dirty="0" smtClean="0"/>
          </a:p>
          <a:p>
            <a:pPr lvl="0"/>
            <a:r>
              <a:rPr lang="ru-RU" dirty="0" smtClean="0"/>
              <a:t>Е. Г. Трушко, Ю. Ф. </a:t>
            </a:r>
            <a:r>
              <a:rPr lang="ru-RU" dirty="0" err="1" smtClean="0"/>
              <a:t>Шпаковский</a:t>
            </a:r>
            <a:r>
              <a:rPr lang="ru-RU" dirty="0" smtClean="0"/>
              <a:t>. Белорусский государственный технологический университет. </a:t>
            </a:r>
            <a:r>
              <a:rPr lang="ru-RU" dirty="0" err="1" smtClean="0"/>
              <a:t>Инфографика</a:t>
            </a:r>
            <a:r>
              <a:rPr lang="ru-RU" dirty="0" smtClean="0"/>
              <a:t>  как современный способ представления </a:t>
            </a:r>
            <a:r>
              <a:rPr lang="ru-RU" dirty="0" err="1" smtClean="0"/>
              <a:t>информациии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Изобразительная статистика. Введение в </a:t>
            </a:r>
            <a:r>
              <a:rPr lang="ru-RU" dirty="0" err="1" smtClean="0"/>
              <a:t>инфографику</a:t>
            </a:r>
            <a:r>
              <a:rPr lang="ru-RU" dirty="0" smtClean="0"/>
              <a:t>", Владимир Лаптев, СПб. : </a:t>
            </a:r>
            <a:r>
              <a:rPr lang="ru-RU" dirty="0" err="1" smtClean="0"/>
              <a:t>Эйдос</a:t>
            </a:r>
            <a:r>
              <a:rPr lang="ru-RU" dirty="0" smtClean="0"/>
              <a:t>, 20с.</a:t>
            </a:r>
          </a:p>
          <a:p>
            <a:endParaRPr lang="ru-RU" dirty="0" smtClean="0"/>
          </a:p>
          <a:p>
            <a:pPr lvl="0"/>
            <a:r>
              <a:rPr lang="ru-RU" dirty="0" err="1" smtClean="0"/>
              <a:t>Инфографика</a:t>
            </a:r>
            <a:r>
              <a:rPr lang="ru-RU" dirty="0" smtClean="0"/>
              <a:t> – оригинальное представление информации (с примерами) http://*****/web-design/infografika/</a:t>
            </a:r>
          </a:p>
          <a:p>
            <a:pPr marL="0" indent="0"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3602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42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Список источников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8142" y="1690688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/>
              <a:t>10 советов по созданию качественной </a:t>
            </a:r>
            <a:r>
              <a:rPr lang="ru-RU" dirty="0" err="1"/>
              <a:t>инфографики</a:t>
            </a:r>
            <a:r>
              <a:rPr lang="ru-RU" dirty="0"/>
              <a:t> http://*****/blog/lessons/182.html</a:t>
            </a:r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dirty="0"/>
              <a:t>Что такое </a:t>
            </a:r>
            <a:r>
              <a:rPr lang="ru-RU" dirty="0" err="1"/>
              <a:t>инфографика</a:t>
            </a:r>
            <a:r>
              <a:rPr lang="ru-RU" dirty="0"/>
              <a:t>? http://*****/infographica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 err="1"/>
              <a:t>Инфографика</a:t>
            </a:r>
            <a:r>
              <a:rPr lang="ru-RU" dirty="0"/>
              <a:t> http://ru. </a:t>
            </a:r>
            <a:r>
              <a:rPr lang="ru-RU" dirty="0" err="1"/>
              <a:t>wikipedia</a:t>
            </a:r>
            <a:r>
              <a:rPr lang="ru-RU" dirty="0"/>
              <a:t>. </a:t>
            </a:r>
            <a:r>
              <a:rPr lang="ru-RU" dirty="0" err="1"/>
              <a:t>org</a:t>
            </a:r>
            <a:r>
              <a:rPr lang="ru-RU" dirty="0"/>
              <a:t>/</a:t>
            </a:r>
            <a:r>
              <a:rPr lang="ru-RU" dirty="0" err="1"/>
              <a:t>wiki</a:t>
            </a:r>
            <a:r>
              <a:rPr lang="ru-RU" dirty="0"/>
              <a:t>/</a:t>
            </a:r>
            <a:r>
              <a:rPr lang="ru-RU" dirty="0" err="1"/>
              <a:t>Инфографика</a:t>
            </a:r>
            <a:endParaRPr lang="ru-RU" dirty="0"/>
          </a:p>
          <a:p>
            <a:pPr lvl="0"/>
            <a:r>
              <a:rPr lang="ru-RU" dirty="0"/>
              <a:t>Сайт Википедия – Электрон. Данные. – М., 2013. – Режим доступа: http://ru. </a:t>
            </a:r>
            <a:r>
              <a:rPr lang="ru-RU" dirty="0" err="1"/>
              <a:t>wikipedia</a:t>
            </a:r>
            <a:r>
              <a:rPr lang="ru-RU" dirty="0"/>
              <a:t>. </a:t>
            </a:r>
            <a:r>
              <a:rPr lang="ru-RU" dirty="0" err="1"/>
              <a:t>org</a:t>
            </a:r>
            <a:r>
              <a:rPr lang="ru-RU" dirty="0"/>
              <a:t>/</a:t>
            </a:r>
            <a:r>
              <a:rPr lang="ru-RU" dirty="0" err="1"/>
              <a:t>wiki</a:t>
            </a:r>
            <a:r>
              <a:rPr lang="ru-RU" dirty="0"/>
              <a:t>/</a:t>
            </a:r>
            <a:r>
              <a:rPr lang="ru-RU" dirty="0" err="1"/>
              <a:t>Инфографика</a:t>
            </a:r>
            <a:r>
              <a:rPr lang="ru-RU" dirty="0"/>
              <a:t>, свободный.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/>
              <a:t>Сайт </a:t>
            </a:r>
            <a:r>
              <a:rPr lang="ru-RU" dirty="0" err="1"/>
              <a:t>Infographer</a:t>
            </a:r>
            <a:r>
              <a:rPr lang="ru-RU" dirty="0"/>
              <a:t> – Электрон. Данные. – М., 2013. – Режим доступа: http://*****/infographica, свободный.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/>
              <a:t> "Изобразительная статистика. Введение в </a:t>
            </a:r>
            <a:r>
              <a:rPr lang="ru-RU" dirty="0" err="1"/>
              <a:t>инфографику</a:t>
            </a:r>
            <a:r>
              <a:rPr lang="ru-RU" dirty="0"/>
              <a:t>", Владимир Лаптев, СПб. : </a:t>
            </a:r>
            <a:r>
              <a:rPr lang="ru-RU" dirty="0" err="1"/>
              <a:t>Эйдос</a:t>
            </a:r>
            <a:r>
              <a:rPr lang="ru-RU" dirty="0"/>
              <a:t>, 2012. - с. 20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221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26" y="-189424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1825625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+mn-lt"/>
              </a:rPr>
              <a:t>Спасибо за внимание!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7026" y="975519"/>
            <a:ext cx="10515600" cy="435133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892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9423" y="2173968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/>
              <a:t>«Кто владеет информацией, тот владеет миром»</a:t>
            </a:r>
          </a:p>
          <a:p>
            <a:pPr marL="0" indent="0" algn="ctr">
              <a:buNone/>
            </a:pPr>
            <a:r>
              <a:rPr lang="ru-RU" sz="3600" b="1" dirty="0" smtClean="0"/>
              <a:t>                                                                      У</a:t>
            </a:r>
            <a:r>
              <a:rPr lang="ru-RU" sz="3600" b="1" dirty="0"/>
              <a:t>. Черчилль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53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5845" y="513170"/>
            <a:ext cx="10515600" cy="98470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n-lt"/>
              </a:rPr>
              <a:t>Актуальность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5845" y="1680120"/>
            <a:ext cx="10515600" cy="2972208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dirty="0"/>
              <a:t>Несколько десятилетий назад доступ к различным источникам информации был ограничен. Сейчас, когда информации слишком много, важна скорость ее обработки и усвоения. </a:t>
            </a:r>
          </a:p>
          <a:p>
            <a:pPr marL="0" indent="0" fontAlgn="base">
              <a:buNone/>
            </a:pPr>
            <a:r>
              <a:rPr lang="ru-RU" dirty="0"/>
              <a:t>В наше время никто не хочет тратить много времени на чтение длинных, порой не очень интересных текстов. Мы отдаем свое предпочтение ясно и кратко изложенной, наглядно представленной информации, легкой для восприятия и быстрой для усвоения.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89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091" y="500062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+mn-lt"/>
              </a:rPr>
              <a:t>Гипотеза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9091" y="188658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Предположим, что </a:t>
            </a:r>
            <a:r>
              <a:rPr lang="ru-RU" dirty="0" err="1"/>
              <a:t>инфографика</a:t>
            </a:r>
            <a:r>
              <a:rPr lang="ru-RU" dirty="0"/>
              <a:t> дает возможность упростить информацию, представить ее в виде в визуальной форме.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2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2303" y="417376"/>
            <a:ext cx="10515600" cy="148109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n-lt"/>
              </a:rPr>
              <a:t>Цель: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2303" y="92433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latin typeface="+mn-lt"/>
              </a:rPr>
              <a:t/>
            </a:r>
            <a:br>
              <a:rPr lang="ru-RU" sz="4400" dirty="0" smtClean="0">
                <a:latin typeface="+mn-lt"/>
              </a:rPr>
            </a:br>
            <a:r>
              <a:rPr lang="ru-RU" dirty="0" smtClean="0"/>
              <a:t>научиться составлять </a:t>
            </a:r>
            <a:r>
              <a:rPr lang="ru-RU" dirty="0" err="1" smtClean="0"/>
              <a:t>инфографику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sz="4400" dirty="0" smtClean="0"/>
              <a:t>Задачи:</a:t>
            </a:r>
          </a:p>
          <a:p>
            <a:pPr lvl="0"/>
            <a:r>
              <a:rPr lang="ru-RU" dirty="0"/>
              <a:t>изучить историю </a:t>
            </a:r>
            <a:r>
              <a:rPr lang="ru-RU" dirty="0" err="1"/>
              <a:t>инфографики</a:t>
            </a:r>
            <a:r>
              <a:rPr lang="ru-RU" dirty="0"/>
              <a:t>, понятие, функции, </a:t>
            </a:r>
            <a:r>
              <a:rPr lang="ru-RU" dirty="0" smtClean="0"/>
              <a:t>преимущества.</a:t>
            </a:r>
            <a:endParaRPr lang="ru-RU" dirty="0"/>
          </a:p>
          <a:p>
            <a:pPr lvl="0"/>
            <a:r>
              <a:rPr lang="ru-RU" dirty="0"/>
              <a:t>изучить правила составления </a:t>
            </a:r>
            <a:r>
              <a:rPr lang="ru-RU" dirty="0" err="1"/>
              <a:t>инфографики</a:t>
            </a:r>
            <a:r>
              <a:rPr lang="ru-RU" dirty="0"/>
              <a:t>, рассмотреть основные принципы и </a:t>
            </a:r>
            <a:r>
              <a:rPr lang="ru-RU" dirty="0" smtClean="0"/>
              <a:t>законы.</a:t>
            </a:r>
            <a:endParaRPr lang="ru-RU" dirty="0"/>
          </a:p>
          <a:p>
            <a:pPr lvl="0"/>
            <a:r>
              <a:rPr lang="ru-RU" dirty="0"/>
              <a:t>проанализировать онлайн программы для визуализации </a:t>
            </a:r>
            <a:r>
              <a:rPr lang="ru-RU" dirty="0" smtClean="0"/>
              <a:t>данных.</a:t>
            </a:r>
            <a:endParaRPr lang="ru-RU" dirty="0"/>
          </a:p>
          <a:p>
            <a:pPr lvl="0"/>
            <a:r>
              <a:rPr lang="ru-RU" dirty="0"/>
              <a:t>составить </a:t>
            </a:r>
            <a:r>
              <a:rPr lang="ru-RU" dirty="0" err="1"/>
              <a:t>инфографику</a:t>
            </a:r>
            <a:r>
              <a:rPr lang="ru-RU" dirty="0"/>
              <a:t> с помощью одной из </a:t>
            </a:r>
            <a:r>
              <a:rPr lang="ru-RU" dirty="0" smtClean="0"/>
              <a:t>них.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02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534988"/>
            <a:ext cx="10515600" cy="1325563"/>
          </a:xfrm>
        </p:spPr>
        <p:txBody>
          <a:bodyPr/>
          <a:lstStyle/>
          <a:p>
            <a:r>
              <a:rPr lang="ru-RU" dirty="0">
                <a:latin typeface="+mn-lt"/>
              </a:rPr>
              <a:t>Объект </a:t>
            </a:r>
            <a:r>
              <a:rPr lang="ru-RU" dirty="0" smtClean="0">
                <a:latin typeface="+mn-lt"/>
              </a:rPr>
              <a:t>исследования: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15208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инфографика</a:t>
            </a:r>
            <a:r>
              <a:rPr lang="ru-RU" dirty="0"/>
              <a:t> как </a:t>
            </a:r>
            <a:r>
              <a:rPr lang="ru-RU" dirty="0" smtClean="0"/>
              <a:t>способ </a:t>
            </a:r>
            <a:r>
              <a:rPr lang="ru-RU" dirty="0"/>
              <a:t>визуализации информации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sz="4400" dirty="0"/>
              <a:t>Предмет </a:t>
            </a:r>
            <a:r>
              <a:rPr lang="ru-RU" sz="4400" dirty="0" smtClean="0"/>
              <a:t>исследования: </a:t>
            </a:r>
          </a:p>
          <a:p>
            <a:pPr marL="0" indent="0">
              <a:buNone/>
            </a:pPr>
            <a:r>
              <a:rPr lang="ru-RU" dirty="0" smtClean="0"/>
              <a:t>специфика </a:t>
            </a:r>
            <a:r>
              <a:rPr lang="ru-RU" dirty="0"/>
              <a:t>создания </a:t>
            </a:r>
            <a:r>
              <a:rPr lang="ru-RU" dirty="0" err="1"/>
              <a:t>инфографики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321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1418" y="365125"/>
            <a:ext cx="9812382" cy="1341755"/>
          </a:xfrm>
        </p:spPr>
        <p:txBody>
          <a:bodyPr/>
          <a:lstStyle/>
          <a:p>
            <a:r>
              <a:rPr lang="ru-RU" dirty="0" smtClean="0">
                <a:latin typeface="+mn-lt"/>
              </a:rPr>
              <a:t>Применение </a:t>
            </a:r>
            <a:r>
              <a:rPr lang="ru-RU" dirty="0" err="1" smtClean="0">
                <a:latin typeface="+mn-lt"/>
              </a:rPr>
              <a:t>инфографики</a:t>
            </a:r>
            <a:r>
              <a:rPr lang="ru-RU" dirty="0" smtClean="0">
                <a:latin typeface="+mn-lt"/>
              </a:rPr>
              <a:t> в современном мире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1418" y="1942011"/>
            <a:ext cx="10650582" cy="4382998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Инфографику</a:t>
            </a:r>
            <a:r>
              <a:rPr lang="ru-RU" dirty="0"/>
              <a:t> можно использовать в любой научной или профессиональной сфере, где существует надобность схематизации и систематизации материала: в различных естественных и гуманитарных науках, в рекламе, журналистике, статистике и во множестве других областях знаний.</a:t>
            </a:r>
          </a:p>
          <a:p>
            <a:pPr marL="0" indent="0">
              <a:buNone/>
            </a:pPr>
            <a:r>
              <a:rPr lang="ru-RU" dirty="0"/>
              <a:t>Учащиеся в школе могут использовать </a:t>
            </a:r>
            <a:r>
              <a:rPr lang="ru-RU" dirty="0" err="1"/>
              <a:t>инфографику</a:t>
            </a:r>
            <a:r>
              <a:rPr lang="ru-RU" dirty="0"/>
              <a:t> при пересказе изученного материала, защите проектов, рефератов, при выполнении домашнего задания, для более эффективного запоминания информации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03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944"/>
            <a:ext cx="10515600" cy="1325563"/>
          </a:xfrm>
        </p:spPr>
        <p:txBody>
          <a:bodyPr/>
          <a:lstStyle/>
          <a:p>
            <a:r>
              <a:rPr lang="ru-RU" b="1" dirty="0"/>
              <a:t>Преимущества </a:t>
            </a:r>
            <a:r>
              <a:rPr lang="ru-RU" b="1" dirty="0" err="1"/>
              <a:t>инфографики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3027" y="1042219"/>
            <a:ext cx="10515600" cy="5644827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Проведем эксперимент: предложим 2 текста на актуальную тему - распространение  </a:t>
            </a:r>
            <a:r>
              <a:rPr lang="ru-RU" sz="2400" dirty="0" err="1"/>
              <a:t>коронавируса</a:t>
            </a:r>
            <a:r>
              <a:rPr lang="ru-RU" sz="2400" dirty="0" smtClean="0"/>
              <a:t>. В первом случае представлена </a:t>
            </a:r>
            <a:r>
              <a:rPr lang="ru-RU" sz="2400" dirty="0" err="1" smtClean="0"/>
              <a:t>инфографика</a:t>
            </a:r>
            <a:r>
              <a:rPr lang="ru-RU" sz="2400" dirty="0" smtClean="0"/>
              <a:t> по теме «Статистика </a:t>
            </a:r>
            <a:r>
              <a:rPr lang="ru-RU" sz="2400" dirty="0" err="1" smtClean="0"/>
              <a:t>коронавируса</a:t>
            </a:r>
            <a:r>
              <a:rPr lang="ru-RU" sz="2400" dirty="0" smtClean="0"/>
              <a:t> в Нижегородской области»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C:\Users\User\Downloads\32-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910" y="2104103"/>
            <a:ext cx="3706761" cy="44638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232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944"/>
            <a:ext cx="10515600" cy="1325563"/>
          </a:xfrm>
        </p:spPr>
        <p:txBody>
          <a:bodyPr/>
          <a:lstStyle/>
          <a:p>
            <a:r>
              <a:rPr lang="ru-RU" b="1" dirty="0"/>
              <a:t>Преимущества </a:t>
            </a:r>
            <a:r>
              <a:rPr lang="ru-RU" b="1" dirty="0" err="1"/>
              <a:t>инфографики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3027" y="1404205"/>
            <a:ext cx="10515600" cy="5282841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Во втором случае – сплошной текст и график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 descr="https://sun9-42.userapi.com/impg/6DguuWB6Z__nb7qlWEPk1pENJUz4n1k-hnENqA/Ramej-vw_VI.jpg?size=337x401&amp;quality=96&amp;proxy=1&amp;sign=ad451728ca470e08ab25e45a6e7ce4d7&amp;type=albu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27" y="2135862"/>
            <a:ext cx="3209925" cy="381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s://sun9-72.userapi.com/impg/CylsN_uXoSrxPrq7w5PRaIBecc5lRqpyft7MlQ/mrzO0bNC2uo.jpg?size=864x571&amp;quality=96&amp;proxy=1&amp;sign=7eff005524df849b9d424a44d2b65780&amp;type=album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451" y="2282023"/>
            <a:ext cx="5319423" cy="367336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838199" y="5955387"/>
            <a:ext cx="10381337" cy="1028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/>
              <a:t>Убеждаемся, что в первом случае  информация воспринимается намного лучше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3055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854</Words>
  <Application>Microsoft Office PowerPoint</Application>
  <PresentationFormat>Широкоэкранный</PresentationFormat>
  <Paragraphs>103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 Unicode MS</vt:lpstr>
      <vt:lpstr>Arial</vt:lpstr>
      <vt:lpstr>Calibri</vt:lpstr>
      <vt:lpstr>Calibri Light</vt:lpstr>
      <vt:lpstr>Times New Roman</vt:lpstr>
      <vt:lpstr>Тема Office</vt:lpstr>
      <vt:lpstr>Муниципальное автономное общеобразовательное учреждение «Средняя общеобразовательная школа №10»   Научное общество учащихся   Номинация: Учебно-исследовательская работа   Секция: Информатика   Особенности Инфографики         </vt:lpstr>
      <vt:lpstr>Презентация PowerPoint</vt:lpstr>
      <vt:lpstr>Актуальность</vt:lpstr>
      <vt:lpstr>Гипотеза</vt:lpstr>
      <vt:lpstr>Цель:</vt:lpstr>
      <vt:lpstr>Объект исследования:</vt:lpstr>
      <vt:lpstr>Применение инфографики в современном мире</vt:lpstr>
      <vt:lpstr>Преимущества инфографики</vt:lpstr>
      <vt:lpstr>Преимущества инфографики</vt:lpstr>
      <vt:lpstr>Правила составления инфографики</vt:lpstr>
      <vt:lpstr>Презентация PowerPoint</vt:lpstr>
      <vt:lpstr>Где инфографика,а где нет?</vt:lpstr>
      <vt:lpstr>Где инфографика,а где нет?</vt:lpstr>
      <vt:lpstr>Сервисы для создания инфографики</vt:lpstr>
      <vt:lpstr>Вывод</vt:lpstr>
      <vt:lpstr>Заключение</vt:lpstr>
      <vt:lpstr>Список источников</vt:lpstr>
      <vt:lpstr>Список источников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Кокурин</dc:creator>
  <cp:lastModifiedBy>User</cp:lastModifiedBy>
  <cp:revision>15</cp:revision>
  <dcterms:created xsi:type="dcterms:W3CDTF">2021-01-27T13:49:28Z</dcterms:created>
  <dcterms:modified xsi:type="dcterms:W3CDTF">2023-02-11T05:34:06Z</dcterms:modified>
</cp:coreProperties>
</file>