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75" r:id="rId5"/>
    <p:sldId id="276" r:id="rId6"/>
    <p:sldId id="261" r:id="rId7"/>
    <p:sldId id="281" r:id="rId8"/>
    <p:sldId id="282" r:id="rId9"/>
    <p:sldId id="277" r:id="rId10"/>
    <p:sldId id="279" r:id="rId11"/>
    <p:sldId id="280" r:id="rId12"/>
    <p:sldId id="283" r:id="rId13"/>
    <p:sldId id="284" r:id="rId14"/>
    <p:sldId id="285" r:id="rId15"/>
    <p:sldId id="286" r:id="rId16"/>
    <p:sldId id="288" r:id="rId17"/>
    <p:sldId id="289" r:id="rId18"/>
    <p:sldId id="290" r:id="rId19"/>
    <p:sldId id="274" r:id="rId20"/>
    <p:sldId id="287" r:id="rId21"/>
    <p:sldId id="259" r:id="rId22"/>
    <p:sldId id="272" r:id="rId23"/>
    <p:sldId id="273" r:id="rId24"/>
    <p:sldId id="262" r:id="rId25"/>
    <p:sldId id="263" r:id="rId26"/>
    <p:sldId id="269" r:id="rId27"/>
    <p:sldId id="270" r:id="rId28"/>
    <p:sldId id="265" r:id="rId29"/>
    <p:sldId id="267" r:id="rId30"/>
    <p:sldId id="2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9E06-616B-4612-9BD8-DDC1D1E6B13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227E-901E-45CF-AB24-4D1541E7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0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227E-901E-45CF-AB24-4D1541E73DD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F301AE-3744-47B9-B17C-3A354D04DC8A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EA2124-AD53-4252-9B41-6F300F85E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oncpekt.ru/uploads/posts/2022-08/1660191796_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4math.ru/oge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hportal.ru/publ/23-1-0-939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Методика подготовки к ОГЭ по математике в школе.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Шпаргалка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Дробные числа и действия над ними.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/>
              <a:t>Чтобы из одной дроби вычесть другую дробь с таким же знаменателем</a:t>
            </a:r>
            <a:r>
              <a:rPr lang="ru-RU" dirty="0"/>
              <a:t>, нужно из числителя уменьшаемого вычесть числитель вычитаемого, а знаменатель оставить тем же.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86" y="3298824"/>
            <a:ext cx="2906814" cy="13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8911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еминар\Тейфс семинар 1\Задание 6 ( второй этап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8858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Применение образовательных технологий на уроках математики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Образовательные технологии</a:t>
            </a:r>
            <a:r>
              <a:rPr lang="ru-RU" sz="2000" b="1" dirty="0">
                <a:solidFill>
                  <a:srgbClr val="002060"/>
                </a:solidFill>
              </a:rPr>
              <a:t> – это совместная деятельность учащегося и педагога, это алгоритм действий педагога и детей в четко определенных условиях, который обеспечивает гарантированный образовательный результат.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Для достижения результата при планировании уроков я использую следующие технологии: </a:t>
            </a:r>
            <a:r>
              <a:rPr lang="ru-RU" sz="2000" b="1" dirty="0">
                <a:solidFill>
                  <a:srgbClr val="FF0000"/>
                </a:solidFill>
              </a:rPr>
              <a:t>карта понятий, карта памяти, фреймы (интеллект - карты).</a:t>
            </a:r>
            <a:r>
              <a:rPr lang="ru-RU" sz="2000" b="1" dirty="0">
                <a:solidFill>
                  <a:srgbClr val="002060"/>
                </a:solidFill>
              </a:rPr>
              <a:t> Эти технологии направлены на развитие умений анализировать, систематизировать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295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Карта понятий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Актуализация опорных знаний, умений и навыков – восполнить недостающие знания учащихся, вспомнить необходимые опорные знания.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Изображаем не схемы, а пишем слова.</a:t>
            </a:r>
          </a:p>
        </p:txBody>
      </p:sp>
      <p:pic>
        <p:nvPicPr>
          <p:cNvPr id="3" name="Рисунок 2" descr="Карта поняти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40871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</a:rPr>
              <a:t>Основная идея, проблема или слово располагается в центре.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Главные ветви соединяются с центральной идеей, а ветви второго, третьего и т.д. порядка соединяются с главными ветвями.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Над каждой линией </a:t>
            </a:r>
            <a:r>
              <a:rPr lang="ru-RU" sz="2000" b="1" dirty="0" smtClean="0">
                <a:solidFill>
                  <a:srgbClr val="002060"/>
                </a:solidFill>
              </a:rPr>
              <a:t>- ветвью </a:t>
            </a:r>
            <a:r>
              <a:rPr lang="ru-RU" sz="2000" b="1" dirty="0">
                <a:solidFill>
                  <a:srgbClr val="002060"/>
                </a:solidFill>
              </a:rPr>
              <a:t>пишется только одно ключевое слово.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Данная технология позволяет эффективнее решать образовательные задачи: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поиск информации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</a:rPr>
              <a:t>понятий и установление связей между ними;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классификация, систематизация и обобщение.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Например 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алгебра  - решение задания 11 по теме: Графики </a:t>
            </a:r>
            <a:r>
              <a:rPr lang="ru-RU" sz="2000" b="1" dirty="0" smtClean="0">
                <a:solidFill>
                  <a:srgbClr val="002060"/>
                </a:solidFill>
              </a:rPr>
              <a:t>функций.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12967" cy="66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96944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Фреймы (интеллект – карты)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Мыслим ассоциативно, выстраивая из полученной информации взаимосвязи мыслей и логическую структуру, а затем появляется образ.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Приемы работы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solidFill>
                  <a:srgbClr val="002060"/>
                </a:solidFill>
                <a:ea typeface="Times New Roman"/>
                <a:cs typeface="Times New Roman"/>
              </a:rPr>
              <a:t>Обучающийся: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5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отвечает на вопросы;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5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формулирует вопросы;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5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подписывает элементы в схеме;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5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составляет связный текст по схеме.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9219"/>
            <a:ext cx="5714155" cy="11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геометрическая фигура;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четырехугольник;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прямоугольник;</a:t>
            </a:r>
          </a:p>
          <a:p>
            <a:r>
              <a:rPr lang="ru-RU" b="1" dirty="0">
                <a:solidFill>
                  <a:srgbClr val="002060"/>
                </a:solidFill>
              </a:rPr>
              <a:t>ромб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53200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Например: геометрия – решение задач на решетке( нахождение площадей геометрических фигур).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8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205" y="33265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Карта </a:t>
            </a:r>
            <a:r>
              <a:rPr lang="ru-RU" sz="3000" b="1" dirty="0" smtClean="0">
                <a:solidFill>
                  <a:srgbClr val="002060"/>
                </a:solidFill>
              </a:rPr>
              <a:t>памяти</a:t>
            </a:r>
          </a:p>
          <a:p>
            <a:pPr algn="ctr"/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Карта </a:t>
            </a:r>
            <a:r>
              <a:rPr lang="ru-RU" sz="2000" b="1" dirty="0">
                <a:solidFill>
                  <a:srgbClr val="002060"/>
                </a:solidFill>
              </a:rPr>
              <a:t>памяти: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углубляет понимание;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позволяет хранить информацию в свернутом виде, а при необходимости разворачивать;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позволяет оценивать информацию с разных точек зрения и фиксировать ключевые моменты;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помогает вспомнить детали, связанные с ключевыми </a:t>
            </a:r>
            <a:r>
              <a:rPr lang="ru-RU" sz="2000" b="1" dirty="0" smtClean="0">
                <a:solidFill>
                  <a:srgbClr val="002060"/>
                </a:solidFill>
              </a:rPr>
              <a:t>моментами</a:t>
            </a:r>
          </a:p>
          <a:p>
            <a:pPr lvl="0"/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Задание № 19 ОГЭ по математике "Анализ геометрических высказываний"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4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Пособия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37845" y="1433989"/>
            <a:ext cx="356616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Целесообразно </a:t>
            </a:r>
            <a:r>
              <a:rPr lang="ru-RU" dirty="0" smtClean="0"/>
              <a:t>использовать в работе пособие под редакцией И.В. Ященко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Подготовка к экзамену ведется параллельно на уроках математики и на дополнительных занятиях ( дополнительное занятие 2 раза в неделю вне основного расписания)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2022-12-22_10-44-1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t="32894" r="10053" b="14818"/>
          <a:stretch/>
        </p:blipFill>
        <p:spPr bwMode="auto">
          <a:xfrm>
            <a:off x="0" y="188640"/>
            <a:ext cx="8964488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543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3) На уроках геометрии решение заданий по готовым чертежам, либо выбор верных утверждений на основе заданий ОГЭ, с акцентом на то что, задание является экзаменационным.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Примеры устных упражнений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074" name="Содержимое 4"/>
          <p:cNvGraphicFramePr>
            <a:graphicFrameLocks noGrp="1" noChangeAspect="1"/>
          </p:cNvGraphicFramePr>
          <p:nvPr>
            <p:ph sz="half" idx="1"/>
          </p:nvPr>
        </p:nvGraphicFramePr>
        <p:xfrm>
          <a:off x="928662" y="2428868"/>
          <a:ext cx="1911377" cy="151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Формула" r:id="rId3" imgW="609480" imgH="457200" progId="Equation.3">
                  <p:embed/>
                </p:oleObj>
              </mc:Choice>
              <mc:Fallback>
                <p:oleObj name="Формула" r:id="rId3" imgW="609480" imgH="457200" progId="Equation.3">
                  <p:embed/>
                  <p:pic>
                    <p:nvPicPr>
                      <p:cNvPr id="0" name="Содержимое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428868"/>
                        <a:ext cx="1911377" cy="1512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Содержимое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4876" y="2357431"/>
          <a:ext cx="3857652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Формула" r:id="rId5" imgW="1168200" imgH="228600" progId="Equation.3">
                  <p:embed/>
                </p:oleObj>
              </mc:Choice>
              <mc:Fallback>
                <p:oleObj name="Формула" r:id="rId5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357431"/>
                        <a:ext cx="3857652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Примеры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</a:t>
            </a:r>
            <a:r>
              <a:rPr lang="ru-RU" sz="2000" b="1" dirty="0" smtClean="0"/>
              <a:t>Укажите номера верных утверждений (ОГЭ). </a:t>
            </a:r>
          </a:p>
          <a:p>
            <a:r>
              <a:rPr lang="ru-RU" sz="2000" dirty="0" smtClean="0"/>
              <a:t>1. Если два угла одного треугольника равны двум углам другого треугольника, то такие треугольники подобны.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2. Если две стороны и угол одного треугольника равны соответственно двум сторонам и углу другого треугольника, то такие треугольники равны.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3. Если две стороны одного треугольника соответственно равны двум сторонам другого треугольника, то такие треугольники равны.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4. Если три угла одного треугольника равны соответственно трём углам другого треугольника, то такие треугольники равны.</a:t>
            </a:r>
          </a:p>
          <a:p>
            <a:r>
              <a:rPr lang="ru-RU" sz="2000" dirty="0" smtClean="0"/>
              <a:t>5. Все равнобедренные треугольники подобны.</a:t>
            </a:r>
          </a:p>
          <a:p>
            <a:r>
              <a:rPr lang="ru-RU" sz="2000" dirty="0" smtClean="0"/>
              <a:t>6. Всякий равнобедренный треугольник является остроугольным.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4.Разбор основных типов практико-ориентированных задач 1-5 задач на дополнительных занятиях по подготовки к ОГЭ, знакомлю в начале учебного года.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(прототипы заданий беру с сайта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http://fipi.ru/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 этом году разобрали : бумага, участок, квартира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5) Решение заданий ОГЭ по темам, по вариантам на дополнительных занятиях по подготовки к ОГЭ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использую в работе сайты:</a:t>
            </a:r>
          </a:p>
          <a:p>
            <a:r>
              <a:rPr lang="en-US" dirty="0" smtClean="0">
                <a:hlinkClick r:id="rId2"/>
              </a:rPr>
              <a:t>http://fipi.ru/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https://www.time4math.ru/oge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6) Если тема урока выносится на экзамен, то на уроке обязательно делаю упор на  задания ОГЭ по данной теме.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1.На тарелке лежат одинаковые на вид пирожки: 4 с мясом, 5 с рисом и 21 с повидлом. Андрей наугад берёт один пирожок. Найдите вероятность того, что пирожок окажется с повидлом.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2.В фирме такси в данный момент свободно 15 машин: 3 чёрные, 6 жёлтых и 6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3.У бабушки 20 чашек: 15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Формы работы с учащимися по подготовке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1) Фронтальная (сразу со всем классом)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2) Групповая: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3) Индивидуальная (индивидуальные задания ОГЭ на уроке; консультирую учащихся на переменах по заданиям ОГЭ).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7) Кроме  заданий по учебнику задаю домашнее задание по материалу ОГЭ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 тематическое, </a:t>
            </a:r>
            <a:r>
              <a:rPr lang="ru-RU" sz="3200" dirty="0" smtClean="0">
                <a:solidFill>
                  <a:srgbClr val="002060"/>
                </a:solidFill>
              </a:rPr>
              <a:t>например при изучении темы «Арифметическая прогрессия»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 по вариантам </a:t>
            </a:r>
            <a:r>
              <a:rPr lang="ru-RU" sz="3200" dirty="0" smtClean="0">
                <a:solidFill>
                  <a:srgbClr val="002060"/>
                </a:solidFill>
              </a:rPr>
              <a:t>(по алгебре из блока алгебра, по геометрии –из блока геометрия)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Д/З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амфитеатре 14 рядов. В первом ряду 20 мест, а в каждом следующем на 3 места больше, чем в предыдущем. Сколько мест в десятом ряду амфитеатра?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При проведении опыта вещество равномерно охлаждали в течение 10 минут. При этом каждую минуту температура вещества уменьшалась на 7 ° C. Найдите температуру вещества (в градусах Цельсия) через 5 минут после начала проведения опыта, если его начальная температура составляла − 7 ° C.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амфитеатре 14 рядов, причём в каждом следующем ряду на одно и то же число мест больше, чем в предыдущем. В пятом ряду 27 мест, а в восьмом ряду 36 мест. Сколько мест в последнем ряду амфитеатра?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8)Провожу проверочные работы по заданиям ОГЭ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589" y="1857375"/>
            <a:ext cx="676431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1) В первую очередь знакомлю на дополнительном занятии девятиклассников с демонстрационным вариантом ОГЭ ( разбираем все задания, которые умеем решать на начало года). Также знакомлю с критериями оценивания на ОГЭ и выдаю справочный материал.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Справочный материал 2023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354" y="1527175"/>
            <a:ext cx="75807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254" y="1527175"/>
            <a:ext cx="78469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649"/>
            <a:ext cx="7416824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моменты  подготовки  учащихся к  ОГЭ по математике: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2) На уроках алгебры систематически в начале урока устный счет, основанный на заданиях ОГЭ, с акцентом на то что, задание является экзаменационным.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Желательно ввести эту практику еще в восьмом классе.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чебно-методическим </a:t>
            </a:r>
            <a:r>
              <a:rPr lang="ru-RU" sz="2000" b="1" dirty="0">
                <a:solidFill>
                  <a:srgbClr val="002060"/>
                </a:solidFill>
              </a:rPr>
              <a:t>пособием </a:t>
            </a:r>
            <a:r>
              <a:rPr lang="ru-RU" sz="2000" b="1" dirty="0">
                <a:solidFill>
                  <a:srgbClr val="FF0000"/>
                </a:solidFill>
              </a:rPr>
              <a:t>«Не два на ОГЭ», </a:t>
            </a:r>
            <a:r>
              <a:rPr lang="ru-RU" sz="2000" b="1" dirty="0">
                <a:solidFill>
                  <a:srgbClr val="002060"/>
                </a:solidFill>
              </a:rPr>
              <a:t>подготовленным авторами Михаилом Исааковичем Альпериным и Сергеем Эрнестовичем Нохриным ГАОУ ДПО «Институт развития образования» </a:t>
            </a:r>
            <a:r>
              <a:rPr lang="ru-RU" sz="2000" b="1" dirty="0" err="1">
                <a:solidFill>
                  <a:srgbClr val="002060"/>
                </a:solidFill>
              </a:rPr>
              <a:t>г.Екатеринбурга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Если ученик, особенно слабый, не будет работать самостоятельно, написать экзаменационную работу на положительную оценку ему вряд ли удастся».</a:t>
            </a:r>
          </a:p>
          <a:p>
            <a:r>
              <a:rPr lang="ru-RU" b="1" dirty="0">
                <a:solidFill>
                  <a:srgbClr val="002060"/>
                </a:solidFill>
              </a:rPr>
              <a:t>Авторы пособия предлагают: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Начинать работу по данной методике «Не два на ОГЭ» на заключительном этапе подготовки к ОГЭ (т.к. данный тип школьников, как правило, через неделю забывает всё, что изучал);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Регулярность занятий (задания выполняются школьником ежедневно);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Давать задания по 1-2 из различных тем;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Нельзя давать слишком много заданий, в идеале работа должна занимать не больше 10-15 минут, т.е. 5-6 заданий за один раз;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Задания каждому школьнику давать свои, чтобы ограничить списывание.</a:t>
            </a:r>
          </a:p>
        </p:txBody>
      </p:sp>
    </p:spTree>
    <p:extLst>
      <p:ext uri="{BB962C8B-B14F-4D97-AF65-F5344CB8AC3E}">
        <p14:creationId xmlns:p14="http://schemas.microsoft.com/office/powerpoint/2010/main" val="32261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Приведу пример применения методики «Не два на ОГЭ» </a:t>
            </a:r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>
                <a:solidFill>
                  <a:srgbClr val="002060"/>
                </a:solidFill>
              </a:rPr>
              <a:t>математике.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Обучающимся предлагается выполнить задание. К заданию прилагается ход решение, т.е. подсказки, какую теорию необходимо вспомнить, как последовательно ее применить. Выполняя каждый пункт предложенного порядка решения, ученик вспоминает теоретический материал и вырабатывает определенный алгоритм решения задания.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После выполнения всех заданий с подсказками предлагается еще несколько аналогичных, но уже для полного самостоятельного выполнения без конкретных путей решения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Методику «Не два на ОГЭ» можно использовать для организации работы со слабоуспевающими учащимися не только в выпускных классах. Эта методика работает и для учащихся с разным уровнем подготовки в любом классе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u="sng" dirty="0">
                <a:solidFill>
                  <a:srgbClr val="002060"/>
                </a:solidFill>
                <a:hlinkClick r:id="rId2"/>
              </a:rPr>
              <a:t>https://www.uchportal.ru/publ/23-1-0-9395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Шпаргалка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Дробные числа и действия над ними.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Чтобы </a:t>
            </a:r>
            <a:r>
              <a:rPr lang="ru-RU" b="1" dirty="0"/>
              <a:t>сложить дроби с одинаковыми знаменателями</a:t>
            </a:r>
            <a:r>
              <a:rPr lang="ru-RU" dirty="0"/>
              <a:t>, нужно сложить их числители, а знаменатель оставить тем же.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2444849" cy="11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188</TotalTime>
  <Words>1234</Words>
  <Application>Microsoft Office PowerPoint</Application>
  <PresentationFormat>Экран (4:3)</PresentationFormat>
  <Paragraphs>111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Официальная</vt:lpstr>
      <vt:lpstr>Формула</vt:lpstr>
      <vt:lpstr>Методика подготовки к ОГЭ по математике в школе.</vt:lpstr>
      <vt:lpstr>Презентация PowerPoint</vt:lpstr>
      <vt:lpstr>Основные моменты  подготовки  учащихся к  ОГЭ по математике:</vt:lpstr>
      <vt:lpstr>Справочный материал 2023</vt:lpstr>
      <vt:lpstr>Презентация PowerPoint</vt:lpstr>
      <vt:lpstr>Основные моменты  подготовки  учащихся к  ОГЭ по математике:</vt:lpstr>
      <vt:lpstr>Презентация PowerPoint</vt:lpstr>
      <vt:lpstr>Презентация PowerPoint</vt:lpstr>
      <vt:lpstr> Шпаргалка. Дробные числа и действия над ними.</vt:lpstr>
      <vt:lpstr>Шпаргалка. Дробные числа и действия над ними.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Пособия </vt:lpstr>
      <vt:lpstr>Презентация PowerPoint</vt:lpstr>
      <vt:lpstr>Основные моменты  подготовки  учащихся к  ОГЭ по математике:</vt:lpstr>
      <vt:lpstr>Примеры устных упражнений</vt:lpstr>
      <vt:lpstr>Примеры </vt:lpstr>
      <vt:lpstr>Основные моменты  подготовки  учащихся к  ОГЭ по математике:</vt:lpstr>
      <vt:lpstr>Основные моменты  подготовки  учащихся к  ОГЭ по математике:</vt:lpstr>
      <vt:lpstr>Основные моменты  подготовки  учащихся к  ОГЭ по математике:</vt:lpstr>
      <vt:lpstr>Формы работы с учащимися по подготовке к  ОГЭ по математике:</vt:lpstr>
      <vt:lpstr>Основные моменты  подготовки  учащихся к  ОГЭ по математике:</vt:lpstr>
      <vt:lpstr>  Основные моменты  подготовки  учащихся к  ОГЭ по математике: 8)Провожу проверочные работы по заданиям ОГЭ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к ОГЭ 2022 по математике в школе.</dc:title>
  <dc:creator>Home</dc:creator>
  <cp:lastModifiedBy>Светлана</cp:lastModifiedBy>
  <cp:revision>47</cp:revision>
  <dcterms:created xsi:type="dcterms:W3CDTF">2022-02-28T06:55:32Z</dcterms:created>
  <dcterms:modified xsi:type="dcterms:W3CDTF">2023-02-05T14:23:47Z</dcterms:modified>
</cp:coreProperties>
</file>