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8" r:id="rId4"/>
    <p:sldId id="266" r:id="rId5"/>
    <p:sldId id="260" r:id="rId6"/>
    <p:sldId id="265" r:id="rId7"/>
    <p:sldId id="269" r:id="rId8"/>
    <p:sldId id="267" r:id="rId9"/>
    <p:sldId id="263" r:id="rId10"/>
    <p:sldId id="262" r:id="rId11"/>
    <p:sldId id="25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3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8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284DB-0713-4A65-BBA9-DD42DB138778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FC659-A609-42E6-8A13-075147076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591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4335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1343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4F1F-38E3-4453-85D7-DD9EB5858BFC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82C3-6F87-4C31-A0B4-537E6B817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28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4F1F-38E3-4453-85D7-DD9EB5858BFC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82C3-6F87-4C31-A0B4-537E6B817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71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4F1F-38E3-4453-85D7-DD9EB5858BFC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82C3-6F87-4C31-A0B4-537E6B817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420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4F1F-38E3-4453-85D7-DD9EB5858BFC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82C3-6F87-4C31-A0B4-537E6B817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97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4F1F-38E3-4453-85D7-DD9EB5858BFC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82C3-6F87-4C31-A0B4-537E6B817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254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4F1F-38E3-4453-85D7-DD9EB5858BFC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82C3-6F87-4C31-A0B4-537E6B817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434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4F1F-38E3-4453-85D7-DD9EB5858BFC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82C3-6F87-4C31-A0B4-537E6B817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367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4F1F-38E3-4453-85D7-DD9EB5858BFC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82C3-6F87-4C31-A0B4-537E6B817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72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4F1F-38E3-4453-85D7-DD9EB5858BFC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82C3-6F87-4C31-A0B4-537E6B817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153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4F1F-38E3-4453-85D7-DD9EB5858BFC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82C3-6F87-4C31-A0B4-537E6B817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638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4F1F-38E3-4453-85D7-DD9EB5858BFC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82C3-6F87-4C31-A0B4-537E6B817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92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14F1F-38E3-4453-85D7-DD9EB5858BFC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C82C3-6F87-4C31-A0B4-537E6B817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9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Шаблоны для создания презентаций - Сайт учителя английского языка Берлет  Ирины Владимировны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084"/>
            <a:ext cx="12192000" cy="684891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3524250" y="1122366"/>
            <a:ext cx="5143500" cy="275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3800"/>
              <a:buFont typeface="Calibri"/>
              <a:buNone/>
            </a:pPr>
            <a:r>
              <a:rPr lang="en-US" sz="13800" b="1" i="1">
                <a:solidFill>
                  <a:srgbClr val="7030A0"/>
                </a:solidFill>
              </a:rPr>
              <a:t>Hello! </a:t>
            </a:r>
            <a:endParaRPr sz="13800" b="1" i="1">
              <a:solidFill>
                <a:srgbClr val="7030A0"/>
              </a:solidFill>
            </a:endParaRPr>
          </a:p>
        </p:txBody>
      </p:sp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9386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96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/>
              <a:t>Report sentences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19349"/>
            <a:ext cx="10515600" cy="485761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George said: “I will go to the cinema tomorrow”. </a:t>
            </a:r>
            <a:endParaRPr lang="ru-RU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Melissa said: “What will we do after the cinema tomorrow?”</a:t>
            </a:r>
            <a:endParaRPr lang="ru-RU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Don said: “We won’t shoot a short video”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805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55" name="Google Shape;155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 dirty="0"/>
              <a:t>Do the exercise from file  </a:t>
            </a:r>
            <a:endParaRPr sz="4400" dirty="0"/>
          </a:p>
        </p:txBody>
      </p:sp>
      <p:pic>
        <p:nvPicPr>
          <p:cNvPr id="156" name="Google Shape;156;p8" descr="Chicaga Homework | ВКонтакт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1700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8731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ациональный флаг США - слайд 2">
            <a:extLst>
              <a:ext uri="{FF2B5EF4-FFF2-40B4-BE49-F238E27FC236}">
                <a16:creationId xmlns:a16="http://schemas.microsoft.com/office/drawing/2014/main" id="{23BB8BEA-0D45-7C4C-A641-B54B448D4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B4130D-CB15-5345-A26A-9E7B98133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Unit 3. Performing Arts: Cinema </a:t>
            </a:r>
            <a:endParaRPr lang="ru-RU" dirty="0">
              <a:highlight>
                <a:srgbClr val="FFFF00"/>
              </a:highlight>
            </a:endParaRPr>
          </a:p>
        </p:txBody>
      </p:sp>
      <p:pic>
        <p:nvPicPr>
          <p:cNvPr id="2050" name="Picture 2" descr="cinema, cinema - PicMix">
            <a:extLst>
              <a:ext uri="{FF2B5EF4-FFF2-40B4-BE49-F238E27FC236}">
                <a16:creationId xmlns:a16="http://schemas.microsoft.com/office/drawing/2014/main" id="{CF80E3B5-3CA6-CF47-A7A1-E01507EF6F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879" y="1937544"/>
            <a:ext cx="9158990" cy="412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885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Make your best shot! </a:t>
            </a:r>
            <a:endParaRPr lang="ru-RU" dirty="0"/>
          </a:p>
        </p:txBody>
      </p:sp>
      <p:pic>
        <p:nvPicPr>
          <p:cNvPr id="2050" name="Picture 2" descr="Telegram-канал &quot;Best of the Best&quot; — @thefinest — TGSta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525" y="2243636"/>
            <a:ext cx="3042172" cy="304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VP Day 👑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713" y="2503680"/>
            <a:ext cx="4483702" cy="252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900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Alice said: I will find the book. </a:t>
            </a:r>
          </a:p>
          <a:p>
            <a:pPr marL="0" indent="0">
              <a:buNone/>
            </a:pPr>
            <a:r>
              <a:rPr lang="en-US" sz="4000" dirty="0"/>
              <a:t>Alice said she would find a book. 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38053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96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/>
              <a:t>The 18</a:t>
            </a:r>
            <a:r>
              <a:rPr lang="en-US" baseline="30000" dirty="0"/>
              <a:t>th</a:t>
            </a:r>
            <a:r>
              <a:rPr lang="en-US" dirty="0"/>
              <a:t> of January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19349"/>
            <a:ext cx="10515600" cy="4857614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1.Nick said: “The technical problems</a:t>
            </a:r>
            <a:r>
              <a:rPr lang="ru-RU" sz="3200" dirty="0"/>
              <a:t> </a:t>
            </a:r>
            <a:r>
              <a:rPr lang="en-US" sz="3200" dirty="0"/>
              <a:t>happen some time”.</a:t>
            </a:r>
            <a:endParaRPr lang="ru-RU" sz="3200" dirty="0"/>
          </a:p>
          <a:p>
            <a:pPr marL="0" indent="0">
              <a:buNone/>
            </a:pPr>
            <a:r>
              <a:rPr lang="ru-RU" sz="3200" dirty="0"/>
              <a:t>1</a:t>
            </a:r>
            <a:r>
              <a:rPr lang="en-US" sz="3200" dirty="0"/>
              <a:t>. Nick said the technical problems happened some time. </a:t>
            </a:r>
            <a:endParaRPr lang="ru-RU" sz="3200" dirty="0"/>
          </a:p>
          <a:p>
            <a:pPr marL="0" indent="0">
              <a:buNone/>
            </a:pPr>
            <a:r>
              <a:rPr lang="en-US" sz="3200" dirty="0"/>
              <a:t>2.Olga asked: “Did you watch “Home Alone” yesterday</a:t>
            </a:r>
            <a:r>
              <a:rPr lang="ru-RU" sz="3200" dirty="0"/>
              <a:t>?</a:t>
            </a:r>
            <a:r>
              <a:rPr lang="en-US" sz="3200" dirty="0"/>
              <a:t>”</a:t>
            </a:r>
          </a:p>
          <a:p>
            <a:pPr marL="0" indent="0">
              <a:buNone/>
            </a:pPr>
            <a:r>
              <a:rPr lang="en-US" sz="3200" dirty="0"/>
              <a:t>2. Olga asked if I had watched HA the day before. </a:t>
            </a:r>
          </a:p>
          <a:p>
            <a:pPr marL="0" indent="0">
              <a:buNone/>
            </a:pPr>
            <a:r>
              <a:rPr lang="en-US" sz="3200" dirty="0"/>
              <a:t>3.Lina said: “She is watching a silent film”.</a:t>
            </a:r>
          </a:p>
          <a:p>
            <a:pPr marL="0" indent="0">
              <a:buNone/>
            </a:pPr>
            <a:r>
              <a:rPr lang="en-US" sz="3200" dirty="0"/>
              <a:t>3. Lina said she was watching a silent film.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589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Национальный флаг США - слайд 2">
            <a:extLst>
              <a:ext uri="{FF2B5EF4-FFF2-40B4-BE49-F238E27FC236}">
                <a16:creationId xmlns:a16="http://schemas.microsoft.com/office/drawing/2014/main" id="{23BB8BEA-0D45-7C4C-A641-B54B448D4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23" y="799487"/>
            <a:ext cx="10890753" cy="52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E3F571-D40F-3876-ECA0-1914689617B3}"/>
              </a:ext>
            </a:extLst>
          </p:cNvPr>
          <p:cNvSpPr txBox="1"/>
          <p:nvPr/>
        </p:nvSpPr>
        <p:spPr>
          <a:xfrm>
            <a:off x="1891989" y="5040351"/>
            <a:ext cx="84080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Will – would </a:t>
            </a:r>
          </a:p>
          <a:p>
            <a:r>
              <a:rPr lang="en-US" sz="3200" dirty="0"/>
              <a:t>Shall – should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78922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F994C5-20C5-6540-1713-10F6D7061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4901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highlight>
                  <a:srgbClr val="FFFF00"/>
                </a:highlight>
              </a:rPr>
              <a:t>Reported speech changes </a:t>
            </a:r>
            <a:endParaRPr lang="ru-RU" sz="3600" dirty="0">
              <a:highlight>
                <a:srgbClr val="FFFF00"/>
              </a:highlight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6CED6F3-C7BC-E71C-402E-4DDA29671C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51906"/>
            <a:ext cx="5181600" cy="5025057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is, am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will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shall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</a:t>
            </a:r>
            <a:r>
              <a:rPr lang="ru-RU" dirty="0"/>
              <a:t>/</a:t>
            </a:r>
            <a:r>
              <a:rPr lang="en-US" dirty="0"/>
              <a:t>watch </a:t>
            </a:r>
            <a:r>
              <a:rPr lang="ru-RU" dirty="0"/>
              <a:t>(глагол в первой форме)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went/watched </a:t>
            </a:r>
            <a:r>
              <a:rPr lang="ru-RU" dirty="0"/>
              <a:t>(глагол в 2 форме или </a:t>
            </a:r>
            <a:r>
              <a:rPr lang="ru-RU" dirty="0" err="1"/>
              <a:t>оконч</a:t>
            </a:r>
            <a:r>
              <a:rPr lang="ru-RU" dirty="0"/>
              <a:t> </a:t>
            </a:r>
            <a:r>
              <a:rPr lang="en-US" dirty="0"/>
              <a:t>-ed</a:t>
            </a:r>
            <a:r>
              <a:rPr lang="ru-RU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have/has V3/</a:t>
            </a:r>
            <a:r>
              <a:rPr lang="en-US" dirty="0" err="1"/>
              <a:t>Ved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have/has been Ving 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05D39F4-74FA-9ADA-4BBB-DF7E7E089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51906"/>
            <a:ext cx="5181600" cy="5025057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he/she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was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would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should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 </a:t>
            </a:r>
            <a:r>
              <a:rPr lang="en-US" dirty="0"/>
              <a:t>went/watched (</a:t>
            </a:r>
            <a:r>
              <a:rPr lang="ru-RU" dirty="0"/>
              <a:t>глагол в 2 форме или </a:t>
            </a:r>
            <a:r>
              <a:rPr lang="ru-RU" dirty="0" err="1"/>
              <a:t>оконч</a:t>
            </a:r>
            <a:r>
              <a:rPr lang="ru-RU" dirty="0"/>
              <a:t> </a:t>
            </a:r>
            <a:r>
              <a:rPr lang="en-US" dirty="0"/>
              <a:t>-ed)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had V3/</a:t>
            </a:r>
            <a:r>
              <a:rPr lang="en-US" dirty="0" err="1"/>
              <a:t>Ved</a:t>
            </a:r>
            <a:r>
              <a:rPr lang="en-US" dirty="0"/>
              <a:t> (</a:t>
            </a:r>
            <a:r>
              <a:rPr lang="ru-RU" dirty="0"/>
              <a:t>глагол в 3 форме или </a:t>
            </a:r>
            <a:r>
              <a:rPr lang="ru-RU" dirty="0" err="1"/>
              <a:t>оконч</a:t>
            </a:r>
            <a:r>
              <a:rPr lang="ru-RU" dirty="0"/>
              <a:t> </a:t>
            </a:r>
            <a:r>
              <a:rPr lang="en-US" dirty="0"/>
              <a:t>-ed)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had V3/</a:t>
            </a:r>
            <a:r>
              <a:rPr lang="en-US" dirty="0" err="1"/>
              <a:t>Ved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had been Ving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9260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5218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Ex. 3, p. 16 Sentences 1, 3, 8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06286"/>
            <a:ext cx="10515600" cy="487067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200" dirty="0"/>
              <a:t>Peter: What film will you see at the Odeon? </a:t>
            </a:r>
          </a:p>
          <a:p>
            <a:pPr marL="0" indent="0">
              <a:buNone/>
            </a:pPr>
            <a:r>
              <a:rPr lang="en-US" sz="3200" dirty="0"/>
              <a:t>1. Peter asked what film I </a:t>
            </a:r>
            <a:r>
              <a:rPr lang="en-US" sz="3200" b="1" dirty="0"/>
              <a:t>would see </a:t>
            </a:r>
            <a:r>
              <a:rPr lang="en-US" sz="3200" dirty="0"/>
              <a:t>at the Odeon? </a:t>
            </a:r>
          </a:p>
          <a:p>
            <a:pPr marL="0" indent="0">
              <a:buNone/>
            </a:pPr>
            <a:r>
              <a:rPr lang="en-US" sz="3200" dirty="0"/>
              <a:t>3. Val: I shall go to the cinema in the evening.</a:t>
            </a:r>
          </a:p>
          <a:p>
            <a:pPr marL="0" indent="0">
              <a:buNone/>
            </a:pPr>
            <a:r>
              <a:rPr lang="en-US" sz="3200" dirty="0"/>
              <a:t>3. Val said he </a:t>
            </a:r>
            <a:r>
              <a:rPr lang="en-US" sz="3200" b="1" dirty="0"/>
              <a:t>should go </a:t>
            </a:r>
            <a:r>
              <a:rPr lang="en-US" sz="3200" dirty="0"/>
              <a:t>to the cinema in the evening. </a:t>
            </a:r>
          </a:p>
          <a:p>
            <a:pPr marL="0" indent="0">
              <a:buNone/>
            </a:pPr>
            <a:r>
              <a:rPr lang="en-US" sz="3200" dirty="0"/>
              <a:t>8. Miss Fox: Who will play in this comedy? </a:t>
            </a:r>
          </a:p>
          <a:p>
            <a:pPr marL="0" indent="0">
              <a:buNone/>
            </a:pPr>
            <a:r>
              <a:rPr lang="en-US" sz="3200" dirty="0"/>
              <a:t>8. Miss Fox asked who </a:t>
            </a:r>
            <a:r>
              <a:rPr lang="en-US" sz="3200" b="1" dirty="0"/>
              <a:t>would play </a:t>
            </a:r>
            <a:r>
              <a:rPr lang="en-US" sz="3200" dirty="0"/>
              <a:t>in these comedy?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9273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What film is it? </a:t>
            </a:r>
            <a:endParaRPr lang="ru-RU" dirty="0"/>
          </a:p>
        </p:txBody>
      </p:sp>
      <p:pic>
        <p:nvPicPr>
          <p:cNvPr id="1026" name="Picture 2" descr="https://m.media-amazon.com/images/M/MV5BMTc1MDg0MDgzMV5BMl5BanBnXkFtZTcwOTIzNjUwNA@@._V1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166" y="1074779"/>
            <a:ext cx="2364377" cy="151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ages.bauerhosting.com/legacy/empire-images/reviews_films/59e8bf7af86876d4054b98a6/Chris%20Hemsworth%20Thor%20Ragnarok.jpg?format=jpg&amp;quality=80&amp;width=960&amp;height=540&amp;ratio=16-9&amp;resize=aspectfi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725" y="1074779"/>
            <a:ext cx="2390503" cy="151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s-east-1.linodeobjects.com/gunaxin/2012/10/terminator-five-r-rat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411" y="1074779"/>
            <a:ext cx="2537369" cy="151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.ytimg.com/vi/oBqqI6NMeaM/maxres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554" y="3743384"/>
            <a:ext cx="2705599" cy="152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ovies on TV this week: 'Titanic' on Paramount; 'Alien' and 'Aliens' on  Syfy; 'The Graduate' - Los Angeles Tim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725" y="3743385"/>
            <a:ext cx="2501538" cy="165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Gone with the Wind: Is it America's strangest film? - BBC Cultu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411" y="3743384"/>
            <a:ext cx="2537369" cy="165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18554" y="2588073"/>
            <a:ext cx="2705599" cy="74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Harry Potter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26725" y="2588073"/>
            <a:ext cx="2390503" cy="756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Thor: </a:t>
            </a:r>
            <a:r>
              <a:rPr lang="en-US" sz="2400" dirty="0" err="1"/>
              <a:t>Ragnarok</a:t>
            </a:r>
            <a:r>
              <a:rPr lang="en-US" sz="2400" dirty="0"/>
              <a:t>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190411" y="2588073"/>
            <a:ext cx="2537369" cy="74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Terminator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18554" y="5265284"/>
            <a:ext cx="2705599" cy="743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Avengers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26725" y="5265284"/>
            <a:ext cx="2501538" cy="756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Titanic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190411" y="5265284"/>
            <a:ext cx="2537369" cy="743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Gone with wind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2036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353</Words>
  <Application>Microsoft Macintosh PowerPoint</Application>
  <PresentationFormat>Широкоэкранный</PresentationFormat>
  <Paragraphs>54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Hello! </vt:lpstr>
      <vt:lpstr>Unit 3. Performing Arts: Cinema </vt:lpstr>
      <vt:lpstr>Make your best shot! </vt:lpstr>
      <vt:lpstr>Презентация PowerPoint</vt:lpstr>
      <vt:lpstr>The 18th of January</vt:lpstr>
      <vt:lpstr>Презентация PowerPoint</vt:lpstr>
      <vt:lpstr>Reported speech changes </vt:lpstr>
      <vt:lpstr>Ex. 3, p. 16 Sentences 1, 3, 8  </vt:lpstr>
      <vt:lpstr>What film is it? </vt:lpstr>
      <vt:lpstr>Report sentences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Hello!</dc:title>
  <dc:creator>Учитель</dc:creator>
  <cp:lastModifiedBy>Марианна Мандарова</cp:lastModifiedBy>
  <cp:revision>7</cp:revision>
  <dcterms:created xsi:type="dcterms:W3CDTF">2023-01-12T05:25:50Z</dcterms:created>
  <dcterms:modified xsi:type="dcterms:W3CDTF">2023-01-31T11:49:03Z</dcterms:modified>
</cp:coreProperties>
</file>