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7" r:id="rId15"/>
    <p:sldId id="278" r:id="rId16"/>
    <p:sldId id="270" r:id="rId17"/>
    <p:sldId id="276" r:id="rId18"/>
    <p:sldId id="271" r:id="rId19"/>
    <p:sldId id="272" r:id="rId20"/>
    <p:sldId id="273" r:id="rId21"/>
    <p:sldId id="274" r:id="rId22"/>
    <p:sldId id="275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47E1"/>
    <a:srgbClr val="251BF1"/>
    <a:srgbClr val="4335F7"/>
    <a:srgbClr val="4239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 autoAdjust="0"/>
    <p:restoredTop sz="94757" autoAdjust="0"/>
  </p:normalViewPr>
  <p:slideViewPr>
    <p:cSldViewPr>
      <p:cViewPr varScale="1">
        <p:scale>
          <a:sx n="79" d="100"/>
          <a:sy n="79" d="100"/>
        </p:scale>
        <p:origin x="-9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E5F7FE-00CE-4A35-A4F5-7182C2E0ABC7}" type="datetimeFigureOut">
              <a:rPr lang="ru-RU" smtClean="0"/>
              <a:t>21.10.2015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F7D36-F0BD-41AA-9685-76BF75D8F4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867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1A240-E241-48C4-A6D4-9ABDD75B63A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91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802C9-0BA1-44D6-9391-02444F66F475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7" Type="http://schemas.openxmlformats.org/officeDocument/2006/relationships/image" Target="../media/image40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image" Target="../media/image42.wmf"/><Relationship Id="rId7" Type="http://schemas.openxmlformats.org/officeDocument/2006/relationships/image" Target="../media/image46.gif"/><Relationship Id="rId12" Type="http://schemas.openxmlformats.org/officeDocument/2006/relationships/image" Target="../media/image51.w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gif"/><Relationship Id="rId11" Type="http://schemas.openxmlformats.org/officeDocument/2006/relationships/image" Target="../media/image50.wmf"/><Relationship Id="rId5" Type="http://schemas.openxmlformats.org/officeDocument/2006/relationships/image" Target="../media/image44.wmf"/><Relationship Id="rId10" Type="http://schemas.openxmlformats.org/officeDocument/2006/relationships/image" Target="../media/image49.gif"/><Relationship Id="rId4" Type="http://schemas.openxmlformats.org/officeDocument/2006/relationships/image" Target="../media/image43.png"/><Relationship Id="rId9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13" Type="http://schemas.openxmlformats.org/officeDocument/2006/relationships/image" Target="../media/image53.gif"/><Relationship Id="rId3" Type="http://schemas.openxmlformats.org/officeDocument/2006/relationships/image" Target="../media/image42.wmf"/><Relationship Id="rId7" Type="http://schemas.openxmlformats.org/officeDocument/2006/relationships/image" Target="../media/image43.png"/><Relationship Id="rId12" Type="http://schemas.openxmlformats.org/officeDocument/2006/relationships/image" Target="../media/image5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gif"/><Relationship Id="rId11" Type="http://schemas.openxmlformats.org/officeDocument/2006/relationships/image" Target="../media/image51.wmf"/><Relationship Id="rId5" Type="http://schemas.openxmlformats.org/officeDocument/2006/relationships/image" Target="../media/image48.jpeg"/><Relationship Id="rId10" Type="http://schemas.openxmlformats.org/officeDocument/2006/relationships/image" Target="../media/image50.wmf"/><Relationship Id="rId4" Type="http://schemas.openxmlformats.org/officeDocument/2006/relationships/image" Target="../media/image44.wmf"/><Relationship Id="rId9" Type="http://schemas.openxmlformats.org/officeDocument/2006/relationships/image" Target="../media/image45.gif"/><Relationship Id="rId14" Type="http://schemas.openxmlformats.org/officeDocument/2006/relationships/image" Target="../media/image5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61.png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65.png"/><Relationship Id="rId10" Type="http://schemas.openxmlformats.org/officeDocument/2006/relationships/image" Target="../media/image68.png"/><Relationship Id="rId4" Type="http://schemas.microsoft.com/office/2007/relationships/hdphoto" Target="../media/hdphoto9.wdp"/><Relationship Id="rId9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&#1081;123\Desktop\&#1050;&#1072;&#1088;&#1090;&#1080;&#1085;&#1082;&#1080;\&#1040;&#1085;&#1080;&#1084;&#1072;&#1094;&#1080;&#1103;\cl2%5b1%5d.gif" TargetMode="External"/><Relationship Id="rId13" Type="http://schemas.openxmlformats.org/officeDocument/2006/relationships/image" Target="file:///C:\Users\&#1081;123\Desktop\&#1050;&#1072;&#1088;&#1090;&#1080;&#1085;&#1082;&#1080;\&#1092;&#1086;&#1090;&#1086;%20&#1076;&#1083;&#1103;%20&#1089;&#1086;&#1089;&#1090;&#1072;&#1074;&#1083;&#1077;&#1085;&#1080;&#1103;%20&#1088;&#1072;&#1089;&#1089;&#1082;&#1072;&#1079;&#1072;\112108082738.jpg" TargetMode="External"/><Relationship Id="rId18" Type="http://schemas.openxmlformats.org/officeDocument/2006/relationships/image" Target="../media/image86.gif"/><Relationship Id="rId3" Type="http://schemas.openxmlformats.org/officeDocument/2006/relationships/image" Target="file:///C:\Users\&#1081;123\Desktop\&#1050;&#1072;&#1088;&#1090;&#1080;&#1085;&#1082;&#1080;\&#1040;&#1085;&#1080;&#1084;&#1072;&#1094;&#1080;&#1103;\AG00435_.GIF" TargetMode="External"/><Relationship Id="rId21" Type="http://schemas.openxmlformats.org/officeDocument/2006/relationships/image" Target="../media/image89.gif"/><Relationship Id="rId7" Type="http://schemas.openxmlformats.org/officeDocument/2006/relationships/image" Target="../media/image81.gif"/><Relationship Id="rId12" Type="http://schemas.openxmlformats.org/officeDocument/2006/relationships/image" Target="../media/image83.jpeg"/><Relationship Id="rId17" Type="http://schemas.openxmlformats.org/officeDocument/2006/relationships/image" Target="file:///C:\Users\&#1081;123\Desktop\&#1050;&#1072;&#1088;&#1090;&#1080;&#1085;&#1082;&#1080;\&#1092;&#1086;&#1090;&#1086;%20&#1076;&#1083;&#1103;%20&#1089;&#1086;&#1089;&#1090;&#1072;&#1074;&#1083;&#1077;&#1085;&#1080;&#1103;%20&#1088;&#1072;&#1089;&#1089;&#1082;&#1072;&#1079;&#1072;\112108082529.jpg" TargetMode="External"/><Relationship Id="rId2" Type="http://schemas.openxmlformats.org/officeDocument/2006/relationships/image" Target="../media/image79.gif"/><Relationship Id="rId16" Type="http://schemas.openxmlformats.org/officeDocument/2006/relationships/image" Target="../media/image85.jpe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gif"/><Relationship Id="rId11" Type="http://schemas.openxmlformats.org/officeDocument/2006/relationships/image" Target="file:///C:\Users\&#1081;123\Desktop\&#1050;&#1072;&#1088;&#1090;&#1080;&#1085;&#1082;&#1080;\&#1040;&#1085;&#1080;&#1084;&#1072;&#1094;&#1080;&#1103;\cl46%5b1%5d.gif" TargetMode="External"/><Relationship Id="rId5" Type="http://schemas.openxmlformats.org/officeDocument/2006/relationships/image" Target="file:///C:\Users\&#1081;123\Desktop\&#1050;&#1072;&#1088;&#1090;&#1080;&#1085;&#1082;&#1080;\&#1040;&#1085;&#1080;&#1084;&#1072;&#1094;&#1080;&#1103;\a31%5b1%5d.gif" TargetMode="External"/><Relationship Id="rId15" Type="http://schemas.openxmlformats.org/officeDocument/2006/relationships/image" Target="file:///C:\Users\&#1081;123\Desktop\&#1050;&#1072;&#1088;&#1090;&#1080;&#1085;&#1082;&#1080;\&#1040;&#1085;&#1080;&#1084;&#1072;&#1094;&#1080;&#1103;\AG00434_.GIF" TargetMode="External"/><Relationship Id="rId10" Type="http://schemas.openxmlformats.org/officeDocument/2006/relationships/image" Target="file:///C:\Users\&#1081;123\Desktop\&#1050;&#1072;&#1088;&#1090;&#1080;&#1085;&#1082;&#1080;\&#1040;&#1085;&#1080;&#1084;&#1072;&#1094;&#1080;&#1103;\AG00432_.GIF" TargetMode="External"/><Relationship Id="rId19" Type="http://schemas.openxmlformats.org/officeDocument/2006/relationships/image" Target="../media/image87.gif"/><Relationship Id="rId4" Type="http://schemas.openxmlformats.org/officeDocument/2006/relationships/image" Target="../media/image49.gif"/><Relationship Id="rId9" Type="http://schemas.openxmlformats.org/officeDocument/2006/relationships/image" Target="../media/image82.gif"/><Relationship Id="rId14" Type="http://schemas.openxmlformats.org/officeDocument/2006/relationships/image" Target="../media/image84.gif"/><Relationship Id="rId22" Type="http://schemas.openxmlformats.org/officeDocument/2006/relationships/image" Target="../media/image9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microsoft.com/office/2007/relationships/hdphoto" Target="../media/hdphoto5.wdp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microsoft.com/office/2007/relationships/hdphoto" Target="../media/hdphoto4.wdp"/><Relationship Id="rId9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  <a:solidFill>
            <a:srgbClr val="0000FF"/>
          </a:solidFill>
        </p:spPr>
        <p:txBody>
          <a:bodyPr/>
          <a:lstStyle/>
          <a:p>
            <a:endParaRPr lang="ru-RU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0" y="260648"/>
            <a:ext cx="9144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Какой ты будущий первоклассник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  <a:endParaRPr lang="ru-RU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Речевая готовность ребёнка</a:t>
            </a:r>
          </a:p>
          <a:p>
            <a:pPr algn="ctr">
              <a:defRPr/>
            </a:pP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 школе.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4293096"/>
            <a:ext cx="8928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Демиденко Татьяна</a:t>
            </a:r>
          </a:p>
          <a:p>
            <a:pPr lvl="1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Романовна</a:t>
            </a:r>
          </a:p>
          <a:p>
            <a:pPr lvl="1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учитель- логопед</a:t>
            </a:r>
          </a:p>
          <a:p>
            <a:pPr lvl="1" algn="ctr"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МДОБУ «Детский сад № 28  «Аленький цветочек»  комбинированного вида»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85021" y="6415386"/>
            <a:ext cx="1573957" cy="369332"/>
          </a:xfrm>
          <a:prstGeom prst="rect">
            <a:avLst/>
          </a:prstGeom>
          <a:solidFill>
            <a:srgbClr val="251BF1"/>
          </a:solidFill>
          <a:ln>
            <a:solidFill>
              <a:srgbClr val="4747E1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Апрель 2014 г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\Дети,школа\09010910163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00" y="1844824"/>
            <a:ext cx="1501274" cy="144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\Дети,школа\school220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3" b="96429" l="667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252" y="2434569"/>
            <a:ext cx="1152128" cy="107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Книга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2712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547"/>
          <a:stretch>
            <a:fillRect/>
          </a:stretch>
        </p:blipFill>
        <p:spPr bwMode="auto">
          <a:xfrm>
            <a:off x="1329223" y="3068960"/>
            <a:ext cx="6618690" cy="1419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34390" y="6415386"/>
            <a:ext cx="1724588" cy="442614"/>
          </a:xfrm>
          <a:prstGeom prst="rect">
            <a:avLst/>
          </a:prstGeom>
          <a:solidFill>
            <a:srgbClr val="4335F7"/>
          </a:solidFill>
          <a:ln>
            <a:solidFill>
              <a:srgbClr val="4239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189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Татьяна\Desktop\Картинки мои\фоны\backgrounds_00045[1]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6256"/>
          </a:xfrm>
          <a:prstGeom prst="rect">
            <a:avLst/>
          </a:prstGeom>
          <a:noFill/>
        </p:spPr>
      </p:pic>
      <p:pic>
        <p:nvPicPr>
          <p:cNvPr id="16387" name="Picture 3" descr="C:\Users\Татьяна\Desktop\Картинки мои\предметы,космос,феерверки\Солнечная система\7083070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7" y="836712"/>
            <a:ext cx="648072" cy="955351"/>
          </a:xfrm>
          <a:prstGeom prst="rect">
            <a:avLst/>
          </a:prstGeom>
          <a:noFill/>
        </p:spPr>
      </p:pic>
      <p:pic>
        <p:nvPicPr>
          <p:cNvPr id="8" name="Picture 3" descr="C:\Users\Татьяна\Desktop\Картинки мои\предметы,космос,феерверки\Солнечная система\7083070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0"/>
            <a:ext cx="714375" cy="1864071"/>
          </a:xfrm>
          <a:prstGeom prst="rect">
            <a:avLst/>
          </a:prstGeom>
          <a:noFill/>
        </p:spPr>
      </p:pic>
      <p:pic>
        <p:nvPicPr>
          <p:cNvPr id="9" name="Picture 2" descr="C:\Users\Татьяна\Desktop\Картинки мои\предметы,космос,феерверки\spase010[1]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2564904"/>
            <a:ext cx="1008112" cy="1008112"/>
          </a:xfrm>
          <a:prstGeom prst="rect">
            <a:avLst/>
          </a:prstGeom>
          <a:noFill/>
        </p:spPr>
      </p:pic>
      <p:pic>
        <p:nvPicPr>
          <p:cNvPr id="16388" name="Picture 4" descr="C:\Users\Татьяна\Desktop\Картинки мои\предметы,космос,феерверки\сатурн.gif"/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070706"/>
              </a:clrFrom>
              <a:clrTo>
                <a:srgbClr val="07070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95736" y="836712"/>
            <a:ext cx="3932423" cy="1884286"/>
          </a:xfrm>
          <a:prstGeom prst="rect">
            <a:avLst/>
          </a:prstGeom>
          <a:noFill/>
        </p:spPr>
      </p:pic>
      <p:pic>
        <p:nvPicPr>
          <p:cNvPr id="16390" name="Picture 6" descr="C:\Users\Татьяна\Desktop\Картинки мои\предметы,космос,феерверки\Солнечная система\155330001.jpg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5436096" y="3429000"/>
            <a:ext cx="2376264" cy="587434"/>
          </a:xfrm>
          <a:prstGeom prst="rect">
            <a:avLst/>
          </a:prstGeom>
          <a:noFill/>
        </p:spPr>
      </p:pic>
      <p:pic>
        <p:nvPicPr>
          <p:cNvPr id="14" name="Picture 6" descr="C:\Users\Татьяна\Desktop\Картинки мои\предметы,космос,феерверки\Солнечная система\155330001.jpg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3563888" y="4221088"/>
            <a:ext cx="4680520" cy="587434"/>
          </a:xfrm>
          <a:prstGeom prst="rect">
            <a:avLst/>
          </a:prstGeom>
          <a:noFill/>
        </p:spPr>
      </p:pic>
      <p:pic>
        <p:nvPicPr>
          <p:cNvPr id="16391" name="Picture 7" descr="C:\Users\Татьяна\Desktop\Картинки мои\предметы,космос,феерверки\kosmos-6[1]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4487324" y="5472626"/>
            <a:ext cx="1547727" cy="720080"/>
          </a:xfrm>
          <a:prstGeom prst="rect">
            <a:avLst/>
          </a:prstGeom>
          <a:noFill/>
        </p:spPr>
      </p:pic>
      <p:pic>
        <p:nvPicPr>
          <p:cNvPr id="16" name="Picture 7" descr="C:\Users\Татьяна\Desktop\Картинки мои\предметы,космос,феерверки\kosmos-6[1]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011535">
            <a:off x="5796823" y="5016517"/>
            <a:ext cx="1518689" cy="1705814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4644008" y="260648"/>
            <a:ext cx="4320480" cy="657364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</a:t>
            </a:r>
            <a:r>
              <a:rPr lang="en-US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/</a:t>
            </a:r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Игра: «Скажи наоборот»</a:t>
            </a:r>
            <a:endParaRPr lang="ru-RU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118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4005263"/>
            <a:ext cx="9144000" cy="2852737"/>
          </a:xfrm>
          <a:prstGeom prst="rect">
            <a:avLst/>
          </a:pr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AutoShape 11" descr="Джинсовая ткань"/>
          <p:cNvSpPr>
            <a:spLocks noChangeArrowheads="1"/>
          </p:cNvSpPr>
          <p:nvPr/>
        </p:nvSpPr>
        <p:spPr bwMode="auto">
          <a:xfrm rot="1971661">
            <a:off x="2753164" y="3741808"/>
            <a:ext cx="5619750" cy="3446462"/>
          </a:xfrm>
          <a:prstGeom prst="parallelogram">
            <a:avLst>
              <a:gd name="adj" fmla="val 99670"/>
            </a:avLst>
          </a:prstGeom>
          <a:blipFill dpi="0" rotWithShape="1">
            <a:blip r:embed="rId2" cstate="print"/>
            <a:srcRect/>
            <a:tile tx="0" ty="0" sx="100000" sy="100000" flip="none" algn="tl"/>
          </a:blipFill>
          <a:ln w="571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pic>
        <p:nvPicPr>
          <p:cNvPr id="12" name="Picture 7" descr="ROSE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8272" y="790252"/>
            <a:ext cx="2720975" cy="2736850"/>
          </a:xfrm>
          <a:prstGeom prst="rect">
            <a:avLst/>
          </a:prstGeom>
          <a:noFill/>
        </p:spPr>
      </p:pic>
      <p:pic>
        <p:nvPicPr>
          <p:cNvPr id="13" name="Picture 11" descr="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36200"/>
            <a:ext cx="2088232" cy="2721800"/>
          </a:xfrm>
          <a:prstGeom prst="rect">
            <a:avLst/>
          </a:prstGeom>
          <a:noFill/>
        </p:spPr>
      </p:pic>
      <p:pic>
        <p:nvPicPr>
          <p:cNvPr id="15" name="Picture 6" descr="COFFETB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4077072"/>
            <a:ext cx="2579688" cy="1655763"/>
          </a:xfrm>
          <a:prstGeom prst="rect">
            <a:avLst/>
          </a:prstGeom>
          <a:noFill/>
        </p:spPr>
      </p:pic>
      <p:pic>
        <p:nvPicPr>
          <p:cNvPr id="16" name="Picture 6" descr="D:\ФОТО-    семья,   картинки\Анимация\животные. рыбы, птицы, насекомые\дом. животные\kosh393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3356992"/>
            <a:ext cx="885825" cy="1123950"/>
          </a:xfrm>
          <a:prstGeom prst="rect">
            <a:avLst/>
          </a:prstGeom>
          <a:noFill/>
        </p:spPr>
      </p:pic>
      <p:pic>
        <p:nvPicPr>
          <p:cNvPr id="17" name="Picture 5" descr="D:\ФОТО-    семья,   картинки\Анимация\животные. рыбы, птицы, насекомые\дом. животные\kosh392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09184" y="2158677"/>
            <a:ext cx="819150" cy="1066800"/>
          </a:xfrm>
          <a:prstGeom prst="rect">
            <a:avLst/>
          </a:prstGeom>
          <a:noFill/>
        </p:spPr>
      </p:pic>
      <p:pic>
        <p:nvPicPr>
          <p:cNvPr id="18" name="Picture 3" descr="D:\ФОТО-    семья,   картинки\Анимация\животные. рыбы, птицы, насекомые\дом. животные\kosh390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04248" y="4077072"/>
            <a:ext cx="949038" cy="1535435"/>
          </a:xfrm>
          <a:prstGeom prst="rect">
            <a:avLst/>
          </a:prstGeom>
          <a:noFill/>
        </p:spPr>
      </p:pic>
      <p:pic>
        <p:nvPicPr>
          <p:cNvPr id="19" name="Picture 8" descr="MOUNTN1"/>
          <p:cNvPicPr>
            <a:picLocks noChangeAspect="1" noChangeArrowheads="1"/>
          </p:cNvPicPr>
          <p:nvPr/>
        </p:nvPicPr>
        <p:blipFill>
          <a:blip r:embed="rId9" cstate="print"/>
          <a:srcRect l="3699" t="20193" r="5519" b="22014"/>
          <a:stretch>
            <a:fillRect/>
          </a:stretch>
        </p:blipFill>
        <p:spPr bwMode="auto">
          <a:xfrm>
            <a:off x="1201564" y="1304131"/>
            <a:ext cx="2376487" cy="1512887"/>
          </a:xfrm>
          <a:prstGeom prst="rect">
            <a:avLst/>
          </a:prstGeom>
          <a:noFill/>
          <a:ln w="57150">
            <a:solidFill>
              <a:srgbClr val="CC3300"/>
            </a:solidFill>
            <a:miter lim="800000"/>
            <a:headEnd/>
            <a:tailEnd/>
          </a:ln>
        </p:spPr>
      </p:pic>
      <p:pic>
        <p:nvPicPr>
          <p:cNvPr id="20" name="Picture 7" descr="D:\ФОТО-    семья,   картинки\Анимация\животные. рыбы, птицы, насекомые\Насекомые\a31[1]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5536" y="2924944"/>
            <a:ext cx="685800" cy="752475"/>
          </a:xfrm>
          <a:prstGeom prst="rect">
            <a:avLst/>
          </a:prstGeom>
          <a:noFill/>
        </p:spPr>
      </p:pic>
      <p:pic>
        <p:nvPicPr>
          <p:cNvPr id="21" name="Picture 7" descr="D:\ФОТО-    семья,   картинки\Анимация\животные. рыбы, птицы, насекомые\Насекомые\a31[1]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55976" y="1628800"/>
            <a:ext cx="685800" cy="752475"/>
          </a:xfrm>
          <a:prstGeom prst="rect">
            <a:avLst/>
          </a:prstGeom>
          <a:noFill/>
        </p:spPr>
      </p:pic>
      <p:pic>
        <p:nvPicPr>
          <p:cNvPr id="24" name="Picture 7" descr="VASE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44008" y="3284984"/>
            <a:ext cx="593725" cy="1035050"/>
          </a:xfrm>
          <a:prstGeom prst="rect">
            <a:avLst/>
          </a:prstGeom>
          <a:noFill/>
        </p:spPr>
      </p:pic>
      <p:pic>
        <p:nvPicPr>
          <p:cNvPr id="25" name="Picture 8" descr="CARNPNK3"/>
          <p:cNvPicPr>
            <a:picLocks noChangeAspect="1" noChangeArrowheads="1"/>
          </p:cNvPicPr>
          <p:nvPr/>
        </p:nvPicPr>
        <p:blipFill>
          <a:blip r:embed="rId12" cstate="print"/>
          <a:srcRect b="49878"/>
          <a:stretch>
            <a:fillRect/>
          </a:stretch>
        </p:blipFill>
        <p:spPr bwMode="auto">
          <a:xfrm>
            <a:off x="4211960" y="2492896"/>
            <a:ext cx="1439863" cy="1150938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503362" y="784136"/>
            <a:ext cx="3312368" cy="291789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</a:t>
            </a:r>
            <a:r>
              <a:rPr lang="en-US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/</a:t>
            </a:r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игра: «Кто, где находится</a:t>
            </a:r>
            <a:r>
              <a:rPr lang="en-US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  <a:endParaRPr lang="ru-RU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220852"/>
            <a:ext cx="5393579" cy="369332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7. Усвоен грамматический строй языка.</a:t>
            </a:r>
          </a:p>
        </p:txBody>
      </p:sp>
    </p:spTree>
    <p:extLst>
      <p:ext uri="{BB962C8B-B14F-4D97-AF65-F5344CB8AC3E}">
        <p14:creationId xmlns:p14="http://schemas.microsoft.com/office/powerpoint/2010/main" val="260488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4005263"/>
            <a:ext cx="9144000" cy="2852737"/>
          </a:xfrm>
          <a:prstGeom prst="rect">
            <a:avLst/>
          </a:pr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AutoShape 11" descr="Джинсовая ткань"/>
          <p:cNvSpPr>
            <a:spLocks noChangeArrowheads="1"/>
          </p:cNvSpPr>
          <p:nvPr/>
        </p:nvSpPr>
        <p:spPr bwMode="auto">
          <a:xfrm rot="1971661">
            <a:off x="2753164" y="3741808"/>
            <a:ext cx="5619750" cy="3446462"/>
          </a:xfrm>
          <a:prstGeom prst="parallelogram">
            <a:avLst>
              <a:gd name="adj" fmla="val 99670"/>
            </a:avLst>
          </a:prstGeom>
          <a:blipFill dpi="0" rotWithShape="1">
            <a:blip r:embed="rId2" cstate="print"/>
            <a:srcRect/>
            <a:tile tx="0" ty="0" sx="100000" sy="100000" flip="none" algn="tl"/>
          </a:blipFill>
          <a:ln w="571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pic>
        <p:nvPicPr>
          <p:cNvPr id="12" name="Picture 7" descr="ROSE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1500" y="692150"/>
            <a:ext cx="2720975" cy="2736850"/>
          </a:xfrm>
          <a:prstGeom prst="rect">
            <a:avLst/>
          </a:prstGeom>
          <a:noFill/>
        </p:spPr>
      </p:pic>
      <p:pic>
        <p:nvPicPr>
          <p:cNvPr id="15" name="Picture 6" descr="COFFETB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4077072"/>
            <a:ext cx="2579688" cy="1655763"/>
          </a:xfrm>
          <a:prstGeom prst="rect">
            <a:avLst/>
          </a:prstGeom>
          <a:noFill/>
        </p:spPr>
      </p:pic>
      <p:pic>
        <p:nvPicPr>
          <p:cNvPr id="19" name="Picture 8" descr="MOUNTN1"/>
          <p:cNvPicPr>
            <a:picLocks noChangeAspect="1" noChangeArrowheads="1"/>
          </p:cNvPicPr>
          <p:nvPr/>
        </p:nvPicPr>
        <p:blipFill>
          <a:blip r:embed="rId5" cstate="print"/>
          <a:srcRect l="3699" t="20193" r="5519" b="22014"/>
          <a:stretch>
            <a:fillRect/>
          </a:stretch>
        </p:blipFill>
        <p:spPr bwMode="auto">
          <a:xfrm>
            <a:off x="1259632" y="1052736"/>
            <a:ext cx="2376487" cy="1512887"/>
          </a:xfrm>
          <a:prstGeom prst="rect">
            <a:avLst/>
          </a:prstGeom>
          <a:noFill/>
          <a:ln w="57150">
            <a:solidFill>
              <a:srgbClr val="CC3300"/>
            </a:solidFill>
            <a:miter lim="800000"/>
            <a:headEnd/>
            <a:tailEnd/>
          </a:ln>
        </p:spPr>
      </p:pic>
      <p:pic>
        <p:nvPicPr>
          <p:cNvPr id="26" name="Picture 3" descr="D:\ФОТО-    семья,   картинки\Анимация\животные. рыбы, птицы, насекомые\дом. животные\kosh390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212976"/>
            <a:ext cx="949038" cy="1535435"/>
          </a:xfrm>
          <a:prstGeom prst="rect">
            <a:avLst/>
          </a:prstGeom>
          <a:noFill/>
        </p:spPr>
      </p:pic>
      <p:pic>
        <p:nvPicPr>
          <p:cNvPr id="27" name="Picture 11" descr="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861048"/>
            <a:ext cx="2088232" cy="2721800"/>
          </a:xfrm>
          <a:prstGeom prst="rect">
            <a:avLst/>
          </a:prstGeom>
          <a:noFill/>
        </p:spPr>
      </p:pic>
      <p:pic>
        <p:nvPicPr>
          <p:cNvPr id="28" name="Picture 5" descr="D:\ФОТО-    семья,   картинки\Анимация\животные. рыбы, птицы, насекомые\дом. животные\kosh392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32240" y="2204864"/>
            <a:ext cx="763858" cy="994792"/>
          </a:xfrm>
          <a:prstGeom prst="rect">
            <a:avLst/>
          </a:prstGeom>
          <a:noFill/>
        </p:spPr>
      </p:pic>
      <p:pic>
        <p:nvPicPr>
          <p:cNvPr id="29" name="Picture 7" descr="ROSE4"/>
          <p:cNvPicPr>
            <a:picLocks noChangeAspect="1" noChangeArrowheads="1"/>
          </p:cNvPicPr>
          <p:nvPr/>
        </p:nvPicPr>
        <p:blipFill>
          <a:blip r:embed="rId3" cstate="print"/>
          <a:srcRect t="81276"/>
          <a:stretch>
            <a:fillRect/>
          </a:stretch>
        </p:blipFill>
        <p:spPr bwMode="auto">
          <a:xfrm>
            <a:off x="5652120" y="2924944"/>
            <a:ext cx="2720975" cy="512440"/>
          </a:xfrm>
          <a:prstGeom prst="rect">
            <a:avLst/>
          </a:prstGeom>
          <a:noFill/>
        </p:spPr>
      </p:pic>
      <p:pic>
        <p:nvPicPr>
          <p:cNvPr id="30" name="Picture 6" descr="D:\ФОТО-    семья,   картинки\Анимация\животные. рыбы, птицы, насекомые\дом. животные\kosh393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55976" y="3140968"/>
            <a:ext cx="885825" cy="1123950"/>
          </a:xfrm>
          <a:prstGeom prst="rect">
            <a:avLst/>
          </a:prstGeom>
          <a:noFill/>
        </p:spPr>
      </p:pic>
      <p:pic>
        <p:nvPicPr>
          <p:cNvPr id="31" name="Picture 7" descr="VAS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16016" y="3429000"/>
            <a:ext cx="593725" cy="1035050"/>
          </a:xfrm>
          <a:prstGeom prst="rect">
            <a:avLst/>
          </a:prstGeom>
          <a:noFill/>
        </p:spPr>
      </p:pic>
      <p:pic>
        <p:nvPicPr>
          <p:cNvPr id="32" name="Picture 8" descr="CARNPNK3"/>
          <p:cNvPicPr>
            <a:picLocks noChangeAspect="1" noChangeArrowheads="1"/>
          </p:cNvPicPr>
          <p:nvPr/>
        </p:nvPicPr>
        <p:blipFill>
          <a:blip r:embed="rId11" cstate="print"/>
          <a:srcRect b="49878"/>
          <a:stretch>
            <a:fillRect/>
          </a:stretch>
        </p:blipFill>
        <p:spPr bwMode="auto">
          <a:xfrm>
            <a:off x="4283968" y="2492896"/>
            <a:ext cx="1439863" cy="1150938"/>
          </a:xfrm>
          <a:prstGeom prst="rect">
            <a:avLst/>
          </a:prstGeom>
          <a:noFill/>
        </p:spPr>
      </p:pic>
      <p:pic>
        <p:nvPicPr>
          <p:cNvPr id="2050" name="Picture 2" descr="D:\ФОТО-    семья,   картинки\Анимация\животные. рыбы, птицы, насекомые\дом. животные\842373500.jpg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44008" y="4869160"/>
            <a:ext cx="936104" cy="873697"/>
          </a:xfrm>
          <a:prstGeom prst="rect">
            <a:avLst/>
          </a:prstGeom>
          <a:noFill/>
        </p:spPr>
      </p:pic>
      <p:pic>
        <p:nvPicPr>
          <p:cNvPr id="2051" name="Picture 3" descr="D:\ФОТО-    семья,   картинки\Анимация\животные. рыбы, птицы, насекомые\дом. животные\820699156.jpg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516216" y="3149609"/>
            <a:ext cx="1168524" cy="1121783"/>
          </a:xfrm>
          <a:prstGeom prst="rect">
            <a:avLst/>
          </a:prstGeom>
          <a:noFill/>
        </p:spPr>
      </p:pic>
      <p:pic>
        <p:nvPicPr>
          <p:cNvPr id="2052" name="Picture 4" descr="D:\ФОТО-    семья,   картинки\Анимация\животные. рыбы, птицы, насекомые\дом. животные\sobaka135.gif"/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051720" y="3068960"/>
            <a:ext cx="1238250" cy="1238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903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260648"/>
            <a:ext cx="7470576" cy="1142836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Работа над </a:t>
            </a: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словообразованием</a:t>
            </a:r>
            <a:endParaRPr lang="ru-RU" sz="2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Образование существительных при помощи уменьшительных</a:t>
            </a:r>
          </a:p>
          <a:p>
            <a:pPr algn="ctr"/>
            <a:r>
              <a:rPr lang="ru-RU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суффиксов</a:t>
            </a:r>
            <a:endParaRPr lang="ru-RU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403484"/>
            <a:ext cx="1843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1. Упражнение</a:t>
            </a:r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1773797"/>
            <a:ext cx="2448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</a:t>
            </a:r>
            <a:r>
              <a:rPr lang="en-US" dirty="0" smtClean="0"/>
              <a:t>/</a:t>
            </a:r>
            <a:r>
              <a:rPr lang="ru-RU" dirty="0" smtClean="0"/>
              <a:t>и: «Назови ласково»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338736" y="2758288"/>
            <a:ext cx="2592288" cy="771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346738" y="5661248"/>
            <a:ext cx="2592288" cy="771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338736" y="4653136"/>
            <a:ext cx="2592288" cy="771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338736" y="3650816"/>
            <a:ext cx="2592288" cy="771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ttp://vashdommebel.ru/images/product/000/000650/444-772-61a6c8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541" y="2238328"/>
            <a:ext cx="1330360" cy="119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КАРТИНКИ\картинки-201\predmet-16[1]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12" y="3051234"/>
            <a:ext cx="868959" cy="119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КАРТИНКИ\Тело человека, эмоции\рот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12" y="5373216"/>
            <a:ext cx="1203056" cy="121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://demiart.ru/forum/uploads8/post-2195084-1322213866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8" b="24402"/>
          <a:stretch/>
        </p:blipFill>
        <p:spPr bwMode="auto">
          <a:xfrm>
            <a:off x="1374765" y="4234495"/>
            <a:ext cx="1440160" cy="83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32240" y="2573622"/>
            <a:ext cx="1440160" cy="369332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>
                <a:ln w="11430">
                  <a:solidFill>
                    <a:sysClr val="windowText" lastClr="000000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</a:t>
            </a:r>
            <a:r>
              <a:rPr lang="ru-RU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толик</a:t>
            </a:r>
            <a:endParaRPr lang="ru-RU" b="1" dirty="0">
              <a:ln w="11430">
                <a:solidFill>
                  <a:sysClr val="windowText" lastClr="000000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72476" y="3385711"/>
            <a:ext cx="1559688" cy="530208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бантик</a:t>
            </a:r>
            <a:endParaRPr lang="ru-RU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95416" y="4545650"/>
            <a:ext cx="1536748" cy="369332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глазик</a:t>
            </a:r>
            <a:endParaRPr lang="ru-RU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01448" y="5428982"/>
            <a:ext cx="1224136" cy="464531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ротик</a:t>
            </a:r>
            <a:endParaRPr lang="ru-RU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43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5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1 С.О.Р\Режим работы, эко студия,хлеб, животные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82"/>
          <a:stretch/>
        </p:blipFill>
        <p:spPr bwMode="auto">
          <a:xfrm rot="5400000">
            <a:off x="2109523" y="-766217"/>
            <a:ext cx="47382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183925" y="4551083"/>
            <a:ext cx="2007396" cy="194421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6922050" y="4536693"/>
            <a:ext cx="2007396" cy="194421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4673155" y="4562145"/>
            <a:ext cx="2007396" cy="194421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2411760" y="4548291"/>
            <a:ext cx="2007396" cy="194421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4" descr="http://oboifullhd.ru/_ph/12/77885974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59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60" r="31416" b="47958"/>
          <a:stretch/>
        </p:blipFill>
        <p:spPr bwMode="auto">
          <a:xfrm rot="319961">
            <a:off x="223651" y="4569988"/>
            <a:ext cx="1954040" cy="190211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img1.cliparto.com/pic/xl/186692/3684403-brown-bear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538" t="54772" r="38355" b="18891"/>
          <a:stretch/>
        </p:blipFill>
        <p:spPr bwMode="auto">
          <a:xfrm>
            <a:off x="2411760" y="5043252"/>
            <a:ext cx="1119458" cy="127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img1.cliparto.com/pic/xl/186692/3684403-brown-bear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538" t="54772" r="38355" b="18891"/>
          <a:stretch/>
        </p:blipFill>
        <p:spPr bwMode="auto">
          <a:xfrm>
            <a:off x="2971489" y="5043252"/>
            <a:ext cx="1244271" cy="141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oboifullhd.ru/_ph/12/77885974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759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60" r="31416" b="80468"/>
          <a:stretch/>
        </p:blipFill>
        <p:spPr bwMode="auto">
          <a:xfrm>
            <a:off x="4668741" y="4483301"/>
            <a:ext cx="2016224" cy="801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img1.cliparto.com/pic/xl/186692/3684403-brown-bear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79" t="29546" r="18380" b="59934"/>
          <a:stretch/>
        </p:blipFill>
        <p:spPr bwMode="auto">
          <a:xfrm>
            <a:off x="7622256" y="5001677"/>
            <a:ext cx="606984" cy="10142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0810" y="73092"/>
            <a:ext cx="40046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Д</a:t>
            </a:r>
            <a:r>
              <a:rPr lang="en-US" sz="2800" b="1" dirty="0">
                <a:solidFill>
                  <a:srgbClr val="FF0000"/>
                </a:solidFill>
              </a:rPr>
              <a:t>/</a:t>
            </a:r>
            <a:r>
              <a:rPr lang="ru-RU" sz="2800" b="1" dirty="0">
                <a:solidFill>
                  <a:srgbClr val="FF0000"/>
                </a:solidFill>
              </a:rPr>
              <a:t>игра: «чья, чьи, чей</a:t>
            </a:r>
            <a:r>
              <a:rPr lang="en-US" sz="2800" b="1" dirty="0">
                <a:solidFill>
                  <a:srgbClr val="FF0000"/>
                </a:solidFill>
              </a:rPr>
              <a:t>?</a:t>
            </a:r>
            <a:r>
              <a:rPr lang="ru-RU" sz="2800" b="1" dirty="0">
                <a:solidFill>
                  <a:srgbClr val="FF0000"/>
                </a:solidFill>
              </a:rPr>
              <a:t>»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59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i053.radikal.ru/1007/74/60e12f54bb3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" r="3692"/>
          <a:stretch/>
        </p:blipFill>
        <p:spPr bwMode="auto">
          <a:xfrm>
            <a:off x="1115616" y="332656"/>
            <a:ext cx="6640408" cy="467942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Картинки по запросу лиса - фото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96000" l="7556" r="9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96739"/>
            <a:ext cx="345638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www.forestblog.ru/wp-content/uploads/2008/09/maxi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750" l="12969" r="9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66" r="6214"/>
          <a:stretch/>
        </p:blipFill>
        <p:spPr bwMode="auto">
          <a:xfrm rot="441404">
            <a:off x="5260091" y="2243980"/>
            <a:ext cx="1855848" cy="1869105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/>
          <p:cNvSpPr/>
          <p:nvPr/>
        </p:nvSpPr>
        <p:spPr>
          <a:xfrm>
            <a:off x="183925" y="4551083"/>
            <a:ext cx="2007396" cy="194421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673155" y="4562145"/>
            <a:ext cx="2007396" cy="194421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2411760" y="4548291"/>
            <a:ext cx="2007396" cy="194421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6876256" y="4551083"/>
            <a:ext cx="2007396" cy="194421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6" descr="http://loveopium.ru/content/2011/12/fox/0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500" b="96625" l="16500" r="39375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98" t="66974" r="58046"/>
          <a:stretch/>
        </p:blipFill>
        <p:spPr bwMode="auto">
          <a:xfrm>
            <a:off x="7227967" y="4916688"/>
            <a:ext cx="1224135" cy="157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http://loveopium.ru/content/2011/12/fox/09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25" b="98625" l="65125" r="9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27" t="45896" b="7370"/>
          <a:stretch/>
        </p:blipFill>
        <p:spPr bwMode="auto">
          <a:xfrm rot="20979967">
            <a:off x="5074729" y="4082424"/>
            <a:ext cx="1644850" cy="229502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://loveopium.ru/content/2011/12/fox/09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750" b="26375" l="8875" r="38625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35" t="12190" r="60317" b="71963"/>
          <a:stretch/>
        </p:blipFill>
        <p:spPr bwMode="auto">
          <a:xfrm>
            <a:off x="2633854" y="5012076"/>
            <a:ext cx="1563208" cy="78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Картинки по запросу лиса - фото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96000" l="7556" r="9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32" r="51777" b="47905"/>
          <a:stretch/>
        </p:blipFill>
        <p:spPr bwMode="auto">
          <a:xfrm rot="383934">
            <a:off x="223217" y="4530145"/>
            <a:ext cx="1975248" cy="193559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9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Д</a:t>
            </a:r>
            <a:r>
              <a:rPr lang="en-US" dirty="0" smtClean="0">
                <a:solidFill>
                  <a:srgbClr val="FF0000"/>
                </a:solidFill>
              </a:rPr>
              <a:t>/</a:t>
            </a:r>
            <a:r>
              <a:rPr lang="ru-RU" dirty="0" smtClean="0">
                <a:solidFill>
                  <a:srgbClr val="FF0000"/>
                </a:solidFill>
              </a:rPr>
              <a:t>игра: «У кого кто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  <a:r>
              <a:rPr lang="ru-RU" dirty="0" smtClean="0">
                <a:solidFill>
                  <a:srgbClr val="FF0000"/>
                </a:solidFill>
              </a:rPr>
              <a:t>»</a:t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229200"/>
            <a:ext cx="1745520" cy="133229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051720" y="5733256"/>
            <a:ext cx="2293577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У верблюдицы - …..</a:t>
            </a:r>
          </a:p>
          <a:p>
            <a:r>
              <a:rPr lang="ru-RU" sz="2000" dirty="0" smtClean="0"/>
              <a:t>(</a:t>
            </a:r>
            <a:r>
              <a:rPr lang="ru-RU" sz="2000" dirty="0" err="1" smtClean="0"/>
              <a:t>верблюжёнок</a:t>
            </a:r>
            <a:r>
              <a:rPr lang="ru-RU" sz="2000" dirty="0" smtClean="0"/>
              <a:t>) .</a:t>
            </a:r>
          </a:p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204864"/>
            <a:ext cx="1732469" cy="1296144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717032"/>
            <a:ext cx="1728192" cy="1301905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79512" y="764704"/>
            <a:ext cx="1728192" cy="1274440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1540" y="828711"/>
            <a:ext cx="1044116" cy="1160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4644008" y="764704"/>
            <a:ext cx="1728192" cy="127444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836712"/>
            <a:ext cx="119519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/>
          <a:srcRect l="3704" r="3704" b="10667"/>
          <a:stretch>
            <a:fillRect/>
          </a:stretch>
        </p:blipFill>
        <p:spPr bwMode="auto">
          <a:xfrm>
            <a:off x="4644008" y="2204864"/>
            <a:ext cx="1728192" cy="1244299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print"/>
          <a:srcRect r="10714" b="14286"/>
          <a:stretch>
            <a:fillRect/>
          </a:stretch>
        </p:blipFill>
        <p:spPr bwMode="auto">
          <a:xfrm>
            <a:off x="4644008" y="3645024"/>
            <a:ext cx="1800200" cy="1296144"/>
          </a:xfrm>
          <a:prstGeom prst="rect">
            <a:avLst/>
          </a:prstGeom>
          <a:noFill/>
          <a:ln w="57150">
            <a:solidFill>
              <a:srgbClr val="259B33"/>
            </a:solidFill>
            <a:miter lim="800000"/>
            <a:headEnd/>
            <a:tailEnd/>
          </a:ln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67586" y="5157192"/>
            <a:ext cx="1776622" cy="1338389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2051720" y="1268760"/>
            <a:ext cx="18036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У бобрихи - …..</a:t>
            </a:r>
          </a:p>
          <a:p>
            <a:r>
              <a:rPr lang="ru-RU" sz="2000" dirty="0" smtClean="0"/>
              <a:t>(бобрёнок) .</a:t>
            </a:r>
            <a:endParaRPr lang="ru-RU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2123728" y="2708920"/>
            <a:ext cx="14285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У рыси - …..</a:t>
            </a:r>
          </a:p>
          <a:p>
            <a:r>
              <a:rPr lang="ru-RU" sz="2000" dirty="0" smtClean="0"/>
              <a:t>(рысёнок) .</a:t>
            </a:r>
            <a:endParaRPr lang="ru-RU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2195736" y="4293096"/>
            <a:ext cx="1784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У тигрицы - …..</a:t>
            </a:r>
          </a:p>
          <a:p>
            <a:r>
              <a:rPr lang="ru-RU" sz="2000" dirty="0" smtClean="0"/>
              <a:t>(тигрёнок) .</a:t>
            </a:r>
            <a:endParaRPr lang="ru-RU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6660232" y="1340768"/>
            <a:ext cx="17541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У кенгуру - …..</a:t>
            </a:r>
          </a:p>
          <a:p>
            <a:r>
              <a:rPr lang="ru-RU" sz="2000" dirty="0" smtClean="0"/>
              <a:t>(кенгурёнок) .</a:t>
            </a:r>
            <a:endParaRPr lang="ru-RU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6660232" y="2708920"/>
            <a:ext cx="15552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У зебры - …..</a:t>
            </a:r>
          </a:p>
          <a:p>
            <a:r>
              <a:rPr lang="ru-RU" sz="2000" dirty="0" smtClean="0"/>
              <a:t>(</a:t>
            </a:r>
            <a:r>
              <a:rPr lang="ru-RU" sz="2000" dirty="0" err="1" smtClean="0"/>
              <a:t>зебрёнок</a:t>
            </a:r>
            <a:r>
              <a:rPr lang="ru-RU" sz="2000" dirty="0" smtClean="0"/>
              <a:t>) .</a:t>
            </a:r>
            <a:endParaRPr lang="ru-RU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6732240" y="4365104"/>
            <a:ext cx="17315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У жирафа - …..</a:t>
            </a:r>
          </a:p>
          <a:p>
            <a:r>
              <a:rPr lang="ru-RU" sz="2000" dirty="0" smtClean="0"/>
              <a:t>(</a:t>
            </a:r>
            <a:r>
              <a:rPr lang="ru-RU" sz="2000" dirty="0" err="1" smtClean="0"/>
              <a:t>жирафёнок</a:t>
            </a:r>
            <a:r>
              <a:rPr lang="ru-RU" sz="2000" dirty="0" smtClean="0"/>
              <a:t>) .</a:t>
            </a:r>
            <a:endParaRPr lang="ru-RU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6732240" y="5733256"/>
            <a:ext cx="20169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У крольчихи - …..</a:t>
            </a:r>
          </a:p>
          <a:p>
            <a:r>
              <a:rPr lang="ru-RU" sz="2000" dirty="0" smtClean="0"/>
              <a:t>(</a:t>
            </a:r>
            <a:r>
              <a:rPr lang="ru-RU" sz="2000" dirty="0" err="1" smtClean="0"/>
              <a:t>крольчёнок</a:t>
            </a:r>
            <a:r>
              <a:rPr lang="ru-RU" sz="2000" dirty="0" smtClean="0"/>
              <a:t>) 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204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800" decel="100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800" decel="100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800" decel="100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800" decel="100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800" decel="100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800" decel="100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800" decel="100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800" decel="100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800" decel="100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800" decel="100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800" decel="100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800" decel="100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800" decel="100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3" grpId="0" animBg="1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260648"/>
            <a:ext cx="8136904" cy="6048672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Образование глаголов  при помощи приставок</a:t>
            </a:r>
          </a:p>
          <a:p>
            <a:endParaRPr lang="ru-RU" b="1" dirty="0" smtClean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b="1" dirty="0" smtClean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ru-RU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r>
              <a:rPr lang="ru-RU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.Упражнение</a:t>
            </a:r>
            <a:r>
              <a:rPr lang="ru-RU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  <a:p>
            <a:r>
              <a:rPr lang="ru-RU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Если человек идет, то он ПРИХОДИТ.                                       Идет- УХОДИТ                                                                             Если человек бежит, то он …                                                       Бежит-                                                                                                                                        Если человек едет, то он …                                                          Едет-                                                                                                       Если птица летит, то она …                                                          Летит-                                                                                                                    Если рыба плывет, то она …                                                        Плывет-                                                                                                   Если змея ползет, то она …                                                         Ползет-</a:t>
            </a:r>
          </a:p>
          <a:p>
            <a:endParaRPr lang="ru-RU" b="1" dirty="0" smtClean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ru-RU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ru-RU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.Упражнение</a:t>
            </a:r>
            <a:r>
              <a:rPr lang="ru-RU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  <a:p>
            <a:r>
              <a:rPr lang="ru-RU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Человек </a:t>
            </a:r>
            <a:r>
              <a:rPr lang="ru-RU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 дороге </a:t>
            </a:r>
            <a:r>
              <a:rPr lang="ru-RU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ИДЕТ, в дом ВХОДИТ, а из дома ВЫХОДИТ.                                                                                            Мальчик по дороге БЕЖИТ, в дом … , а из дома …                                                                                                                     Машина по дороге ЕДЕТ, в гараж …, а из гаража …                                                                                                                                         Птица  ЛЕТИТ, в окно …, а из окна …                                                                                                                                            Змея ПОЛЗЕТ, в палатку …, а из палатки …</a:t>
            </a:r>
          </a:p>
        </p:txBody>
      </p:sp>
    </p:spTree>
    <p:extLst>
      <p:ext uri="{BB962C8B-B14F-4D97-AF65-F5344CB8AC3E}">
        <p14:creationId xmlns:p14="http://schemas.microsoft.com/office/powerpoint/2010/main" val="29479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http://aldega.ru/netcat_files/108/129/krper_full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8" r="22321"/>
          <a:stretch/>
        </p:blipFill>
        <p:spPr bwMode="auto">
          <a:xfrm>
            <a:off x="107505" y="1569710"/>
            <a:ext cx="4392488" cy="528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35062" y="224644"/>
            <a:ext cx="5517257" cy="504056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</a:t>
            </a:r>
            <a:r>
              <a:rPr lang="en-US" b="1" dirty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/</a:t>
            </a:r>
            <a:r>
              <a:rPr lang="ru-RU" b="1" dirty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игра: </a:t>
            </a:r>
            <a:r>
              <a:rPr lang="ru-RU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«Скажи по образцу»</a:t>
            </a:r>
            <a:endParaRPr lang="ru-RU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3608" y="737895"/>
            <a:ext cx="710059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Если в доме один этаж – одноэтажный дом;</a:t>
            </a:r>
          </a:p>
          <a:p>
            <a:r>
              <a:rPr lang="ru-RU" sz="2800" b="1" dirty="0" smtClean="0"/>
              <a:t>Если два этажа -     ……………………………… и т.д.</a:t>
            </a:r>
          </a:p>
          <a:p>
            <a:r>
              <a:rPr lang="ru-RU" sz="2800" b="1" dirty="0"/>
              <a:t> </a:t>
            </a:r>
            <a:r>
              <a:rPr lang="ru-RU" sz="2800" b="1" dirty="0" smtClean="0"/>
              <a:t>                             </a:t>
            </a:r>
          </a:p>
          <a:p>
            <a:r>
              <a:rPr lang="ru-RU" sz="2800" b="1" dirty="0"/>
              <a:t> </a:t>
            </a:r>
            <a:r>
              <a:rPr lang="ru-RU" sz="2800" b="1" dirty="0" smtClean="0"/>
              <a:t>                          </a:t>
            </a:r>
            <a:endParaRPr lang="ru-RU" sz="2800" b="1" dirty="0"/>
          </a:p>
        </p:txBody>
      </p:sp>
      <p:pic>
        <p:nvPicPr>
          <p:cNvPr id="5" name="Picture 16" descr="http://aldega.ru/netcat_files/108/129/krper_full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8" r="22321" b="73880"/>
          <a:stretch/>
        </p:blipFill>
        <p:spPr bwMode="auto">
          <a:xfrm>
            <a:off x="4652393" y="4486092"/>
            <a:ext cx="4392488" cy="138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http://aldega.ru/netcat_files/108/129/krper_full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8" t="81268" r="22321"/>
          <a:stretch/>
        </p:blipFill>
        <p:spPr bwMode="auto">
          <a:xfrm>
            <a:off x="4652393" y="5867400"/>
            <a:ext cx="4392488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49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КАРТИНКИ\scrn_big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 bwMode="auto">
          <a:xfrm>
            <a:off x="832570" y="4189117"/>
            <a:ext cx="2251715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\scrn_big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/>
          <a:stretch/>
        </p:blipFill>
        <p:spPr bwMode="auto">
          <a:xfrm>
            <a:off x="3635896" y="4210769"/>
            <a:ext cx="2223505" cy="170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\scrn_big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 bwMode="auto">
          <a:xfrm>
            <a:off x="2079536" y="2852936"/>
            <a:ext cx="2251715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АРТИНКИ\scrn_big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 bwMode="auto">
          <a:xfrm>
            <a:off x="5333677" y="2894779"/>
            <a:ext cx="2223505" cy="170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260648"/>
            <a:ext cx="7344816" cy="360040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8. Достаточный уровень развития связной речи.</a:t>
            </a:r>
          </a:p>
        </p:txBody>
      </p:sp>
    </p:spTree>
    <p:extLst>
      <p:ext uri="{BB962C8B-B14F-4D97-AF65-F5344CB8AC3E}">
        <p14:creationId xmlns:p14="http://schemas.microsoft.com/office/powerpoint/2010/main" val="236752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037E-6 L -0.575 -0.245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50" y="-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0.01563 -0.241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-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0.38837 -0.4363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10" y="-2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32743 -0.4377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72" y="-2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solidFill>
            <a:srgbClr val="0000FF"/>
          </a:solidFill>
          <a:ln>
            <a:noFill/>
          </a:ln>
        </p:spPr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23928" y="262940"/>
            <a:ext cx="1185286" cy="2229956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>
                  <a:solidFill>
                    <a:srgbClr val="0066FF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ru-RU" b="1" dirty="0">
              <a:ln w="11430">
                <a:solidFill>
                  <a:srgbClr val="0066FF"/>
                </a:solidFill>
              </a:ln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AutoShape 2" descr="data:image/jpeg;base64,/9j/4AAQSkZJRgABAQAAAQABAAD/2wCEAAkGBwgHBgkIBwgKCgkLDRYPDQwMDRsUFRAWIB0iIiAdHx8kKDQsJCYxJx8fLT0tMTU3Ojo6Iys/RD84QzQ5OjcBCgoKDQwNGg8PGjclHyU3Nzc3Nzc3Nzc3Nzc3Nzc3Nzc3Nzc3Nzc3Nzc3Nzc3Nzc3Nzc3Nzc3Nzc3Nzc3Nzc3N//AABEIAIAAigMBIgACEQEDEQH/xAAcAAACAwEBAQEAAAAAAAAAAAAABgQFBwMCAQj/xAA/EAABAwMDAgQDBQQHCQAAAAABAgMEAAURBhIhEzEHQVFhInGBFDKRobEjQlLBFUNTYoLR8SQzNGNzssLh8P/EABoBAAMBAQEBAAAAAAAAAAAAAAACAwQBBQb/xAAiEQACAgIBBQEBAQAAAAAAAAAAAQIDESESBBMxQVEy4SL/2gAMAwEAAhEDEQA/ANxooooAKKKKACiiigAooooAKKKKACod3uMe02yTcJitrEdsrWfP5D3PaplUms47crTU9p5AWjYFFJ9lA/yoZ1LLwYpqLW181A6sh9cWL2EdhRAA9yPvH8val6Nd7paXkzLfOkMOJPBQrg/MdiPnWgSbZHes7rdvZbCzwNvr86z9u1zprkhhiOpTrIPUT7jnHzqSmmaJVNG8+HOrhqu0FyQlDdwjkJkIRwDnspI9Dz9Qabq/J9nu0ywymLjb3+lIZe27cc4KTnI8xxjFfpPReomtT2Fm4tpCHCSh1vOdix3+nY/WqkGi9ooooFCiiigAooooAKKKKACiiigAooooAKiz30sR1FRTlQKUBRwFKwcDmu7riW0KWsgJSMknyFJlyvrF8WzDjtuo2yBysD4gRgfqeKSyfFDwi5MVIkdmz3V9mUw5HfUfhQT8OMdx5VNU00VYQUfe3cp7H1pu1Lpxm5y0TXZaIyGmtrilIB+EEnOcj1NZ6i6W5mTMXEkfaI7LqkJd4+IJ9P8AOs84NPJuqtU1j2KV/wBLboUyTCWXJrLwcdiBBLhaUdoUkD73xHnzGPenzwUs16txlPzWX40N1sEMvJKd6zjCgk+wx9RVBomTLufiBEnBexW5ZUEns3tPw/pW6NOJWOO47jNaYZxsh1VXanxOlFFFMZQoopb13qM6csa5DISqW4djCVcjdjufYf5UAMe4AZJ4oyK/OTs683uQp25XOQsDBAKyAPkBwKv9MXOfZZSVxprzrSf95HWsqSsefB7H3FTdiRVVNm30V5QoKQk9sjODXqqEgoor5mgD7RXzIr7QBV6lhuz7LKjMrKVqTkYxzg5xz60j6GtyF31SnHVOBtoOJPYZBGPL3NPV3y6yqMolKHUEFSe/px+NV0Qx7So9COrbt2ANjKlHI7mpyjl5LQniDX0UvFqZJlW6RAR/wqcEpT3WQR39vb2rNtPQ/t8Z2E060y6tZWtx5RCQkAegPckD8a2V9hD8loupC9zfcjzP/wAapLDpiLbblIQ2hO1UkvrJ/dT2QgfipVM1krXb24a8nrw0027bkyZ00APOnptbef2Y7qHsT+QHrT28pLTeUZCh2OahwG3lJLrw6WVHYnHO3yyPlivUla1jCQpCR3KvM0yI2zlZLlIuI7oeaSseYrpVXZXDtWlXHOUirSgkFZT45P4atjA7/GvP4CtWrLvGqEtxNtlBBLY3tKV6E4IH5Gll4Gh5MtivuDeAo9v5U66ehNptqnS5iQ8nBWBylPoKRmXGxIKSoDBx35PFME6c/bYKFNrwFqACVp8sf6Vnls11uMds123attzcFCJknMhIwUhtWT6eWDXuRrSA2kdJl5xRxwQBWVLiXpKFTJqUtpQ2HSAoLVjGRgJ9uwqZa/s1zaCmroFkjJbQMKH0PIpHZb4RF1pvKHh/XigB04baDnutwq/QCvg1NdLixvhRwlvOCtsc59Bk/nil5i2REqBU2Xlf8w7vy7VYOFDCTvGxCBzkYwKWNsuXGT2UjWo7JVuvQtElTRiPrlKP7XesBKgexz696vE6rZKjuiuAeu8UkNyocq2ouKkBKFoCyocKHtkV9jgTGApiV8J43lByD68mqKUlpFHCuSy0aNLUqXHYW2jCjhRSo9gRVdKaWljc98CsggeQx8qn9dhxIS04NoTgEHiuP20IIQ8MH+IHINacmPDK1KlcrCTnCccVKt0MoQtC89ZR6iiR3+VTjJZdbCck+3rXtSxsbWnsOBzXQbOmUuDOdqh3yKrZ8hKSUpO/HfbXW4XBtlvjl9XZPmB6mqZxKur1ELKXcZC/4h5gjzFdBFpaHJDs5BV8CAD8IGM8UwfSqDTqlPy33lYwltIABzjPf9KYKBX5ObrzTKCt5xDaB3UtQAFKPiahubpdHTdSUGSg7kqBB4VWX+IuoJF21JMZLyjEiKLTDQPw/CcKV8yQefalRm9T4bLkZmU4Iy1JWtkqykkHggHsfcUksyWEbJdG4V8294yNRs0BUQoeQ2hRGUvE4IPv61QzVvKbbtylb1NLIGTn8PamiI8H4zbzJRtWncpCucEjnFLWmlty79M+0buq2lWxKcEJG4A/y/OslE2uXL0Z+HKSX0enJHShIdccKE7Up3gZ2cdzUCyxYwnh+KWgkoVkpbHJ45z+NSGXNzOzDi0YwQoJ5H411gtsQ2giOwEI9EgCud3Js7WCTITMz8Bw3/E0ohY+nn5VAVHmGU0rru7CzgtKOUqyDwfxqx+0H91JHooKwQfavSZZAHULjigMbnF5NTeOXL2USa0cITDTVqMVxK0EtEN7EjAPuMjvUO3tXRD7wUlhhlSgepsJPbHbP51OK2x91EjGeweIH611RLCU4DK8DyzTKwOKS0C3HIrRSHFrUM4X/pU6wXSTMmtwpbo2OAhCyjJ3YyB9eagLlheMsqx8hXnrN/CC24PQpHNMrNk5V6LZF4fS4UFopUDg+WKmN3WatsoaUEFR8wOPeuNqhzS0hM9Da1JAGR3x71aIgtf2I/CtqMbIMZAUFFayVkkKUammL+zCg6qpLEJsq3MhKVDvjn8anlrI2r4OOOfOmFbK+xtKj3FZUUpDjeFe5B4/nTJWb+IEuXA0+HYL3SeEloFxJ5SN3BH1xTLatVRJVrhyHvhcdYQtYHkSkE1zI/Zm4KaPz5d5KFzH1E4Xvc3+md6j/OqfeFrPoeKn3RvdNkcjh9Y9/vGoCkFI4GBSx08nv9RQ5QePg36ZlpctKW3D8TZKDzjHt6ng14scBDGoJMtCzlxpQKcDHdP+VKKXClQW24W1jsUqwavdITZL13LT729HRURlIBzken1qVnTuPKUXo+fqk1JJoY7vcpNuW39mjNvBwHcVqIx6Yx86maPvlruslUK9Lft8guBLakDe0cjzPkc/SqHWE56MYwYwMhecpz6VG01ZpEtTTSknrTXAEk9+eM/zpK648FJo1Tm3NxTNqXoJhfa4vj0+EV6ToRpIx/SLp+bYpvFfat2YfDL37Poi3jSJh22RJjyVvutIKw2UY3Y/9UgG4STw3FSfcr71vBAOc1mGp9O/0LcFSYqcwpKspR/ZL7lI9j3HyIpZUw84HhfP2xPfvE9jCjb0qHn+0P6Y/Q1eQ3OsIjqk7SvYogeWcVwntNvx8oHBHcVIhIwIqR3Gwc/Ss84RTWDRCbknk0dpPGR2r2sjzqI3KVGjMlYBRjBPpUlC2nRwa3GJnx0NugblbVj7qwcEfI156shKU9TGU/vjsqhccnkKBHpVTep0G0xlKmyEMgjPxL5+g86ASb0hL8UrqtiBGgpI/bPhSx6hHP64pObvUhLaQ2lIQAAkYPAqLqS7rvl2Mpf7NhA2MNfwp9T7nzqzhWlDsKO4VnK20q+76ilZ9BRSqqVGxbIsGyv3zVptLa+i7IkOgqUnPTxuJyMj0qfrDQVw0rARPkyo77CnQ0C3uCskE9iPb1q402kR/GdTZHH26SBgeqF1oPitaZl50e9HtzCn5CHkOpbT3UAecevBrqWiV3WWV2win/lpGEyrJOiW2HdJMQCDMz0HSpKgvvxgHI7HvV1orTEpyA/qMOtpiMrLIb7qUTjn27imrV1negeEdkauDHTmRHE5STyjcVcfmM1x0xeLfC8Oo1rcX/t06U6UIQOcJVkqV6DAApJ/lonbd3qlLG+WCjvkUPOw1FtKwgqJCu3ljinLw5hGZexIWMoiNlX+NXA/8qSNVXBcCMyptOFuKKQpXkcU7eA0pL1tuqHZPVk/aEkoKsnZtGDj0yTSUptLJkuaUXjyaoK+0UVoMAVEucFm4wnYkgHY4MZHdJ8iPcGpdFAGL3uFJgTHo7oBdbPxjycB7LHzqVFGJEZH95Irt4uarttoukWGqAqRcEtdRTu8oCG1EgdvvHIJA7D61DC1IKFoOFDBGR51luWGjZQ8pj42AuN0l4KSKgQkrj3UQ1ymlMrSSM5CmzjgHyOfoaoWZl0cTsMpCE47oTtyPnmqy56jtFpbUHZQkSE/1bGFqJ9znA+pq+fhDiRLZrK/6kuLFtiORYK3ypO8NKVt2pJ8z7elV+htNDXdyuDlznyUGOEEuDClLJJHn2HFdPCHZO1y44hKkoLT60jOdu7AGT5/erSfDnRb+khcjKltSFSnBs6aSMITnGc+fNdS+noWXwpi1Vp4X9M18SdHwdKKtiYL0l1EkO9VT6gTlO3GMAADmruzacujtnguIQztXHbUnKznBSPapHj05hdkRznD6v8AsrQ9OQ0J09axtTxEaHf+4KMbGl1M100JSeW8mcQ7ZMb8alO/ZXgyJDj5cKDt2qaPOe3c4rYABXzaK9Ux511zt459LAk+MDXU0NLxnKHWVcf9QD+dZhpbRsmVaGtUR5iemwt1D0dYOdo4yk/M5Irdb7aYt8tUi3TQrovp2qKTgjnII9wQDVRH05HsGjpdptvWdT0nSCvClrUrJ8qSSymVhelSq/ecmNaqjypEVlUaG/JSHML6TRXtyOMgfI1WackXXSd6ZuUaI+w8ElPRlR1pC0KxkYIB5wOfYVsnh1FkR5c7rx3WtzaMFxBTnk8c08lCT3GfnS0pqBG/c2QrFcDdrTFnqjOxjIbC+i6MKR7Gp9fAMV9qpIKKKKAIFzs9rumw3O3RJfT+512Ur2/LIrNYjMd67NNSVhqOp3C1FQSEp58/KtXcOEE+grGbnZ5t7YkW6EyOvICkpDvwp9Tk/Ks936iaKPzI4eJer7GzandO6aDUhUgBEuW2dyUozykK/eJxzjjFZY2BswBjHFPI8JtWAgfZI3PmJKcCmWxeDLvR33u4IbcP9XHG/H+I4/Sr4I5KPwQDretDsjrcQqI4lax2aGQQT8yMVv8AiqLSmlLfpeO61AClKdUFLcWBuOOwyB2q+rpxvJn/AIp6RuWpzbV2vpEsdRDgcVt2he34vfG3tTzEaMeIyxnPTbSjPyGK7YooHlbKUFB+E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data:image/jpeg;base64,/9j/4AAQSkZJRgABAQAAAQABAAD/2wCEAAkGBwgHBgkIBwgKCgkLDRYPDQwMDRsUFRAWIB0iIiAdHx8kKDQsJCYxJx8fLT0tMTU3Ojo6Iys/RD84QzQ5OjcBCgoKDQwNGg8PGjclHyU3Nzc3Nzc3Nzc3Nzc3Nzc3Nzc3Nzc3Nzc3Nzc3Nzc3Nzc3Nzc3Nzc3Nzc3Nzc3Nzc3N//AABEIAIAAigMBIgACEQEDEQH/xAAcAAACAwEBAQEAAAAAAAAAAAAABgQFBwMCAQj/xAA/EAABAwMDAgQDBQQHCQAAAAABAgMEAAURBhIhEzEHQVFhInGBFDKRobEjQlLBFUNTYoLR8SQzNGNzssLh8P/EABoBAAMBAQEBAAAAAAAAAAAAAAACAwQBBQb/xAAiEQACAgIBBQEBAQAAAAAAAAAAAQIDESESBBMxQVEy4SL/2gAMAwEAAhEDEQA/ANxooooAKKKKACiiigAooooAKKKKACod3uMe02yTcJitrEdsrWfP5D3PaplUms47crTU9p5AWjYFFJ9lA/yoZ1LLwYpqLW181A6sh9cWL2EdhRAA9yPvH8val6Nd7paXkzLfOkMOJPBQrg/MdiPnWgSbZHes7rdvZbCzwNvr86z9u1zprkhhiOpTrIPUT7jnHzqSmmaJVNG8+HOrhqu0FyQlDdwjkJkIRwDnspI9Dz9Qabq/J9nu0ywymLjb3+lIZe27cc4KTnI8xxjFfpPReomtT2Fm4tpCHCSh1vOdix3+nY/WqkGi9ooooFCiiigAooooAKKKKACiiigAooooAKiz30sR1FRTlQKUBRwFKwcDmu7riW0KWsgJSMknyFJlyvrF8WzDjtuo2yBysD4gRgfqeKSyfFDwi5MVIkdmz3V9mUw5HfUfhQT8OMdx5VNU00VYQUfe3cp7H1pu1Lpxm5y0TXZaIyGmtrilIB+EEnOcj1NZ6i6W5mTMXEkfaI7LqkJd4+IJ9P8AOs84NPJuqtU1j2KV/wBLboUyTCWXJrLwcdiBBLhaUdoUkD73xHnzGPenzwUs16txlPzWX40N1sEMvJKd6zjCgk+wx9RVBomTLufiBEnBexW5ZUEns3tPw/pW6NOJWOO47jNaYZxsh1VXanxOlFFFMZQoopb13qM6csa5DISqW4djCVcjdjufYf5UAMe4AZJ4oyK/OTs683uQp25XOQsDBAKyAPkBwKv9MXOfZZSVxprzrSf95HWsqSsefB7H3FTdiRVVNm30V5QoKQk9sjODXqqEgoor5mgD7RXzIr7QBV6lhuz7LKjMrKVqTkYxzg5xz60j6GtyF31SnHVOBtoOJPYZBGPL3NPV3y6yqMolKHUEFSe/px+NV0Qx7So9COrbt2ANjKlHI7mpyjl5LQniDX0UvFqZJlW6RAR/wqcEpT3WQR39vb2rNtPQ/t8Z2E060y6tZWtx5RCQkAegPckD8a2V9hD8loupC9zfcjzP/wAapLDpiLbblIQ2hO1UkvrJ/dT2QgfipVM1krXb24a8nrw0027bkyZ00APOnptbef2Y7qHsT+QHrT28pLTeUZCh2OahwG3lJLrw6WVHYnHO3yyPlivUla1jCQpCR3KvM0yI2zlZLlIuI7oeaSseYrpVXZXDtWlXHOUirSgkFZT45P4atjA7/GvP4CtWrLvGqEtxNtlBBLY3tKV6E4IH5Gll4Gh5MtivuDeAo9v5U66ehNptqnS5iQ8nBWBylPoKRmXGxIKSoDBx35PFME6c/bYKFNrwFqACVp8sf6Vnls11uMds123attzcFCJknMhIwUhtWT6eWDXuRrSA2kdJl5xRxwQBWVLiXpKFTJqUtpQ2HSAoLVjGRgJ9uwqZa/s1zaCmroFkjJbQMKH0PIpHZb4RF1pvKHh/XigB04baDnutwq/QCvg1NdLixvhRwlvOCtsc59Bk/nil5i2REqBU2Xlf8w7vy7VYOFDCTvGxCBzkYwKWNsuXGT2UjWo7JVuvQtElTRiPrlKP7XesBKgexz696vE6rZKjuiuAeu8UkNyocq2ouKkBKFoCyocKHtkV9jgTGApiV8J43lByD68mqKUlpFHCuSy0aNLUqXHYW2jCjhRSo9gRVdKaWljc98CsggeQx8qn9dhxIS04NoTgEHiuP20IIQ8MH+IHINacmPDK1KlcrCTnCccVKt0MoQtC89ZR6iiR3+VTjJZdbCck+3rXtSxsbWnsOBzXQbOmUuDOdqh3yKrZ8hKSUpO/HfbXW4XBtlvjl9XZPmB6mqZxKur1ELKXcZC/4h5gjzFdBFpaHJDs5BV8CAD8IGM8UwfSqDTqlPy33lYwltIABzjPf9KYKBX5ObrzTKCt5xDaB3UtQAFKPiahubpdHTdSUGSg7kqBB4VWX+IuoJF21JMZLyjEiKLTDQPw/CcKV8yQefalRm9T4bLkZmU4Iy1JWtkqykkHggHsfcUksyWEbJdG4V8294yNRs0BUQoeQ2hRGUvE4IPv61QzVvKbbtylb1NLIGTn8PamiI8H4zbzJRtWncpCucEjnFLWmlty79M+0buq2lWxKcEJG4A/y/OslE2uXL0Z+HKSX0enJHShIdccKE7Up3gZ2cdzUCyxYwnh+KWgkoVkpbHJ45z+NSGXNzOzDi0YwQoJ5H411gtsQ2giOwEI9EgCud3Js7WCTITMz8Bw3/E0ohY+nn5VAVHmGU0rru7CzgtKOUqyDwfxqx+0H91JHooKwQfavSZZAHULjigMbnF5NTeOXL2USa0cITDTVqMVxK0EtEN7EjAPuMjvUO3tXRD7wUlhhlSgepsJPbHbP51OK2x91EjGeweIH611RLCU4DK8DyzTKwOKS0C3HIrRSHFrUM4X/pU6wXSTMmtwpbo2OAhCyjJ3YyB9eagLlheMsqx8hXnrN/CC24PQpHNMrNk5V6LZF4fS4UFopUDg+WKmN3WatsoaUEFR8wOPeuNqhzS0hM9Da1JAGR3x71aIgtf2I/CtqMbIMZAUFFayVkkKUammL+zCg6qpLEJsq3MhKVDvjn8anlrI2r4OOOfOmFbK+xtKj3FZUUpDjeFe5B4/nTJWb+IEuXA0+HYL3SeEloFxJ5SN3BH1xTLatVRJVrhyHvhcdYQtYHkSkE1zI/Zm4KaPz5d5KFzH1E4Xvc3+md6j/OqfeFrPoeKn3RvdNkcjh9Y9/vGoCkFI4GBSx08nv9RQ5QePg36ZlpctKW3D8TZKDzjHt6ng14scBDGoJMtCzlxpQKcDHdP+VKKXClQW24W1jsUqwavdITZL13LT729HRURlIBzken1qVnTuPKUXo+fqk1JJoY7vcpNuW39mjNvBwHcVqIx6Yx86maPvlruslUK9Lft8guBLakDe0cjzPkc/SqHWE56MYwYwMhecpz6VG01ZpEtTTSknrTXAEk9+eM/zpK648FJo1Tm3NxTNqXoJhfa4vj0+EV6ToRpIx/SLp+bYpvFfat2YfDL37Poi3jSJh22RJjyVvutIKw2UY3Y/9UgG4STw3FSfcr71vBAOc1mGp9O/0LcFSYqcwpKspR/ZL7lI9j3HyIpZUw84HhfP2xPfvE9jCjb0qHn+0P6Y/Q1eQ3OsIjqk7SvYogeWcVwntNvx8oHBHcVIhIwIqR3Gwc/Ss84RTWDRCbknk0dpPGR2r2sjzqI3KVGjMlYBRjBPpUlC2nRwa3GJnx0NugblbVj7qwcEfI156shKU9TGU/vjsqhccnkKBHpVTep0G0xlKmyEMgjPxL5+g86ASb0hL8UrqtiBGgpI/bPhSx6hHP64pObvUhLaQ2lIQAAkYPAqLqS7rvl2Mpf7NhA2MNfwp9T7nzqzhWlDsKO4VnK20q+76ilZ9BRSqqVGxbIsGyv3zVptLa+i7IkOgqUnPTxuJyMj0qfrDQVw0rARPkyo77CnQ0C3uCskE9iPb1q402kR/GdTZHH26SBgeqF1oPitaZl50e9HtzCn5CHkOpbT3UAecevBrqWiV3WWV2win/lpGEyrJOiW2HdJMQCDMz0HSpKgvvxgHI7HvV1orTEpyA/qMOtpiMrLIb7qUTjn27imrV1negeEdkauDHTmRHE5STyjcVcfmM1x0xeLfC8Oo1rcX/t06U6UIQOcJVkqV6DAApJ/lonbd3qlLG+WCjvkUPOw1FtKwgqJCu3ljinLw5hGZexIWMoiNlX+NXA/8qSNVXBcCMyptOFuKKQpXkcU7eA0pL1tuqHZPVk/aEkoKsnZtGDj0yTSUptLJkuaUXjyaoK+0UVoMAVEucFm4wnYkgHY4MZHdJ8iPcGpdFAGL3uFJgTHo7oBdbPxjycB7LHzqVFGJEZH95Irt4uarttoukWGqAqRcEtdRTu8oCG1EgdvvHIJA7D61DC1IKFoOFDBGR51luWGjZQ8pj42AuN0l4KSKgQkrj3UQ1ymlMrSSM5CmzjgHyOfoaoWZl0cTsMpCE47oTtyPnmqy56jtFpbUHZQkSE/1bGFqJ9znA+pq+fhDiRLZrK/6kuLFtiORYK3ypO8NKVt2pJ8z7elV+htNDXdyuDlznyUGOEEuDClLJJHn2HFdPCHZO1y44hKkoLT60jOdu7AGT5/erSfDnRb+khcjKltSFSnBs6aSMITnGc+fNdS+noWXwpi1Vp4X9M18SdHwdKKtiYL0l1EkO9VT6gTlO3GMAADmruzacujtnguIQztXHbUnKznBSPapHj05hdkRznD6v8AsrQ9OQ0J09axtTxEaHf+4KMbGl1M100JSeW8mcQ7ZMb8alO/ZXgyJDj5cKDt2qaPOe3c4rYABXzaK9Ux511zt459LAk+MDXU0NLxnKHWVcf9QD+dZhpbRsmVaGtUR5iemwt1D0dYOdo4yk/M5Irdb7aYt8tUi3TQrovp2qKTgjnII9wQDVRH05HsGjpdptvWdT0nSCvClrUrJ8qSSymVhelSq/ecmNaqjypEVlUaG/JSHML6TRXtyOMgfI1WackXXSd6ZuUaI+w8ElPRlR1pC0KxkYIB5wOfYVsnh1FkR5c7rx3WtzaMFxBTnk8c08lCT3GfnS0pqBG/c2QrFcDdrTFnqjOxjIbC+i6MKR7Gp9fAMV9qpIKKKKAIFzs9rumw3O3RJfT+512Ur2/LIrNYjMd67NNSVhqOp3C1FQSEp58/KtXcOEE+grGbnZ5t7YkW6EyOvICkpDvwp9Tk/Ks936iaKPzI4eJer7GzandO6aDUhUgBEuW2dyUozykK/eJxzjjFZY2BswBjHFPI8JtWAgfZI3PmJKcCmWxeDLvR33u4IbcP9XHG/H+I4/Sr4I5KPwQDretDsjrcQqI4lax2aGQQT8yMVv8AiqLSmlLfpeO61AClKdUFLcWBuOOwyB2q+rpxvJn/AIp6RuWpzbV2vpEsdRDgcVt2he34vfG3tTzEaMeIyxnPTbSjPyGK7YooHlbKUFB+E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http://domlogoped.ru/image/bottom-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208" y="4509120"/>
            <a:ext cx="4533900" cy="2219326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myclass.dp.ua/_ld/1/688640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050578"/>
            <a:ext cx="3028834" cy="2088232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ТАНЮШКА\И М З\6. Звук (Р).Зоопарк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5969">
            <a:off x="521403" y="4653775"/>
            <a:ext cx="1741964" cy="1306473"/>
          </a:xfrm>
          <a:prstGeom prst="rect">
            <a:avLst/>
          </a:prstGeom>
          <a:noFill/>
          <a:ln w="57150">
            <a:solidFill>
              <a:srgbClr val="66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Boss\Desktop\Аграм. дисграфи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884161">
            <a:off x="6873435" y="4647103"/>
            <a:ext cx="1749322" cy="1336703"/>
          </a:xfrm>
          <a:prstGeom prst="rect">
            <a:avLst/>
          </a:prstGeom>
          <a:noFill/>
          <a:ln w="57150">
            <a:solidFill>
              <a:srgbClr val="66FFFF"/>
            </a:solidFill>
          </a:ln>
        </p:spPr>
      </p:pic>
      <p:pic>
        <p:nvPicPr>
          <p:cNvPr id="15" name="Picture 4" descr="D:\1 С.О.Р\Составление описат-х рассказов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7201282" y="489575"/>
            <a:ext cx="1957328" cy="1467997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pic>
        <p:nvPicPr>
          <p:cNvPr id="1038" name="Picture 14" descr="C:\Users\Boss\Desktop\8. Оптическая дисграффия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530" y="1050110"/>
            <a:ext cx="1536171" cy="1152128"/>
          </a:xfrm>
          <a:prstGeom prst="rect">
            <a:avLst/>
          </a:prstGeom>
          <a:noFill/>
          <a:ln w="57150">
            <a:solidFill>
              <a:srgbClr val="66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85222" y="2636911"/>
            <a:ext cx="2784944" cy="1673069"/>
          </a:xfrm>
          <a:prstGeom prst="rect">
            <a:avLst/>
          </a:prstGeom>
          <a:noFill/>
        </p:spPr>
        <p:txBody>
          <a:bodyPr wrap="none" rtlCol="0">
            <a:prstTxWarp prst="textDeflateIn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Что ждёт меня в школе</a:t>
            </a:r>
            <a:r>
              <a:rPr lang="en-US" sz="6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ru-RU" sz="6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C:\Users\Boss\Desktop\1 (2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28" y="1988841"/>
            <a:ext cx="3029838" cy="214997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D:\ФОТО-    семья,   картинки\ФОТО МОИ,РОДНЯ\я и работа\здоровьесберегательные технологии\11170911103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25336" y="2739389"/>
            <a:ext cx="2359641" cy="1769731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20" name="Picture 13" descr="C:\Users\Boss\Desktop\Аграм. дисграфия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620" y="1050110"/>
            <a:ext cx="1536171" cy="1152128"/>
          </a:xfrm>
          <a:prstGeom prst="rect">
            <a:avLst/>
          </a:prstGeom>
          <a:noFill/>
          <a:ln w="57150">
            <a:solidFill>
              <a:srgbClr val="66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Boss\Desktop\Аграм. дисграфия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5400000" flipV="1">
            <a:off x="77740" y="478650"/>
            <a:ext cx="1869916" cy="1402437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69895" y="165833"/>
            <a:ext cx="8311059" cy="1634035"/>
          </a:xfrm>
          <a:prstGeom prst="rect">
            <a:avLst/>
          </a:prstGeom>
          <a:noFill/>
        </p:spPr>
        <p:txBody>
          <a:bodyPr wrap="none" rtlCol="0">
            <a:prstTxWarp prst="textIn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ЧТО ЖДЁТ МЕНЯ В ШКОЛЕ</a:t>
            </a:r>
            <a:r>
              <a:rPr lang="en-US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ru-RU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179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6000"/>
                            </p:stCondLst>
                            <p:childTnLst>
                              <p:par>
                                <p:cTn id="3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0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3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0"/>
                            </p:stCondLst>
                            <p:childTnLst>
                              <p:par>
                                <p:cTn id="4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6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6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70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402146" y="364839"/>
            <a:ext cx="8229600" cy="1143000"/>
          </a:xfrm>
        </p:spPr>
        <p:txBody>
          <a:bodyPr/>
          <a:lstStyle/>
          <a:p>
            <a:pPr eaLnBrk="1" hangingPunct="1"/>
            <a:r>
              <a:rPr lang="ru-RU" sz="1400" b="1" dirty="0" smtClean="0"/>
              <a:t>Сравнительное описание картинок</a:t>
            </a:r>
            <a:r>
              <a:rPr lang="ru-RU" sz="1400" dirty="0" smtClean="0"/>
              <a:t> – этот прием относится к логическим приемам мышления и включает в себя ряд умений, которые могут быть выстроены в следующей последовательности: приемы выделения объектов на картинке; описание свойств, признаков, выделенных объектов; выделение и описание существенных свойств, сравнение .</a:t>
            </a:r>
          </a:p>
        </p:txBody>
      </p:sp>
      <p:sp>
        <p:nvSpPr>
          <p:cNvPr id="16387" name="Содержимое 45"/>
          <p:cNvSpPr>
            <a:spLocks noGrp="1"/>
          </p:cNvSpPr>
          <p:nvPr>
            <p:ph idx="1"/>
          </p:nvPr>
        </p:nvSpPr>
        <p:spPr>
          <a:xfrm>
            <a:off x="857250" y="1357313"/>
            <a:ext cx="7215188" cy="5197475"/>
          </a:xfrm>
        </p:spPr>
        <p:txBody>
          <a:bodyPr/>
          <a:lstStyle/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</p:txBody>
      </p:sp>
      <p:sp>
        <p:nvSpPr>
          <p:cNvPr id="47" name="Содержимое 46"/>
          <p:cNvSpPr>
            <a:spLocks noGrp="1"/>
          </p:cNvSpPr>
          <p:nvPr>
            <p:ph sz="half" idx="4294967295"/>
          </p:nvPr>
        </p:nvSpPr>
        <p:spPr>
          <a:xfrm>
            <a:off x="1043609" y="1357313"/>
            <a:ext cx="7100266" cy="5214937"/>
          </a:xfrm>
        </p:spPr>
        <p:txBody>
          <a:bodyPr>
            <a:normAutofit/>
          </a:bodyPr>
          <a:lstStyle/>
          <a:p>
            <a:pPr eaLnBrk="1" hangingPunct="1"/>
            <a:endParaRPr lang="ru-RU" dirty="0" smtClean="0"/>
          </a:p>
          <a:p>
            <a:pPr eaLnBrk="1" hangingPunct="1"/>
            <a:endParaRPr lang="ru-RU" dirty="0" smtClean="0"/>
          </a:p>
          <a:p>
            <a:pPr eaLnBrk="1" hangingPunct="1"/>
            <a:endParaRPr lang="ru-RU" dirty="0" smtClean="0"/>
          </a:p>
          <a:p>
            <a:pPr eaLnBrk="1" hangingPunct="1"/>
            <a:endParaRPr lang="ru-RU" dirty="0" smtClean="0"/>
          </a:p>
          <a:p>
            <a:pPr eaLnBrk="1" hangingPunct="1"/>
            <a:endParaRPr lang="ru-RU" sz="1400" dirty="0" smtClean="0"/>
          </a:p>
          <a:p>
            <a:pPr eaLnBrk="1" hangingPunct="1"/>
            <a:r>
              <a:rPr lang="ru-RU" sz="1400" dirty="0" smtClean="0"/>
              <a:t>Зимой солнце тусклое, блеклое, холодное , а весной лучистое , игривое , веселое.</a:t>
            </a:r>
          </a:p>
          <a:p>
            <a:pPr eaLnBrk="1" hangingPunct="1"/>
            <a:r>
              <a:rPr lang="ru-RU" sz="1400" dirty="0" smtClean="0"/>
              <a:t>Зимой ночи длинные , а весной короче .</a:t>
            </a:r>
          </a:p>
          <a:p>
            <a:pPr eaLnBrk="1" hangingPunct="1"/>
            <a:r>
              <a:rPr lang="ru-RU" sz="1400" dirty="0" smtClean="0"/>
              <a:t>Зимой небо мрачное , серое ,а весной </a:t>
            </a:r>
            <a:r>
              <a:rPr lang="ru-RU" sz="1400" dirty="0" err="1" smtClean="0"/>
              <a:t>голубое</a:t>
            </a:r>
            <a:r>
              <a:rPr lang="ru-RU" sz="1400" dirty="0" smtClean="0"/>
              <a:t> ,  чистое , ясное .</a:t>
            </a:r>
          </a:p>
          <a:p>
            <a:pPr eaLnBrk="1" hangingPunct="1"/>
            <a:r>
              <a:rPr lang="ru-RU" sz="1400" dirty="0" smtClean="0"/>
              <a:t>Зимой  растения замерзшие , спящие , а весной расцветающие, оживающие.</a:t>
            </a:r>
          </a:p>
          <a:p>
            <a:pPr eaLnBrk="1" hangingPunct="1"/>
            <a:r>
              <a:rPr lang="ru-RU" sz="1400" dirty="0" smtClean="0"/>
              <a:t>Зимой насекомых нет , а весной они появляются .</a:t>
            </a:r>
          </a:p>
          <a:p>
            <a:pPr eaLnBrk="1" hangingPunct="1"/>
            <a:r>
              <a:rPr lang="ru-RU" sz="1400" dirty="0" smtClean="0"/>
              <a:t>Зимой звери укрываются в своих зимних жилищах, а весной вылезают, выползают из него и греются на солнышке.</a:t>
            </a:r>
          </a:p>
          <a:p>
            <a:pPr eaLnBrk="1" hangingPunct="1"/>
            <a:r>
              <a:rPr lang="ru-RU" sz="1400" dirty="0" smtClean="0"/>
              <a:t>Зимой остаются зимующие птицы , а весной прилетают перелетные птицы .</a:t>
            </a:r>
          </a:p>
          <a:p>
            <a:pPr eaLnBrk="1" hangingPunct="1"/>
            <a:r>
              <a:rPr lang="ru-RU" sz="1400" dirty="0" smtClean="0"/>
              <a:t>Зимой люди одеваются тепло , а весной снимают теплую зимнюю одежду, работают в поле , в огороде , в саду. </a:t>
            </a:r>
          </a:p>
          <a:p>
            <a:pPr eaLnBrk="1" hangingPunct="1"/>
            <a:endParaRPr lang="ru-RU" sz="1400" dirty="0" smtClean="0"/>
          </a:p>
          <a:p>
            <a:pPr eaLnBrk="1" hangingPunct="1"/>
            <a:endParaRPr lang="ru-RU" dirty="0" smtClean="0"/>
          </a:p>
        </p:txBody>
      </p:sp>
      <p:pic>
        <p:nvPicPr>
          <p:cNvPr id="16389" name="AG00435_.GIF" descr="C:\Users\й123\Desktop\Картинки\Анимация\AG00435_.GIF"/>
          <p:cNvPicPr>
            <a:picLocks noChangeAspect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42875" y="2786063"/>
            <a:ext cx="728663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a31[1].gif" descr="C:\Users\й123\Desktop\Картинки\Анимация\a31[1].gif"/>
          <p:cNvPicPr>
            <a:picLocks noChangeAspect="1"/>
          </p:cNvPicPr>
          <p:nvPr/>
        </p:nvPicPr>
        <p:blipFill>
          <a:blip r:embed="rId4" r:link="rId5" cstate="print"/>
          <a:srcRect/>
          <a:stretch>
            <a:fillRect/>
          </a:stretch>
        </p:blipFill>
        <p:spPr bwMode="auto">
          <a:xfrm>
            <a:off x="0" y="4149080"/>
            <a:ext cx="571500" cy="62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Рисунок 26" descr="a31[1]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8424" y="4149080"/>
            <a:ext cx="557212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7" name="Рисунок 28" descr="09-13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4869160"/>
            <a:ext cx="501774" cy="50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8" name="cl2[1].gif" descr="C:\Users\й123\Desktop\Картинки\Анимация\cl2[1].gif"/>
          <p:cNvPicPr>
            <a:picLocks noChangeAspect="1"/>
          </p:cNvPicPr>
          <p:nvPr/>
        </p:nvPicPr>
        <p:blipFill>
          <a:blip r:embed="rId7" r:link="rId8" cstate="print"/>
          <a:srcRect/>
          <a:stretch>
            <a:fillRect/>
          </a:stretch>
        </p:blipFill>
        <p:spPr bwMode="auto">
          <a:xfrm>
            <a:off x="0" y="3214688"/>
            <a:ext cx="7143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9" name="Рисунок 30" descr="09-13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60432" y="4869160"/>
            <a:ext cx="50006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3" name="AG00432_.GIF" descr="C:\Users\й123\Desktop\Картинки\Анимация\AG00432_.GIF"/>
          <p:cNvPicPr>
            <a:picLocks noChangeAspect="1"/>
          </p:cNvPicPr>
          <p:nvPr/>
        </p:nvPicPr>
        <p:blipFill>
          <a:blip r:embed="rId9" r:link="rId10" cstate="print"/>
          <a:srcRect/>
          <a:stretch>
            <a:fillRect/>
          </a:stretch>
        </p:blipFill>
        <p:spPr bwMode="auto">
          <a:xfrm>
            <a:off x="0" y="2214563"/>
            <a:ext cx="78581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4" name="cl46[1].gif" descr="C:\Users\й123\Desktop\Картинки\Анимация\cl46[1].gif"/>
          <p:cNvPicPr>
            <a:picLocks noChangeAspect="1"/>
          </p:cNvPicPr>
          <p:nvPr/>
        </p:nvPicPr>
        <p:blipFill>
          <a:blip r:embed="rId9" r:link="rId11" cstate="print"/>
          <a:srcRect/>
          <a:stretch>
            <a:fillRect/>
          </a:stretch>
        </p:blipFill>
        <p:spPr bwMode="auto">
          <a:xfrm>
            <a:off x="8358188" y="2060848"/>
            <a:ext cx="785812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5" name="112108082738.jpg" descr="C:\Users\й123\Desktop\Картинки\фото для составления рассказа\112108082738.jpg"/>
          <p:cNvPicPr>
            <a:picLocks noChangeAspect="1"/>
          </p:cNvPicPr>
          <p:nvPr/>
        </p:nvPicPr>
        <p:blipFill>
          <a:blip r:embed="rId12" r:link="rId13" cstate="print">
            <a:lum bright="10000" contrast="10000"/>
          </a:blip>
          <a:srcRect l="7143" t="7143" r="5356" b="19048"/>
          <a:stretch>
            <a:fillRect/>
          </a:stretch>
        </p:blipFill>
        <p:spPr bwMode="auto">
          <a:xfrm>
            <a:off x="4716016" y="1403229"/>
            <a:ext cx="3427859" cy="2168645"/>
          </a:xfrm>
          <a:prstGeom prst="rect">
            <a:avLst/>
          </a:prstGeom>
          <a:noFill/>
          <a:ln w="57150">
            <a:solidFill>
              <a:srgbClr val="FF99FF"/>
            </a:solidFill>
            <a:miter lim="800000"/>
            <a:headEnd/>
            <a:tailEnd/>
          </a:ln>
        </p:spPr>
      </p:pic>
      <p:pic>
        <p:nvPicPr>
          <p:cNvPr id="16408" name="AG00434_.GIF" descr="C:\Users\й123\Desktop\Картинки\Анимация\AG00434_.GIF"/>
          <p:cNvPicPr>
            <a:picLocks noChangeAspect="1"/>
          </p:cNvPicPr>
          <p:nvPr/>
        </p:nvPicPr>
        <p:blipFill>
          <a:blip r:embed="rId14" r:link="rId15" cstate="print"/>
          <a:srcRect/>
          <a:stretch>
            <a:fillRect/>
          </a:stretch>
        </p:blipFill>
        <p:spPr bwMode="auto">
          <a:xfrm>
            <a:off x="8316416" y="2780928"/>
            <a:ext cx="623888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9" name="112108082529.jpg" descr="C:\Users\й123\Desktop\Картинки\фото для составления рассказа\112108082529.jpg"/>
          <p:cNvPicPr>
            <a:picLocks noChangeAspect="1"/>
          </p:cNvPicPr>
          <p:nvPr/>
        </p:nvPicPr>
        <p:blipFill>
          <a:blip r:embed="rId16" r:link="rId17" cstate="print">
            <a:lum bright="10000" contrast="30000"/>
          </a:blip>
          <a:srcRect l="5357" t="14285" r="5356" b="14285"/>
          <a:stretch>
            <a:fillRect/>
          </a:stretch>
        </p:blipFill>
        <p:spPr bwMode="auto">
          <a:xfrm>
            <a:off x="1024508" y="1428749"/>
            <a:ext cx="3571875" cy="2143125"/>
          </a:xfrm>
          <a:prstGeom prst="rect">
            <a:avLst/>
          </a:prstGeom>
          <a:noFill/>
          <a:ln w="57150">
            <a:solidFill>
              <a:srgbClr val="0066FF"/>
            </a:solidFill>
            <a:miter lim="800000"/>
            <a:headEnd/>
            <a:tailEnd/>
          </a:ln>
        </p:spPr>
      </p:pic>
      <p:pic>
        <p:nvPicPr>
          <p:cNvPr id="16410" name="cl2[1].gif" descr="C:\Users\й123\Desktop\Картинки\Анимация\cl2[1].gif"/>
          <p:cNvPicPr>
            <a:picLocks noChangeAspect="1"/>
          </p:cNvPicPr>
          <p:nvPr/>
        </p:nvPicPr>
        <p:blipFill>
          <a:blip r:embed="rId7" r:link="rId8" cstate="print"/>
          <a:srcRect/>
          <a:stretch>
            <a:fillRect/>
          </a:stretch>
        </p:blipFill>
        <p:spPr bwMode="auto">
          <a:xfrm>
            <a:off x="8244408" y="3284984"/>
            <a:ext cx="7143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ФОТО-    семья,   картинки\Анимация\животные. рыбы, птицы, насекомые\дик. птицы\bird3-4.gif"/>
          <p:cNvPicPr>
            <a:picLocks noChangeAspect="1" noChangeArrowheads="1" noCrop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884368" y="5229200"/>
            <a:ext cx="827325" cy="820862"/>
          </a:xfrm>
          <a:prstGeom prst="rect">
            <a:avLst/>
          </a:prstGeom>
          <a:noFill/>
        </p:spPr>
      </p:pic>
      <p:pic>
        <p:nvPicPr>
          <p:cNvPr id="1028" name="Picture 4" descr="D:\ФОТО-    семья,   картинки\Дети, игрушки, рисование\a7530d8eb3aa64cceb2c0cf8235096ab[1].gif"/>
          <p:cNvPicPr>
            <a:picLocks noChangeAspect="1" noChangeArrowheads="1" noCrop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6111827"/>
            <a:ext cx="899592" cy="746173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253815" y="5877273"/>
            <a:ext cx="710673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D:\ФОТО-    семья,   картинки\Анимация\животные. рыбы, птицы, насекомые\дик. птицы\61202021_37.gif"/>
          <p:cNvPicPr>
            <a:picLocks noChangeAspect="1" noChangeArrowheads="1" noCrop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0" y="5339126"/>
            <a:ext cx="899592" cy="791641"/>
          </a:xfrm>
          <a:prstGeom prst="rect">
            <a:avLst/>
          </a:prstGeom>
          <a:noFill/>
        </p:spPr>
      </p:pic>
      <p:pic>
        <p:nvPicPr>
          <p:cNvPr id="3" name="Picture 3" descr="D:\ФОТО-    семья,   картинки\Анимация\Природа, цветы\solnychko.gif"/>
          <p:cNvPicPr>
            <a:picLocks noChangeAspect="1" noChangeArrowheads="1" noCrop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0" y="1124744"/>
            <a:ext cx="936104" cy="936104"/>
          </a:xfrm>
          <a:prstGeom prst="rect">
            <a:avLst/>
          </a:prstGeom>
          <a:noFill/>
        </p:spPr>
      </p:pic>
      <p:pic>
        <p:nvPicPr>
          <p:cNvPr id="26" name="Picture 3" descr="D:\ФОТО-    семья,   картинки\Анимация\Природа, цветы\solnychko.gif"/>
          <p:cNvPicPr>
            <a:picLocks noChangeAspect="1" noChangeArrowheads="1" noCrop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8244408" y="1052736"/>
            <a:ext cx="899592" cy="899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09955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6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6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6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260648"/>
            <a:ext cx="7920880" cy="657364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Составление рассказа о насекомых</a:t>
            </a:r>
            <a:endParaRPr lang="ru-RU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5602" name="Picture 2" descr="C:\Users\Татьяна\Desktop\род. собрание Насекомые-старша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037726" y="3259418"/>
            <a:ext cx="3251852" cy="2438889"/>
          </a:xfrm>
          <a:prstGeom prst="rect">
            <a:avLst/>
          </a:prstGeom>
          <a:noFill/>
          <a:ln w="28575">
            <a:solidFill>
              <a:srgbClr val="1912AE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2123728" y="2792421"/>
            <a:ext cx="2592288" cy="3312368"/>
          </a:xfrm>
          <a:prstGeom prst="rect">
            <a:avLst/>
          </a:prstGeom>
          <a:solidFill>
            <a:schemeClr val="bg1"/>
          </a:solidFill>
          <a:ln w="38100">
            <a:solidFill>
              <a:srgbClr val="191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603" name="Picture 3" descr="C:\Users\Татьяна\Desktop\С.О.Р\Составление описат-х рассказ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84518" y="1388775"/>
            <a:ext cx="3264364" cy="2448272"/>
          </a:xfrm>
          <a:prstGeom prst="rect">
            <a:avLst/>
          </a:prstGeom>
          <a:noFill/>
          <a:ln w="38100">
            <a:solidFill>
              <a:srgbClr val="1912AE"/>
            </a:solidFill>
          </a:ln>
        </p:spPr>
      </p:pic>
      <p:pic>
        <p:nvPicPr>
          <p:cNvPr id="25604" name="Picture 4" descr="C:\Users\Татьяна\Desktop\С.О.Р\Составление описат-х рассказ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982498" y="1390210"/>
            <a:ext cx="3275856" cy="2456892"/>
          </a:xfrm>
          <a:prstGeom prst="rect">
            <a:avLst/>
          </a:prstGeom>
          <a:noFill/>
          <a:ln w="38100">
            <a:solidFill>
              <a:srgbClr val="1912AE"/>
            </a:solidFill>
          </a:ln>
        </p:spPr>
      </p:pic>
      <p:sp>
        <p:nvSpPr>
          <p:cNvPr id="10" name="Овал 9"/>
          <p:cNvSpPr/>
          <p:nvPr/>
        </p:nvSpPr>
        <p:spPr>
          <a:xfrm>
            <a:off x="3995936" y="4581128"/>
            <a:ext cx="360040" cy="3600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3779912" y="5157192"/>
            <a:ext cx="864096" cy="86409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211960" y="3140968"/>
            <a:ext cx="360040" cy="360040"/>
          </a:xfrm>
          <a:prstGeom prst="ellipse">
            <a:avLst/>
          </a:prstGeom>
          <a:solidFill>
            <a:srgbClr val="1912AE"/>
          </a:solidFill>
          <a:ln>
            <a:solidFill>
              <a:srgbClr val="191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3923928" y="3501008"/>
            <a:ext cx="360040" cy="36004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3707904" y="3861048"/>
            <a:ext cx="360040" cy="360040"/>
          </a:xfrm>
          <a:prstGeom prst="ellipse">
            <a:avLst/>
          </a:prstGeom>
          <a:solidFill>
            <a:srgbClr val="53D2FF"/>
          </a:solidFill>
          <a:ln>
            <a:solidFill>
              <a:srgbClr val="53D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3419872" y="4221088"/>
            <a:ext cx="360040" cy="360040"/>
          </a:xfrm>
          <a:prstGeom prst="ellipse">
            <a:avLst/>
          </a:prstGeom>
          <a:solidFill>
            <a:srgbClr val="07B91C"/>
          </a:solidFill>
          <a:ln>
            <a:solidFill>
              <a:srgbClr val="07B9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3131840" y="4581128"/>
            <a:ext cx="360040" cy="36004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2915816" y="4941168"/>
            <a:ext cx="360040" cy="36004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2627784" y="5301208"/>
            <a:ext cx="360040" cy="360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2339752" y="5661248"/>
            <a:ext cx="360040" cy="36004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251520" y="4221088"/>
            <a:ext cx="1568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1. Кто это</a:t>
            </a:r>
            <a:r>
              <a:rPr lang="en-US" sz="2400" b="1" dirty="0" smtClean="0"/>
              <a:t>?</a:t>
            </a:r>
            <a:endParaRPr lang="ru-RU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195736" y="6021288"/>
            <a:ext cx="31229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2. Какого цвета,</a:t>
            </a:r>
          </a:p>
          <a:p>
            <a:r>
              <a:rPr lang="ru-RU" sz="2400" b="1" dirty="0" smtClean="0"/>
              <a:t>    размера, строение</a:t>
            </a:r>
            <a:r>
              <a:rPr lang="en-US" sz="2400" b="1" dirty="0" smtClean="0"/>
              <a:t>?</a:t>
            </a:r>
            <a:endParaRPr lang="ru-RU" sz="2400" b="1" dirty="0"/>
          </a:p>
        </p:txBody>
      </p:sp>
      <p:sp>
        <p:nvSpPr>
          <p:cNvPr id="22" name="TextBox 21"/>
          <p:cNvSpPr txBox="1"/>
          <p:nvPr/>
        </p:nvSpPr>
        <p:spPr>
          <a:xfrm flipH="1">
            <a:off x="4644008" y="4293096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3. Приносит</a:t>
            </a:r>
          </a:p>
          <a:p>
            <a:r>
              <a:rPr lang="ru-RU" sz="2400" b="1" dirty="0" smtClean="0"/>
              <a:t>    пользу </a:t>
            </a:r>
          </a:p>
          <a:p>
            <a:r>
              <a:rPr lang="ru-RU" sz="2400" b="1" dirty="0" smtClean="0"/>
              <a:t>    или вред</a:t>
            </a:r>
            <a:r>
              <a:rPr lang="en-US" sz="2400" b="1" dirty="0" smtClean="0"/>
              <a:t>?</a:t>
            </a:r>
            <a:endParaRPr lang="ru-RU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6444208" y="6093296"/>
            <a:ext cx="26021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4.Какую приносит</a:t>
            </a:r>
          </a:p>
          <a:p>
            <a:r>
              <a:rPr lang="ru-RU" sz="2400" b="1" dirty="0" smtClean="0"/>
              <a:t>пользу  или вред</a:t>
            </a:r>
            <a:r>
              <a:rPr lang="en-US" sz="2400" b="1" dirty="0" smtClean="0"/>
              <a:t>?</a:t>
            </a:r>
            <a:endParaRPr lang="ru-RU" sz="2400" b="1" dirty="0"/>
          </a:p>
        </p:txBody>
      </p:sp>
      <p:pic>
        <p:nvPicPr>
          <p:cNvPr id="24" name="Picture 3" descr="D:\ФОТО-    семья,   картинки\птицы,жив.,насекомые\насекомые\картинки\11111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2924944"/>
            <a:ext cx="1051317" cy="671053"/>
          </a:xfrm>
          <a:prstGeom prst="rect">
            <a:avLst/>
          </a:prstGeom>
          <a:noFill/>
        </p:spPr>
      </p:pic>
      <p:pic>
        <p:nvPicPr>
          <p:cNvPr id="25" name="Picture 3" descr="D:\ФОТО-    семья,   картинки\птицы,жив.,насекомые\насекомые\картинки\11111.jpeg"/>
          <p:cNvPicPr>
            <a:picLocks noChangeAspect="1" noChangeArrowheads="1"/>
          </p:cNvPicPr>
          <p:nvPr/>
        </p:nvPicPr>
        <p:blipFill>
          <a:blip r:embed="rId5" cstate="print"/>
          <a:srcRect l="41096" t="10730" r="38356" b="46347"/>
          <a:stretch>
            <a:fillRect/>
          </a:stretch>
        </p:blipFill>
        <p:spPr bwMode="auto">
          <a:xfrm>
            <a:off x="2987824" y="3789040"/>
            <a:ext cx="216024" cy="288032"/>
          </a:xfrm>
          <a:prstGeom prst="rect">
            <a:avLst/>
          </a:prstGeom>
          <a:noFill/>
        </p:spPr>
      </p:pic>
      <p:pic>
        <p:nvPicPr>
          <p:cNvPr id="26" name="Picture 3" descr="D:\ФОТО-    семья,   картинки\птицы,жив.,насекомые\насекомые\картинки\11111.jpeg"/>
          <p:cNvPicPr>
            <a:picLocks noChangeAspect="1" noChangeArrowheads="1"/>
          </p:cNvPicPr>
          <p:nvPr/>
        </p:nvPicPr>
        <p:blipFill>
          <a:blip r:embed="rId5" cstate="print"/>
          <a:srcRect l="41096" t="42922" r="38356" b="3424"/>
          <a:stretch>
            <a:fillRect/>
          </a:stretch>
        </p:blipFill>
        <p:spPr bwMode="auto">
          <a:xfrm>
            <a:off x="2411760" y="4941168"/>
            <a:ext cx="216024" cy="360040"/>
          </a:xfrm>
          <a:prstGeom prst="rect">
            <a:avLst/>
          </a:prstGeom>
          <a:noFill/>
        </p:spPr>
      </p:pic>
      <p:pic>
        <p:nvPicPr>
          <p:cNvPr id="27" name="Picture 3" descr="D:\ФОТО-    семья,   картинки\птицы,жив.,насекомые\насекомые\картинки\11111.jpe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644" t="21461" r="1" b="44201"/>
          <a:stretch>
            <a:fillRect/>
          </a:stretch>
        </p:blipFill>
        <p:spPr bwMode="auto">
          <a:xfrm>
            <a:off x="2699792" y="4437112"/>
            <a:ext cx="504056" cy="288032"/>
          </a:xfrm>
          <a:prstGeom prst="rect">
            <a:avLst/>
          </a:prstGeom>
          <a:noFill/>
        </p:spPr>
      </p:pic>
      <p:pic>
        <p:nvPicPr>
          <p:cNvPr id="28" name="Picture 3" descr="D:\ФОТО-    семья,   картинки\птицы,жив.,насекомые\насекомые\картинки\11111.jpe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644" t="21461" r="-2739" b="43828"/>
          <a:stretch>
            <a:fillRect/>
          </a:stretch>
        </p:blipFill>
        <p:spPr bwMode="auto">
          <a:xfrm flipH="1">
            <a:off x="2123728" y="4377106"/>
            <a:ext cx="432048" cy="360040"/>
          </a:xfrm>
          <a:prstGeom prst="rect">
            <a:avLst/>
          </a:prstGeom>
          <a:noFill/>
        </p:spPr>
      </p:pic>
      <p:sp>
        <p:nvSpPr>
          <p:cNvPr id="29" name="Овал 28"/>
          <p:cNvSpPr/>
          <p:nvPr/>
        </p:nvSpPr>
        <p:spPr>
          <a:xfrm>
            <a:off x="2411760" y="4293096"/>
            <a:ext cx="360040" cy="2160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2483768" y="4653136"/>
            <a:ext cx="288032" cy="2160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93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  <a:solidFill>
            <a:srgbClr val="0000FF"/>
          </a:solidFill>
        </p:spPr>
        <p:txBody>
          <a:bodyPr/>
          <a:lstStyle/>
          <a:p>
            <a:endParaRPr lang="ru-RU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611560" y="260648"/>
            <a:ext cx="78488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Устная речь – путёвка в страну Знаний,</a:t>
            </a:r>
          </a:p>
          <a:p>
            <a:pPr algn="ctr">
              <a:defRPr/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столь необходимых человеку</a:t>
            </a:r>
          </a:p>
          <a:p>
            <a:pPr algn="ctr">
              <a:defRPr/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для жизни.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71600" y="1844824"/>
            <a:ext cx="6829866" cy="1558042"/>
          </a:xfrm>
          <a:prstGeom prst="rect">
            <a:avLst/>
          </a:prstGeom>
          <a:noFill/>
        </p:spPr>
        <p:txBody>
          <a:bodyPr wrap="none" rtlCol="0">
            <a:prstTxWarp prst="textIn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Успехов вам, родители!</a:t>
            </a:r>
            <a:endParaRPr lang="ru-RU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2" descr="D:\КАРТИНКИ\Семья\semy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41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514" y="3573016"/>
            <a:ext cx="4425726" cy="295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лилиния 4"/>
          <p:cNvSpPr/>
          <p:nvPr/>
        </p:nvSpPr>
        <p:spPr>
          <a:xfrm>
            <a:off x="3427030" y="4143375"/>
            <a:ext cx="402020" cy="525916"/>
          </a:xfrm>
          <a:custGeom>
            <a:avLst/>
            <a:gdLst>
              <a:gd name="connsiteX0" fmla="*/ 402020 w 402020"/>
              <a:gd name="connsiteY0" fmla="*/ 0 h 525916"/>
              <a:gd name="connsiteX1" fmla="*/ 259145 w 402020"/>
              <a:gd name="connsiteY1" fmla="*/ 9525 h 525916"/>
              <a:gd name="connsiteX2" fmla="*/ 230570 w 402020"/>
              <a:gd name="connsiteY2" fmla="*/ 19050 h 525916"/>
              <a:gd name="connsiteX3" fmla="*/ 182945 w 402020"/>
              <a:gd name="connsiteY3" fmla="*/ 76200 h 525916"/>
              <a:gd name="connsiteX4" fmla="*/ 154370 w 402020"/>
              <a:gd name="connsiteY4" fmla="*/ 85725 h 525916"/>
              <a:gd name="connsiteX5" fmla="*/ 116270 w 402020"/>
              <a:gd name="connsiteY5" fmla="*/ 142875 h 525916"/>
              <a:gd name="connsiteX6" fmla="*/ 97220 w 402020"/>
              <a:gd name="connsiteY6" fmla="*/ 200025 h 525916"/>
              <a:gd name="connsiteX7" fmla="*/ 59120 w 402020"/>
              <a:gd name="connsiteY7" fmla="*/ 257175 h 525916"/>
              <a:gd name="connsiteX8" fmla="*/ 21020 w 402020"/>
              <a:gd name="connsiteY8" fmla="*/ 390525 h 525916"/>
              <a:gd name="connsiteX9" fmla="*/ 11495 w 402020"/>
              <a:gd name="connsiteY9" fmla="*/ 419100 h 525916"/>
              <a:gd name="connsiteX10" fmla="*/ 11495 w 402020"/>
              <a:gd name="connsiteY10" fmla="*/ 495300 h 525916"/>
              <a:gd name="connsiteX11" fmla="*/ 1970 w 402020"/>
              <a:gd name="connsiteY11" fmla="*/ 523875 h 525916"/>
              <a:gd name="connsiteX12" fmla="*/ 30545 w 402020"/>
              <a:gd name="connsiteY12" fmla="*/ 514350 h 525916"/>
              <a:gd name="connsiteX13" fmla="*/ 49595 w 402020"/>
              <a:gd name="connsiteY13" fmla="*/ 485775 h 525916"/>
              <a:gd name="connsiteX14" fmla="*/ 59120 w 402020"/>
              <a:gd name="connsiteY14" fmla="*/ 457200 h 525916"/>
              <a:gd name="connsiteX15" fmla="*/ 97220 w 402020"/>
              <a:gd name="connsiteY15" fmla="*/ 400050 h 525916"/>
              <a:gd name="connsiteX16" fmla="*/ 116270 w 402020"/>
              <a:gd name="connsiteY16" fmla="*/ 371475 h 525916"/>
              <a:gd name="connsiteX17" fmla="*/ 173420 w 402020"/>
              <a:gd name="connsiteY17" fmla="*/ 333375 h 525916"/>
              <a:gd name="connsiteX18" fmla="*/ 221045 w 402020"/>
              <a:gd name="connsiteY18" fmla="*/ 276225 h 525916"/>
              <a:gd name="connsiteX19" fmla="*/ 287720 w 402020"/>
              <a:gd name="connsiteY19" fmla="*/ 209550 h 525916"/>
              <a:gd name="connsiteX20" fmla="*/ 354395 w 402020"/>
              <a:gd name="connsiteY20" fmla="*/ 123825 h 525916"/>
              <a:gd name="connsiteX21" fmla="*/ 373445 w 402020"/>
              <a:gd name="connsiteY21" fmla="*/ 66675 h 525916"/>
              <a:gd name="connsiteX22" fmla="*/ 382970 w 402020"/>
              <a:gd name="connsiteY22" fmla="*/ 38100 h 525916"/>
              <a:gd name="connsiteX23" fmla="*/ 402020 w 402020"/>
              <a:gd name="connsiteY23" fmla="*/ 0 h 525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02020" h="525916">
                <a:moveTo>
                  <a:pt x="402020" y="0"/>
                </a:moveTo>
                <a:cubicBezTo>
                  <a:pt x="354395" y="3175"/>
                  <a:pt x="306584" y="4254"/>
                  <a:pt x="259145" y="9525"/>
                </a:cubicBezTo>
                <a:cubicBezTo>
                  <a:pt x="249166" y="10634"/>
                  <a:pt x="238924" y="13481"/>
                  <a:pt x="230570" y="19050"/>
                </a:cubicBezTo>
                <a:cubicBezTo>
                  <a:pt x="121731" y="91610"/>
                  <a:pt x="270800" y="5916"/>
                  <a:pt x="182945" y="76200"/>
                </a:cubicBezTo>
                <a:cubicBezTo>
                  <a:pt x="175105" y="82472"/>
                  <a:pt x="163895" y="82550"/>
                  <a:pt x="154370" y="85725"/>
                </a:cubicBezTo>
                <a:cubicBezTo>
                  <a:pt x="141670" y="104775"/>
                  <a:pt x="123510" y="121155"/>
                  <a:pt x="116270" y="142875"/>
                </a:cubicBezTo>
                <a:cubicBezTo>
                  <a:pt x="109920" y="161925"/>
                  <a:pt x="108359" y="183317"/>
                  <a:pt x="97220" y="200025"/>
                </a:cubicBezTo>
                <a:lnTo>
                  <a:pt x="59120" y="257175"/>
                </a:lnTo>
                <a:cubicBezTo>
                  <a:pt x="35200" y="352856"/>
                  <a:pt x="48349" y="308537"/>
                  <a:pt x="21020" y="390525"/>
                </a:cubicBezTo>
                <a:lnTo>
                  <a:pt x="11495" y="419100"/>
                </a:lnTo>
                <a:cubicBezTo>
                  <a:pt x="25121" y="459979"/>
                  <a:pt x="24631" y="442756"/>
                  <a:pt x="11495" y="495300"/>
                </a:cubicBezTo>
                <a:cubicBezTo>
                  <a:pt x="9060" y="505040"/>
                  <a:pt x="-5130" y="516775"/>
                  <a:pt x="1970" y="523875"/>
                </a:cubicBezTo>
                <a:cubicBezTo>
                  <a:pt x="9070" y="530975"/>
                  <a:pt x="21020" y="517525"/>
                  <a:pt x="30545" y="514350"/>
                </a:cubicBezTo>
                <a:cubicBezTo>
                  <a:pt x="36895" y="504825"/>
                  <a:pt x="44475" y="496014"/>
                  <a:pt x="49595" y="485775"/>
                </a:cubicBezTo>
                <a:cubicBezTo>
                  <a:pt x="54085" y="476795"/>
                  <a:pt x="54244" y="465977"/>
                  <a:pt x="59120" y="457200"/>
                </a:cubicBezTo>
                <a:cubicBezTo>
                  <a:pt x="70239" y="437186"/>
                  <a:pt x="84520" y="419100"/>
                  <a:pt x="97220" y="400050"/>
                </a:cubicBezTo>
                <a:cubicBezTo>
                  <a:pt x="103570" y="390525"/>
                  <a:pt x="106745" y="377825"/>
                  <a:pt x="116270" y="371475"/>
                </a:cubicBezTo>
                <a:lnTo>
                  <a:pt x="173420" y="333375"/>
                </a:lnTo>
                <a:cubicBezTo>
                  <a:pt x="241493" y="231265"/>
                  <a:pt x="135482" y="386234"/>
                  <a:pt x="221045" y="276225"/>
                </a:cubicBezTo>
                <a:cubicBezTo>
                  <a:pt x="274540" y="207446"/>
                  <a:pt x="233116" y="227751"/>
                  <a:pt x="287720" y="209550"/>
                </a:cubicBezTo>
                <a:cubicBezTo>
                  <a:pt x="333292" y="141192"/>
                  <a:pt x="309631" y="168589"/>
                  <a:pt x="354395" y="123825"/>
                </a:cubicBezTo>
                <a:lnTo>
                  <a:pt x="373445" y="66675"/>
                </a:lnTo>
                <a:cubicBezTo>
                  <a:pt x="376620" y="57150"/>
                  <a:pt x="382970" y="48140"/>
                  <a:pt x="382970" y="38100"/>
                </a:cubicBezTo>
                <a:lnTo>
                  <a:pt x="402020" y="0"/>
                </a:lnTo>
                <a:close/>
              </a:path>
            </a:pathLst>
          </a:custGeom>
          <a:solidFill>
            <a:srgbClr val="E8EACC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8501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476672"/>
            <a:ext cx="4392488" cy="1716763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 дошкольника </a:t>
            </a:r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должны</a:t>
            </a:r>
          </a:p>
          <a:p>
            <a:pPr algn="ctr"/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быть </a:t>
            </a:r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сформированы</a:t>
            </a:r>
          </a:p>
          <a:p>
            <a:pPr algn="ctr"/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следующие навыки:</a:t>
            </a:r>
          </a:p>
        </p:txBody>
      </p:sp>
      <p:pic>
        <p:nvPicPr>
          <p:cNvPr id="6" name="Picture 2" descr="http://g1.delfi.ua/images/pix/380x250/3029ed0b/mama-i-rebenok-1962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60648"/>
            <a:ext cx="3577177" cy="2353406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396552" y="3212976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2791023"/>
            <a:ext cx="4765407" cy="461665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ru-RU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Звуковая сторона речи усвоена.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1188" y="3437451"/>
            <a:ext cx="8568952" cy="461665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ru-RU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Правильно произносит слова сложной слоговой структуры.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59632" y="3888896"/>
            <a:ext cx="6139373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</a:t>
            </a:r>
            <a:r>
              <a:rPr lang="ru-RU" sz="36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скаватор</a:t>
            </a:r>
            <a:r>
              <a:rPr lang="ru-RU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       </a:t>
            </a:r>
            <a:r>
              <a:rPr lang="ru-RU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      экскаватор</a:t>
            </a:r>
            <a:endParaRPr lang="ru-RU" sz="3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31640" y="4669617"/>
            <a:ext cx="5760640" cy="284257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</a:t>
            </a:r>
            <a:r>
              <a:rPr lang="ru-RU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акварум</a:t>
            </a:r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       </a:t>
            </a:r>
            <a:r>
              <a:rPr lang="ru-RU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     аквариум</a:t>
            </a:r>
            <a:endParaRPr lang="ru-RU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27723" y="5188202"/>
            <a:ext cx="6336705" cy="288032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</a:t>
            </a:r>
            <a:r>
              <a:rPr lang="ru-RU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велапидист</a:t>
            </a:r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     </a:t>
            </a:r>
            <a:r>
              <a:rPr lang="ru-RU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     велосипедист</a:t>
            </a:r>
            <a:endParaRPr lang="ru-RU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31640" y="5733256"/>
            <a:ext cx="5616624" cy="283093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</a:t>
            </a:r>
            <a:r>
              <a:rPr lang="ru-RU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часовик</a:t>
            </a:r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           </a:t>
            </a:r>
            <a:r>
              <a:rPr lang="ru-RU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     часовщик</a:t>
            </a:r>
            <a:endParaRPr lang="ru-RU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891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260648"/>
            <a:ext cx="7200800" cy="461665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ru-RU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3. Сформированы фонематические процессы.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2996952"/>
            <a:ext cx="6534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899428"/>
            <a:ext cx="8397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а) Попросите повторить ребёнка повторить слоги: па- па- ба; та- да - та; фа- </a:t>
            </a:r>
            <a:r>
              <a:rPr lang="ru-RU" dirty="0" err="1" smtClean="0"/>
              <a:t>ва</a:t>
            </a:r>
            <a:r>
              <a:rPr lang="ru-RU" dirty="0" smtClean="0"/>
              <a:t> -  </a:t>
            </a:r>
            <a:r>
              <a:rPr lang="ru-RU" dirty="0" err="1" smtClean="0"/>
              <a:t>ва</a:t>
            </a:r>
            <a:r>
              <a:rPr lang="ru-RU" dirty="0" smtClean="0"/>
              <a:t>;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59807" y="1412776"/>
            <a:ext cx="8478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б) спросить какой слог лишний:  </a:t>
            </a:r>
            <a:r>
              <a:rPr lang="ru-RU" dirty="0" err="1" smtClean="0"/>
              <a:t>ва</a:t>
            </a:r>
            <a:r>
              <a:rPr lang="ru-RU" dirty="0" smtClean="0"/>
              <a:t> – </a:t>
            </a:r>
            <a:r>
              <a:rPr lang="ru-RU" dirty="0" err="1" smtClean="0"/>
              <a:t>ва</a:t>
            </a:r>
            <a:r>
              <a:rPr lang="ru-RU" dirty="0" smtClean="0"/>
              <a:t> – фа – </a:t>
            </a:r>
            <a:r>
              <a:rPr lang="ru-RU" dirty="0" err="1" smtClean="0"/>
              <a:t>ва</a:t>
            </a:r>
            <a:r>
              <a:rPr lang="ru-RU" dirty="0" smtClean="0"/>
              <a:t>;  за – </a:t>
            </a:r>
            <a:r>
              <a:rPr lang="ru-RU" dirty="0" err="1" smtClean="0"/>
              <a:t>са</a:t>
            </a:r>
            <a:r>
              <a:rPr lang="ru-RU" dirty="0" smtClean="0"/>
              <a:t> – </a:t>
            </a:r>
            <a:r>
              <a:rPr lang="ru-RU" dirty="0" err="1" smtClean="0"/>
              <a:t>са</a:t>
            </a:r>
            <a:r>
              <a:rPr lang="ru-RU" dirty="0" smtClean="0"/>
              <a:t> – </a:t>
            </a:r>
            <a:r>
              <a:rPr lang="ru-RU" dirty="0" err="1" smtClean="0"/>
              <a:t>са</a:t>
            </a:r>
            <a:r>
              <a:rPr lang="ru-RU" dirty="0" smtClean="0"/>
              <a:t>; ба – ба – ба – па; 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81808" y="2008212"/>
            <a:ext cx="8042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в) Попросите ребёнка показать две картинки и спросить, где бочка, а где почка.</a:t>
            </a:r>
            <a:endParaRPr lang="ru-RU" dirty="0"/>
          </a:p>
        </p:txBody>
      </p:sp>
      <p:pic>
        <p:nvPicPr>
          <p:cNvPr id="1026" name="Picture 2" descr="https://freelance.ru/img/portfolio/pics/00/02/87/1657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2564904"/>
            <a:ext cx="572986" cy="69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3388572" y="2924944"/>
            <a:ext cx="175949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ttps://encrypted-tbn1.gstatic.com/images?q=tbn:ANd9GcSCFf4WMTOor8LZ6QXFUCMQFy-hndv6639man-HaIz3bgFVT9B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10" b="30387" l="1434" r="143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5531" b="69498"/>
          <a:stretch/>
        </p:blipFill>
        <p:spPr bwMode="auto">
          <a:xfrm>
            <a:off x="5968392" y="2583081"/>
            <a:ext cx="421222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foto-origami.ru/wp-content/uploads/2014/02/koza-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373" y="3607190"/>
            <a:ext cx="701617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artiz.siteholder.ru/upload/shop_1/item_catalog_452/shop_items_catalog_image4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343" y="3607190"/>
            <a:ext cx="1010553" cy="75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12" descr="data:image/jpeg;base64,/9j/4AAQSkZJRgABAQAAAQABAAD/2wCEAAkGBhMSEBUUEhIVFRIUFRAVFRYVFRQUFBQUFRQVFBQVFBUYHCYfFxkjGRUVHy8gJCcpLCwsFR4xNTAqNSYsLCkBCQoKDgwOGg8PGi0kHyQpNDApKioqLSktLC8sLCkpLywsLywvKSwqLCwsKSwsLy8sLCwsLCwpLCksLCwvNCwsLP/AABEIANIA8AMBIgACEQEDEQH/xAAcAAEAAgMBAQEAAAAAAAAAAAAABAUCAwYBBwj/xAA7EAABAwIEBAQDBgUDBQAAAAABAAIRAyEEEjFBBVFhgQYicZETMqEUQrHB0fAHI1Ji4RWy8TRTgpKi/8QAGgEBAAMBAQEAAAAAAAAAAAAAAAECBAMFBv/EADERAAICAQMCAwYFBQEAAAAAAAABAhEDBCExElEFQYETIjJhcfAzkaGx0RVSweHxFP/aAAwDAQACEQMRAD8A+4oiIAiIgCIiAIiIAiIgCIiAIiIAiIgCIiAIiIAiIgCIiAIiIAiIgCIiAIiIAiIgCIiAIi8lAeosZXkqvUDKUlYSir1AyzJmWCKOpgyzpnWBXidTBtzpnWkrEp1MEmV7KiZl6KpU9YJSLQK/Mey2NqgqykmDNElFYBERAEREAREQBERAEREAXkoSsC5VcqBkSvJXi8Llzcu4PUJUWvjmt3k9FBq8TcdLLzNR4pp8GzdvstzvDBORbOeBqtD8c0bqkqYknUkrU6qvHyePSf4cPzNMdH3ZdO4oNlofxU7BVBxKwOK6rDPxfVy4aXod1pIFniOMVBGRgde8nLA5iy2Dip5KlGL6rz7YFz/qer/v/Yt/5Ydi9/1VZDio5Kh+1Dmsxi10j4vq15p+hV6SBftx7DutgeCudGIWQr8jC14/Hsi/Eh+Rylol5M6QBYP1VNS4o8dfxUqlxRp1sV7GDxXT5trp/PYyz084+RYMxJCk0sSD6quDwdEJXqKfYzluir6GNixU9rpXaMrB6iIrAIiIAiIgC8KFYPdsqydA8c5YlyFypuKcaawhu7jAi/c8gsWo1EcEHOReMXJ0iwxGODVWV+Jl28DkPzVbiMXaZuoRxkiy+O1XiOfVNqO0ey/yeniwRhuy0GJtKi4jiUW3UClXOaPX6KPiARcrAob0zWoonO4jK0Oxp5qu+Mt+CYHOAOm66eyOmyVm52IPVRa+LcWkNs7b9V0tKhLbQLRtI/40UerRaRlc0HSHQPNN5sPKtcdHW5w9uijZizF9emi9+1LDimF+GRl0M2/Too9NhInqAFxliUeTTFpq0ShiN1n9qUY4V4MQgwztwufTHuSTW4pbRjFV1Gkfv9Vi2oRuo9knwRReMxq2DEgqibXK3NxKo8RVxL6ji3N0PZWOG4mHWNiuZp4lb2159Vs0uuzaZ0t49mZMunjP6nVSt+FxeUwdFz2A4p912itc6+u0uqhnj1w/4eVkxvG6Z0AMr1V3DcTPlPZWK9KMrRyCIisAiIgPCo2db6p8pUJ1QAEnQLjkZJE4rj8ogarnK+J3Oq1YzjTahLg7WYm0+6oq3G2ugAwTsfyIsey+K1k8mrytr4Vx/J6OHphG2yyr1w7VVGJ4gM2UmJI2BEk2HqfT8lqxvETTAMEzsASYjX8FTnF5nGfLIm8bga7nZddNpXy+Cc2oivdT9eTosPWDiJM3hsEiIEmQCLq4bVBF1wRxzmw75gCbkm8NvJ3Gl/7VYcO4wali8tLpAyubE8tzIVs+glLdMph1cd01uXmIokk5BMduy0YSu0PgkzLiAfunQg8jcqjxT6lN5LXuvYS5wA0ElosfpqobeJVS4xDi7ykaSRfrJjborw0Vxqys9dLqrpo7+jxOrMZgW2g2nrKgcX8TspHIX3GobHl0iZMbiy5uvxOoxg2I2Np5RtO1lT08YS+XMcCCSJM6mTbSZvMnQrpHSzk7lJ19SJalRXuLc7bB8Vp1JOYkxpcHt7bWV1w+qw0mHfS4M5ouOi+eurGTVe7K4QJBAJaQAAP0VzwrE/DbmDzltuSXRYB0791h1Gj2tM049RKXP2jtHUWmDAMfQ8lqqUjsPwXOYHjAlxzjzvJyzsYh0HfY+g731LijTHUemnqvMyYJ42aseVTVojOwjnG4j127L08Itc3vcAAdx+awxGOlwyu9NwtlXFQ3kfZacC2fUi03LaiqqAgkbgrXmUh9NRqrYSLTO5mK630sQqx1SF62srvFZVovaVdXHDMd909lydDEKyw+I3VtPllpsikuPMyZ8SnGjrqdWCCNl0LHSAeYlcnQr5mgrpOGvmk3uPqvt8M1LjzPEaolIiLSQEREBg9sgjmFR8SrRRfPKDPWxV64wR7LnPFVGKVQaAiQe91i1lrFJrsy0eT5Z4k4lmdlaIa09iB0EWVEcW8Eucc5BBDQDeTpPytsDAPLZTeKYcMJkuPWJ/C6rfiADK5sA69RvIi++oIXlaaCjBKKL6iDmrXPYmGq2pmL/K4iQS4QDuCGm4iY5RuvGVmsIuMw0k6zynpfsVCoZcpAY65aM7msaXO5BjWgWFrzqvKAcxzmtGbzOOVxjyggFs3hpO203vZauhbqzCm4OnuTjTmWkzyjlNraAyPqt1ECmIyuvpGXf13UbE45rG5xMy1oaQARIOo5jL7nktmJrlrshIHmgRcmYsTrImFRxbXBZZYJXVP5bfaMcY5r935Rcy5pIIBm3K/NacU8yIkwLEGYG1pEa6+qVquaJcJB0gg89SPRayAIzSZuNXTf+sbTsJ02i3WMTnd7m3A1Kt8r3QIIAvPME3jdKziSYaZnML5oJ3HljmvaVDWGODiQALguJvpbfmtr8FUa6HMc2IzfMLG4LhAjayo6uzpi2p/sY4Smap0gmADa2s2G9ldu4E90ZjdonyyJ6OI/eqq8PV0YJFyAL+8m5P6rouGVnFrwQbAXfDgBMCSYE3iOR2WbLKnfBui043HcrsFw9wdDG5YuTY3BgAGbT+StcNQLyeQsLkmeRtqFCZQBqeVxYTBhp0kAwP3urejVcwxlgXN7yTcmfVeVqJN/U3aZz5ar7/QjuLmnSOy20q1lY4mq0sk69lR1Mc1sy0iATbkN1jjeRVRv61yyeCsaoEKIOIAzlnleQJ1j8FhSql1g4TrdwGu0KVgkyHmimkacTEqMKiyxEyQdlH+JyWuMdjrZNpVVY4WsqNlRT8LVXPLj2KSWx1/Ca0tI5Quy4U2KLesn3JXD8Bpl0gauLQvoNOmGgNGgAHtZfTeGW8MW+x4OdVNmaIi9U4BERAYVWyFB4jgxiKDmblpA9SIVioNU5HdFScVJUxwfn7i3DKlCo5jwQ4G89Da2nsomHe6PluNCLwOgMXne/ZfbvF/hJuNZnpkNxDRYn5Xj+l35FfIa+GdSquZUaWvaSHNIgiPy6ryMkJYtnv2Z2jHHLn9yvDntkAkSQQOo0J/e6006mxdMhxgW5mTaDeTvorGpRBdfzDeLfVV/wBm0gbbdOVlMJpp2V1Gnb96G/c9wzf5jHGHZS05SLPDSCbgRtAMXVnUc99R72YcD4riTORwB5eYCNNReVVYh9Ivg3DYFh8vVotBJdPcrc/ECm0Ck31L72mJaJ9dOSvJt1tz32PNp8L+DHFYZ1MXEvJsDciHX09CJPILOkBmJdm11sPSDvy6LwYwlpDfMfvEgNm8nqVg8uaA4OEaQYJi5nTZSm3sy6aXusu+CY/7PW+KQHRLgHZi1s+8a/RSuOcUOLOcRmOWwn9L33mIC5oud5rS4ix6kDXbYrJjoaBmAc3UA2jbQ379lSWO6dnWebatvQlYZ7RbOZ3mJnQgcz7K3oeJ/hQADcZXEsDoOlxuVzOdwAMHcEW6mRIMj8lZYOmx3zHI6YDmkubtBcw6D0VcuGEvi3LRnKvc9S6wrp8zRAkmIHPl20U3CcQgn4hMmI3Fp0P73VVinNYxrGvn7zi2wmItoREct1o+3AeXOHWmwn6nTZedkwdR6eB8KW3Y67DuDxJ9BF5F5GnRV3GKLBo4A7Ntm01bJvZc4eLuHyudPIHURaBNvaPqsWcUzukuzO1GbXqAeV1K08Yx43J9v7/TZJFWDlFhN3ucLk+YmAoNegXEltxOoFrd7Hr6rbRw+W51P5qTXeKbZ2JHLdSpKLqK3O08KnH33sVjTXaDDvKPRxi3P/HopOEBLZLiZ1BAif3+CyFdoJBMROvT/AJUhjg4SL6qZz249S+LHBtOMrXkrMWOMASTGk7Kfw98mCq+67HwP4RNcipUEUQe7yNm9OZ/Y4+yllfTFbs0zlHHG2db4L4YW0xVdvOWf9376rpgsIAhoEAWtoANgti+nwYlixqC8j5+cuqTYREXcqEREAUbG05E8lJXjhIQFO2sWqHxvw/h8eyKzQHj5KjQA9vQ/1CdjZTcTTglQ3OIK4yimqZS6Pl/FvCOJwTj8ZgqU5htSnIZBMNzTOQwbz2lVONawkWyO0I2mNR6r7ZR4pAyvALTYg3BCoeOeAcLihmoP+BU5QDTPTLt2I9F5+TSPq6oP0+9jXizqMaZ8dxVBjXSG5jv2Iv2lY1cQCYDMtrA6Rz1v+9Ve8a/h/jcNmz03vYAf5lImoN4MAZmmOYhcm3NeA50GxtP1POVeMWtpfqZcmSd9S/I21CWmYAsQZk9R+RFko4mW/KSc3/yQDMabH8FmMDLZvIufzJhSDgjRpMqMqNa4mIiZabieRuPcdFbrjVeZGTAlj6m9zThmPeKgzAhsS2SCSHtgyBbylw1vO915WYJsHB/nES7MACAdTN5kRFljQxX8xzi8DNYzYH29+3VWb2vLQGjMTAbBMyNLGZ/wqym4yWxn6XaiiBTxAAu10nm6XTIJLgTb0WRxBIgZdZtmzDpJgbDRY/YajCBUa5hIDRYtLb39QVmcPBu3zDnt6clMnGzTjxTm3T4JNMGPmd3M976dlrdQIcCHkRNibctbR9B6rMVNiDFtNluoPYRlcw2+80xr/VOoWZya3NOXH0x2XBFdh3wCLvJN5kj07djKncOw5tmAzASIMgzZ0HcA/koOKfEhodEzJEgjkBqPrZS6VRrWszZg92bKxk+UGbu5eipktxKYajkTkn8rJbwVsq5X08r2zce4Mg+4BXmGJ0F/Ukn3Km0qDi7LlJcdA0FxPoBdedKVPbk95RT5IbcI0C31uvaIJOVokkwALknkANV1vCf4c16pmr/KZ/dd59GDTuey7bhHh/C4Mfy2TU0L3XeecHYdBC24dHkyby2Xz/gzZNTixKob/Q5bwv8Aw5Loq4sZRqKX3ncviHYf26840X0APDQGsAAAAAAgADQAKO7El3os6TZXs4cMcSqJ5WXNLK7ZJot3WxeAL1aTmEREAREQBYvcslqIQEbFUpEqrrNV5CrsZh49FRlWinqhR3VCNCptZihVWqlHM30OO1GbyFo4hTwWK/6jDMLiILwMr/8A3bDvqotRqjPCq0TZorfw4wrr4bFVKJ2DwKrfS8Ej1JVTjP4VYiAKdSk8NOYZXGm6SbmCI+uwVu4kaFYMx1Rps4+65PDFu6LKW1eRy1XwHjaYn7M52XQQypPMgtJnvdZcIwNXOW1qFWkbZT8GoGn1dFiuvZ4hrN+8Vvb4xrDWFxnpVJNWzTHUqKpRXofNfEPDXtrElhv8pJLp/wDI/gqqoXXDXXsDHSN9/wDC+xjxq/doKyHjM/8AbCmGCUUk3dfL/YnqFOlR8pwOYk56bn2MRmJPKT/hTsHwas4HJRqmTsx5nltZfSR40fswLw+MKp2Ch6a/MpDMocL9TicP4Fxj9MO8D+8tb+JCucH/AAsrF2arVpstGrnn2sPqrp3iKsd1h9vqO1cUWlgubOktbN+SJGD8BYOlerUfVPKcjfZt/qrvD4yhREUaTW+gEn1O/dc+xxOpUuk1aIYoQ+FUcJ5pz+Jlq/iLnbrKmotFqm0mrsjmb6TVPw7LSo+HpSpyukXQREViQiIgCIiALFwWSIDUsXMkQVsLUyqAUuMwpCrK1NdRWpyFUYrCclVoo0UVRijvYrOtQUSpSVaKFe9i0OYrB1NaXU1FAguprU6kp5orWaKgEL4SfCUv4S9+EpBFbTW5rFtbRW1tJQDWxilU2IympFOmpoHtJil0WLGlTUyjSVgbaTFPw1AlY4TBk+itKdMAQFZI6JBjIELJEViwREQBERAEREAREQBERAYvaq/FU1ZLTWpSgOdxFbL8wkfX/K0AMf8AKQem/srLHYVczj8GQZFjzFlDRzZOqYZaXYdUlTjmIpaRUaNn69nD85W/C+NqLjFRrmO5G/tz7KtEUWBw6wOHW6lxag7So3vb8VJa9h0IPdKBX/Z0+zqyyBeimEogrhh1m3Dqw+G3mFi6vSbq9vuEokjsw6kU8MtB47RBhkvP9osPUlS8PjXP0aGj3KmhRJo4NWWGwg9VpwtI73VlSZCmi6Rm0LJEUlgiIgCIiAIiIAiIgCIiAIiIAiIgI9ehKpcdgV0S01aAKENHz/HcP1sue4hwcO1C+mYzhk7KgxnCzyQpVHzatwuoz5HuHTUfVaDXxDf6T7t/Vd1X4d0UKpw0HZTfcWcq3jOIH3T2ef0W5vGcSfunu8/ouh/0kclup8KHJNhsUNGriH7ge7v0VnhOFOd87nO6aD2CusPwzorfCcN6KCCFw7hURZdFg8JC2YbBKyo0IQuke0KUKQvAF6hYIiIAiIgCIiAIiIAiIgCIiAIiIAiIgCIiA8c2VFrYEFS0QFNW4KDsoNXgHRdOvIQijk/9BK3U+C9F0uQJkCEdJTUeFxsptHBAKblXqE0a2UgFsREJCIiAIiIAiIgCIiAIiIAiIgCIiAIiIAiIgCIiAIiIAiIgCIiAIiIAiIgCIiAIiIAiIgCIiA8ctTDfuiI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4" descr="data:image/jpeg;base64,/9j/4AAQSkZJRgABAQAAAQABAAD/2wCEAAkGBhMSEBUUEhIVFRIUFRAVFRYVFRQUFBQUFRQVFBQVFBUYHCYfFxkjGRUVHy8gJCcpLCwsFR4xNTAqNSYsLCkBCQoKDgwOGg8PGi0kHyQpNDApKioqLSktLC8sLCkpLywsLywvKSwqLCwsKSwsLy8sLCwsLCwpLCksLCwvNCwsLP/AABEIANIA8AMBIgACEQEDEQH/xAAcAAEAAgMBAQEAAAAAAAAAAAAABAUCAwYBBwj/xAA7EAABAwIEBAQDBgUDBQAAAAABAAIRAyEEEjFBBVFhgQYicZETMqEUQrHB0fAHI1Ji4RWy8TRTgpKi/8QAGgEBAAMBAQEAAAAAAAAAAAAAAAECBAMFBv/EADERAAICAQMCAwYFBQEAAAAAAAABAhEDBCExElEFQYETIjJhcfAzkaGx0RVSweHxFP/aAAwDAQACEQMRAD8A+4oiIAiIgCIiAIiIAiIgCIiAIiIAiIgCIiAIiIAiIgCIiAIiIAiIgCIiAIiIAiIgCIiAIi8lAeosZXkqvUDKUlYSir1AyzJmWCKOpgyzpnWBXidTBtzpnWkrEp1MEmV7KiZl6KpU9YJSLQK/Mey2NqgqykmDNElFYBERAEREAREQBERAEREAXkoSsC5VcqBkSvJXi8Llzcu4PUJUWvjmt3k9FBq8TcdLLzNR4pp8GzdvstzvDBORbOeBqtD8c0bqkqYknUkrU6qvHyePSf4cPzNMdH3ZdO4oNlofxU7BVBxKwOK6rDPxfVy4aXod1pIFniOMVBGRgde8nLA5iy2Dip5KlGL6rz7YFz/qer/v/Yt/5Ydi9/1VZDio5Kh+1Dmsxi10j4vq15p+hV6SBftx7DutgeCudGIWQr8jC14/Hsi/Eh+Rylol5M6QBYP1VNS4o8dfxUqlxRp1sV7GDxXT5trp/PYyz084+RYMxJCk0sSD6quDwdEJXqKfYzluir6GNixU9rpXaMrB6iIrAIiIAiIgC8KFYPdsqydA8c5YlyFypuKcaawhu7jAi/c8gsWo1EcEHOReMXJ0iwxGODVWV+Jl28DkPzVbiMXaZuoRxkiy+O1XiOfVNqO0ey/yeniwRhuy0GJtKi4jiUW3UClXOaPX6KPiARcrAob0zWoonO4jK0Oxp5qu+Mt+CYHOAOm66eyOmyVm52IPVRa+LcWkNs7b9V0tKhLbQLRtI/40UerRaRlc0HSHQPNN5sPKtcdHW5w9uijZizF9emi9+1LDimF+GRl0M2/Too9NhInqAFxliUeTTFpq0ShiN1n9qUY4V4MQgwztwufTHuSTW4pbRjFV1Gkfv9Vi2oRuo9knwRReMxq2DEgqibXK3NxKo8RVxL6ji3N0PZWOG4mHWNiuZp4lb2159Vs0uuzaZ0t49mZMunjP6nVSt+FxeUwdFz2A4p912itc6+u0uqhnj1w/4eVkxvG6Z0AMr1V3DcTPlPZWK9KMrRyCIisAiIgPCo2db6p8pUJ1QAEnQLjkZJE4rj8ogarnK+J3Oq1YzjTahLg7WYm0+6oq3G2ugAwTsfyIsey+K1k8mrytr4Vx/J6OHphG2yyr1w7VVGJ4gM2UmJI2BEk2HqfT8lqxvETTAMEzsASYjX8FTnF5nGfLIm8bga7nZddNpXy+Cc2oivdT9eTosPWDiJM3hsEiIEmQCLq4bVBF1wRxzmw75gCbkm8NvJ3Gl/7VYcO4wali8tLpAyubE8tzIVs+glLdMph1cd01uXmIokk5BMduy0YSu0PgkzLiAfunQg8jcqjxT6lN5LXuvYS5wA0ElosfpqobeJVS4xDi7ykaSRfrJjborw0Vxqys9dLqrpo7+jxOrMZgW2g2nrKgcX8TspHIX3GobHl0iZMbiy5uvxOoxg2I2Np5RtO1lT08YS+XMcCCSJM6mTbSZvMnQrpHSzk7lJ19SJalRXuLc7bB8Vp1JOYkxpcHt7bWV1w+qw0mHfS4M5ouOi+eurGTVe7K4QJBAJaQAAP0VzwrE/DbmDzltuSXRYB0791h1Gj2tM049RKXP2jtHUWmDAMfQ8lqqUjsPwXOYHjAlxzjzvJyzsYh0HfY+g731LijTHUemnqvMyYJ42aseVTVojOwjnG4j127L08Itc3vcAAdx+awxGOlwyu9NwtlXFQ3kfZacC2fUi03LaiqqAgkbgrXmUh9NRqrYSLTO5mK630sQqx1SF62srvFZVovaVdXHDMd909lydDEKyw+I3VtPllpsikuPMyZ8SnGjrqdWCCNl0LHSAeYlcnQr5mgrpOGvmk3uPqvt8M1LjzPEaolIiLSQEREBg9sgjmFR8SrRRfPKDPWxV64wR7LnPFVGKVQaAiQe91i1lrFJrsy0eT5Z4k4lmdlaIa09iB0EWVEcW8Eucc5BBDQDeTpPytsDAPLZTeKYcMJkuPWJ/C6rfiADK5sA69RvIi++oIXlaaCjBKKL6iDmrXPYmGq2pmL/K4iQS4QDuCGm4iY5RuvGVmsIuMw0k6zynpfsVCoZcpAY65aM7msaXO5BjWgWFrzqvKAcxzmtGbzOOVxjyggFs3hpO203vZauhbqzCm4OnuTjTmWkzyjlNraAyPqt1ECmIyuvpGXf13UbE45rG5xMy1oaQARIOo5jL7nktmJrlrshIHmgRcmYsTrImFRxbXBZZYJXVP5bfaMcY5r935Rcy5pIIBm3K/NacU8yIkwLEGYG1pEa6+qVquaJcJB0gg89SPRayAIzSZuNXTf+sbTsJ02i3WMTnd7m3A1Kt8r3QIIAvPME3jdKziSYaZnML5oJ3HljmvaVDWGODiQALguJvpbfmtr8FUa6HMc2IzfMLG4LhAjayo6uzpi2p/sY4Smap0gmADa2s2G9ldu4E90ZjdonyyJ6OI/eqq8PV0YJFyAL+8m5P6rouGVnFrwQbAXfDgBMCSYE3iOR2WbLKnfBui043HcrsFw9wdDG5YuTY3BgAGbT+StcNQLyeQsLkmeRtqFCZQBqeVxYTBhp0kAwP3urejVcwxlgXN7yTcmfVeVqJN/U3aZz5ar7/QjuLmnSOy20q1lY4mq0sk69lR1Mc1sy0iATbkN1jjeRVRv61yyeCsaoEKIOIAzlnleQJ1j8FhSql1g4TrdwGu0KVgkyHmimkacTEqMKiyxEyQdlH+JyWuMdjrZNpVVY4WsqNlRT8LVXPLj2KSWx1/Ca0tI5Quy4U2KLesn3JXD8Bpl0gauLQvoNOmGgNGgAHtZfTeGW8MW+x4OdVNmaIi9U4BERAYVWyFB4jgxiKDmblpA9SIVioNU5HdFScVJUxwfn7i3DKlCo5jwQ4G89Da2nsomHe6PluNCLwOgMXne/ZfbvF/hJuNZnpkNxDRYn5Xj+l35FfIa+GdSquZUaWvaSHNIgiPy6ryMkJYtnv2Z2jHHLn9yvDntkAkSQQOo0J/e6006mxdMhxgW5mTaDeTvorGpRBdfzDeLfVV/wBm0gbbdOVlMJpp2V1Gnb96G/c9wzf5jHGHZS05SLPDSCbgRtAMXVnUc99R72YcD4riTORwB5eYCNNReVVYh9Ivg3DYFh8vVotBJdPcrc/ECm0Ck31L72mJaJ9dOSvJt1tz32PNp8L+DHFYZ1MXEvJsDciHX09CJPILOkBmJdm11sPSDvy6LwYwlpDfMfvEgNm8nqVg8uaA4OEaQYJi5nTZSm3sy6aXusu+CY/7PW+KQHRLgHZi1s+8a/RSuOcUOLOcRmOWwn9L33mIC5oud5rS4ix6kDXbYrJjoaBmAc3UA2jbQ379lSWO6dnWebatvQlYZ7RbOZ3mJnQgcz7K3oeJ/hQADcZXEsDoOlxuVzOdwAMHcEW6mRIMj8lZYOmx3zHI6YDmkubtBcw6D0VcuGEvi3LRnKvc9S6wrp8zRAkmIHPl20U3CcQgn4hMmI3Fp0P73VVinNYxrGvn7zi2wmItoREct1o+3AeXOHWmwn6nTZedkwdR6eB8KW3Y67DuDxJ9BF5F5GnRV3GKLBo4A7Ntm01bJvZc4eLuHyudPIHURaBNvaPqsWcUzukuzO1GbXqAeV1K08Yx43J9v7/TZJFWDlFhN3ucLk+YmAoNegXEltxOoFrd7Hr6rbRw+W51P5qTXeKbZ2JHLdSpKLqK3O08KnH33sVjTXaDDvKPRxi3P/HopOEBLZLiZ1BAif3+CyFdoJBMROvT/AJUhjg4SL6qZz249S+LHBtOMrXkrMWOMASTGk7Kfw98mCq+67HwP4RNcipUEUQe7yNm9OZ/Y4+yllfTFbs0zlHHG2db4L4YW0xVdvOWf9376rpgsIAhoEAWtoANgti+nwYlixqC8j5+cuqTYREXcqEREAUbG05E8lJXjhIQFO2sWqHxvw/h8eyKzQHj5KjQA9vQ/1CdjZTcTTglQ3OIK4yimqZS6Pl/FvCOJwTj8ZgqU5htSnIZBMNzTOQwbz2lVONawkWyO0I2mNR6r7ZR4pAyvALTYg3BCoeOeAcLihmoP+BU5QDTPTLt2I9F5+TSPq6oP0+9jXizqMaZ8dxVBjXSG5jv2Iv2lY1cQCYDMtrA6Rz1v+9Ve8a/h/jcNmz03vYAf5lImoN4MAZmmOYhcm3NeA50GxtP1POVeMWtpfqZcmSd9S/I21CWmYAsQZk9R+RFko4mW/KSc3/yQDMabH8FmMDLZvIufzJhSDgjRpMqMqNa4mIiZabieRuPcdFbrjVeZGTAlj6m9zThmPeKgzAhsS2SCSHtgyBbylw1vO915WYJsHB/nES7MACAdTN5kRFljQxX8xzi8DNYzYH29+3VWb2vLQGjMTAbBMyNLGZ/wqym4yWxn6XaiiBTxAAu10nm6XTIJLgTb0WRxBIgZdZtmzDpJgbDRY/YajCBUa5hIDRYtLb39QVmcPBu3zDnt6clMnGzTjxTm3T4JNMGPmd3M976dlrdQIcCHkRNibctbR9B6rMVNiDFtNluoPYRlcw2+80xr/VOoWZya3NOXH0x2XBFdh3wCLvJN5kj07djKncOw5tmAzASIMgzZ0HcA/koOKfEhodEzJEgjkBqPrZS6VRrWszZg92bKxk+UGbu5eipktxKYajkTkn8rJbwVsq5X08r2zce4Mg+4BXmGJ0F/Ukn3Km0qDi7LlJcdA0FxPoBdedKVPbk95RT5IbcI0C31uvaIJOVokkwALknkANV1vCf4c16pmr/KZ/dd59GDTuey7bhHh/C4Mfy2TU0L3XeecHYdBC24dHkyby2Xz/gzZNTixKob/Q5bwv8Aw5Loq4sZRqKX3ncviHYf26840X0APDQGsAAAAAAgADQAKO7El3os6TZXs4cMcSqJ5WXNLK7ZJot3WxeAL1aTmEREAREQBYvcslqIQEbFUpEqrrNV5CrsZh49FRlWinqhR3VCNCptZihVWqlHM30OO1GbyFo4hTwWK/6jDMLiILwMr/8A3bDvqotRqjPCq0TZorfw4wrr4bFVKJ2DwKrfS8Ej1JVTjP4VYiAKdSk8NOYZXGm6SbmCI+uwVu4kaFYMx1Rps4+65PDFu6LKW1eRy1XwHjaYn7M52XQQypPMgtJnvdZcIwNXOW1qFWkbZT8GoGn1dFiuvZ4hrN+8Vvb4xrDWFxnpVJNWzTHUqKpRXofNfEPDXtrElhv8pJLp/wDI/gqqoXXDXXsDHSN9/wDC+xjxq/doKyHjM/8AbCmGCUUk3dfL/YnqFOlR8pwOYk56bn2MRmJPKT/hTsHwas4HJRqmTsx5nltZfSR40fswLw+MKp2Ch6a/MpDMocL9TicP4Fxj9MO8D+8tb+JCucH/AAsrF2arVpstGrnn2sPqrp3iKsd1h9vqO1cUWlgubOktbN+SJGD8BYOlerUfVPKcjfZt/qrvD4yhREUaTW+gEn1O/dc+xxOpUuk1aIYoQ+FUcJ5pz+Jlq/iLnbrKmotFqm0mrsjmb6TVPw7LSo+HpSpyukXQREViQiIgCIiALFwWSIDUsXMkQVsLUyqAUuMwpCrK1NdRWpyFUYrCclVoo0UVRijvYrOtQUSpSVaKFe9i0OYrB1NaXU1FAguprU6kp5orWaKgEL4SfCUv4S9+EpBFbTW5rFtbRW1tJQDWxilU2IympFOmpoHtJil0WLGlTUyjSVgbaTFPw1AlY4TBk+itKdMAQFZI6JBjIELJEViwREQBERAEREAREQBERAYvaq/FU1ZLTWpSgOdxFbL8wkfX/K0AMf8AKQem/srLHYVczj8GQZFjzFlDRzZOqYZaXYdUlTjmIpaRUaNn69nD85W/C+NqLjFRrmO5G/tz7KtEUWBw6wOHW6lxag7So3vb8VJa9h0IPdKBX/Z0+zqyyBeimEogrhh1m3Dqw+G3mFi6vSbq9vuEokjsw6kU8MtB47RBhkvP9osPUlS8PjXP0aGj3KmhRJo4NWWGwg9VpwtI73VlSZCmi6Rm0LJEUlgiIgCIiAIiIAiIgCIiAIiIAiIgI9ehKpcdgV0S01aAKENHz/HcP1sue4hwcO1C+mYzhk7KgxnCzyQpVHzatwuoz5HuHTUfVaDXxDf6T7t/Vd1X4d0UKpw0HZTfcWcq3jOIH3T2ef0W5vGcSfunu8/ouh/0kclup8KHJNhsUNGriH7ge7v0VnhOFOd87nO6aD2CusPwzorfCcN6KCCFw7hURZdFg8JC2YbBKyo0IQuke0KUKQvAF6hYIiIAiIgCIiAIiIAiIgCIiAIiIAiIgCIiA8c2VFrYEFS0QFNW4KDsoNXgHRdOvIQijk/9BK3U+C9F0uQJkCEdJTUeFxsptHBAKblXqE0a2UgFsREJCIiAIiIAiIgCIiAIiIAiIgCIiAIiIAiIgCIiAIiIAiIgCIiAIiIAiIgCIiAIiIAiIgCIiA8ctTDfuiID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0" name="Picture 16" descr="http://varilki.com/wp-content/uploads/2013/01/sup-v-multivarke-panasonik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307" y="4755028"/>
            <a:ext cx="791729" cy="79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xn----8sbfc0beind4ap5i.xn--p1ai/upload/extra_images/image/122334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674" y="5857174"/>
            <a:ext cx="910805" cy="63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3399215" y="5150892"/>
            <a:ext cx="175949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3399215" y="4039238"/>
            <a:ext cx="175949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3399215" y="6165763"/>
            <a:ext cx="175949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4" name="Picture 20" descr="https://encrypted-tbn0.gstatic.com/images?q=tbn:ANd9GcRoBjii6FydODrJ4l7i0nscZlGg1hnc9w9RCuAtU6jkBAn2-cWX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719" y="5603776"/>
            <a:ext cx="1238250" cy="92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22883" y="3528949"/>
            <a:ext cx="6919937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1099245" y="5635440"/>
            <a:ext cx="6919937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2097038" y="4632357"/>
            <a:ext cx="914400" cy="9144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Picture 10" descr="http://www.charmdent.ru/upload/stati/04061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1329" l="9091" r="951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882" y="4815726"/>
            <a:ext cx="595849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9"/>
          <p:cNvSpPr/>
          <p:nvPr/>
        </p:nvSpPr>
        <p:spPr>
          <a:xfrm>
            <a:off x="2471298" y="5262715"/>
            <a:ext cx="99883" cy="287249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2471298" y="5236127"/>
            <a:ext cx="149825" cy="257718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1036439" y="4632357"/>
            <a:ext cx="6919937" cy="954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59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4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404664"/>
            <a:ext cx="7056784" cy="461665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ru-RU" sz="24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4. Проводит языковой анализ и </a:t>
            </a:r>
            <a:r>
              <a:rPr lang="ru-RU" sz="24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синтез.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pic>
        <p:nvPicPr>
          <p:cNvPr id="6" name="Picture 2" descr="D:\КАРТИНКИ\птицы,жив.,насекомые\птицы\0_285dc_f8dabe03_L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6" t="764" r="541" b="-764"/>
          <a:stretch/>
        </p:blipFill>
        <p:spPr bwMode="auto">
          <a:xfrm>
            <a:off x="468768" y="1366494"/>
            <a:ext cx="1304396" cy="1198409"/>
          </a:xfrm>
          <a:prstGeom prst="rect">
            <a:avLst/>
          </a:prstGeom>
          <a:noFill/>
          <a:ln w="7620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Татьяна\Desktop\Картинки\птицы,жив.,насекомые\птицы\0_254ec_90c70748_-1-L[1].jpg"/>
          <p:cNvPicPr>
            <a:picLocks noChangeAspect="1" noChangeArrowheads="1"/>
          </p:cNvPicPr>
          <p:nvPr/>
        </p:nvPicPr>
        <p:blipFill>
          <a:blip r:embed="rId4" cstate="print"/>
          <a:srcRect l="10310" r="12579"/>
          <a:stretch>
            <a:fillRect/>
          </a:stretch>
        </p:blipFill>
        <p:spPr bwMode="auto">
          <a:xfrm>
            <a:off x="467544" y="4005064"/>
            <a:ext cx="1339662" cy="1125316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pic>
        <p:nvPicPr>
          <p:cNvPr id="8" name="Picture 3" descr="C:\Users\Татьяна\Desktop\Картинки\птицы,жив.,насекомые\птицы\11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2708919"/>
            <a:ext cx="1305619" cy="11271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  <p:pic>
        <p:nvPicPr>
          <p:cNvPr id="10" name="Picture 5" descr="C:\Users\Татьяна\Desktop\Картинки\птицы,жив.,насекомые\птицы\smal[4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522" y="5229200"/>
            <a:ext cx="1339662" cy="1115194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370659" y="1628800"/>
            <a:ext cx="401166" cy="4654794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</a:t>
            </a:r>
            <a:b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</a:t>
            </a:r>
            <a:b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</a:t>
            </a:r>
            <a:b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</a:t>
            </a:r>
            <a:endParaRPr lang="ru-RU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4067944" y="1628800"/>
            <a:ext cx="35283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135670" y="2996952"/>
            <a:ext cx="35283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222787" y="4437112"/>
            <a:ext cx="35283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4222787" y="5774568"/>
            <a:ext cx="35283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/>
          <p:cNvSpPr/>
          <p:nvPr/>
        </p:nvSpPr>
        <p:spPr>
          <a:xfrm>
            <a:off x="6914212" y="1648283"/>
            <a:ext cx="749850" cy="74753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5364088" y="2996952"/>
            <a:ext cx="749850" cy="74753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4037064" y="4481664"/>
            <a:ext cx="749850" cy="74753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5364088" y="5786797"/>
            <a:ext cx="749850" cy="74753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88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195392"/>
            <a:ext cx="3384376" cy="4414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61772" y="0"/>
            <a:ext cx="50943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Составь из букв слово.</a:t>
            </a:r>
          </a:p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Назови 1,2,3 звук.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96336" y="5085184"/>
            <a:ext cx="864096" cy="1008112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ru-RU" dirty="0" smtClean="0"/>
              <a:t>М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716016" y="3789040"/>
            <a:ext cx="720080" cy="1008112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ru-RU" dirty="0" smtClean="0"/>
              <a:t>А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259632" y="764704"/>
            <a:ext cx="720080" cy="1017404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ru-RU" dirty="0" smtClean="0"/>
              <a:t>К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211960" y="1988840"/>
            <a:ext cx="1202432" cy="1202432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64088" y="1988840"/>
            <a:ext cx="1202432" cy="1202432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noFill/>
              </a:rPr>
              <a:t>ААа</a:t>
            </a:r>
            <a:endParaRPr lang="ru-RU" dirty="0">
              <a:noFill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516216" y="1988840"/>
            <a:ext cx="1202432" cy="1202432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83968" y="2060848"/>
            <a:ext cx="936104" cy="1080120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ru-RU" dirty="0" smtClean="0"/>
              <a:t>М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5436096" y="2060848"/>
            <a:ext cx="936104" cy="1089412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ru-RU" dirty="0" smtClean="0"/>
              <a:t>А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6732240" y="2060848"/>
            <a:ext cx="792088" cy="1089412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ru-RU" dirty="0" smtClean="0"/>
              <a:t>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815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2204864"/>
            <a:ext cx="1800200" cy="2160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2636912"/>
            <a:ext cx="216024" cy="2160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259632" y="2636912"/>
            <a:ext cx="216024" cy="2160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812360" y="2636912"/>
            <a:ext cx="216024" cy="2160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308304" y="2636912"/>
            <a:ext cx="216024" cy="2160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804248" y="2636912"/>
            <a:ext cx="216024" cy="2160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211960" y="2636912"/>
            <a:ext cx="216024" cy="2160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004048" y="6093296"/>
            <a:ext cx="216024" cy="2160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499992" y="6093296"/>
            <a:ext cx="216024" cy="2160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95936" y="6093296"/>
            <a:ext cx="216024" cy="2160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491880" y="6093296"/>
            <a:ext cx="216024" cy="2160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491880" y="5661248"/>
            <a:ext cx="1800200" cy="2160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516216" y="2204864"/>
            <a:ext cx="1800200" cy="2160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419872" y="2204864"/>
            <a:ext cx="1800200" cy="2160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http://oskazkax.ru/uploads/posts/2012-11/1353982153_chasy_dlia_gnoma_oskazkaxr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423" y="548680"/>
            <a:ext cx="1298637" cy="151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mg0.liveinternet.ru/images/attach/b/0/1238/1238680_11623623_8316929_Belosnezhka54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259475"/>
            <a:ext cx="1451364" cy="240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stihi.ru/pics/2013/08/19/828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97" y="393357"/>
            <a:ext cx="1472890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img01.chitalnya.ru/upload/427/32415784429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558" y="305430"/>
            <a:ext cx="1967516" cy="190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01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2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3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5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7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9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500"/>
                            </p:stCondLst>
                            <p:childTnLst>
                              <p:par>
                                <p:cTn id="16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9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0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2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4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6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5745" y="1267223"/>
            <a:ext cx="8077200" cy="798958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Москва - столица нашей Родины.</a:t>
            </a:r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57200" y="2132856"/>
            <a:ext cx="82296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2819400" y="2590800"/>
            <a:ext cx="1676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685800" y="2590800"/>
            <a:ext cx="1676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4953000" y="2590800"/>
            <a:ext cx="1676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7086600" y="2590800"/>
            <a:ext cx="1676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914400" y="2971800"/>
            <a:ext cx="3048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600200" y="2971800"/>
            <a:ext cx="3048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rot="5400000" flipH="1" flipV="1">
            <a:off x="8915400" y="1981200"/>
            <a:ext cx="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8458200" y="2971800"/>
            <a:ext cx="3048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7848600" y="2971800"/>
            <a:ext cx="3048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7239000" y="2971800"/>
            <a:ext cx="3048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5943600" y="2971800"/>
            <a:ext cx="3048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5257800" y="2971800"/>
            <a:ext cx="3048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4038600" y="2971800"/>
            <a:ext cx="3048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3429000" y="2971800"/>
            <a:ext cx="3048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2819400" y="2971800"/>
            <a:ext cx="3048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rot="5400000">
            <a:off x="352425" y="2028081"/>
            <a:ext cx="2286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Овал 30"/>
          <p:cNvSpPr/>
          <p:nvPr/>
        </p:nvSpPr>
        <p:spPr>
          <a:xfrm flipV="1">
            <a:off x="8791364" y="2066181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Picture 2" descr="C:\Users\Татьяна\Desktop\Картинки мои\Москва, Минусинск\Москва, Красноярск,Минусинск\19_98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57565" y="3778396"/>
            <a:ext cx="2046147" cy="272819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23938" y="3960866"/>
            <a:ext cx="1599990" cy="1093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Прямоугольник 28"/>
          <p:cNvSpPr/>
          <p:nvPr/>
        </p:nvSpPr>
        <p:spPr>
          <a:xfrm>
            <a:off x="2355273" y="3780944"/>
            <a:ext cx="79276" cy="249530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51892" y="188640"/>
            <a:ext cx="8477572" cy="792088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5. Умеет составлять предложения, распространять </a:t>
            </a:r>
            <a:r>
              <a:rPr lang="ru-RU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их,</a:t>
            </a:r>
          </a:p>
          <a:p>
            <a:r>
              <a:rPr lang="ru-RU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определять </a:t>
            </a:r>
            <a:r>
              <a:rPr lang="ru-RU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количество слов </a:t>
            </a:r>
            <a:r>
              <a:rPr lang="ru-RU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предложении.</a:t>
            </a:r>
          </a:p>
        </p:txBody>
      </p:sp>
    </p:spTree>
    <p:extLst>
      <p:ext uri="{BB962C8B-B14F-4D97-AF65-F5344CB8AC3E}">
        <p14:creationId xmlns:p14="http://schemas.microsoft.com/office/powerpoint/2010/main" val="131872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332656"/>
            <a:ext cx="8496944" cy="360040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r>
              <a:rPr lang="ru-RU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Словарный запас должен быть шире обиходно-бытовой тематики.</a:t>
            </a:r>
            <a:endParaRPr lang="ru-RU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C:\Users\Boss\Desktop\Аграм. дисграфия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6"/>
          <a:stretch/>
        </p:blipFill>
        <p:spPr bwMode="auto">
          <a:xfrm>
            <a:off x="257950" y="1340768"/>
            <a:ext cx="8412076" cy="526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11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733</Words>
  <Application>Microsoft Office PowerPoint</Application>
  <PresentationFormat>Экран (4:3)</PresentationFormat>
  <Paragraphs>114</Paragraphs>
  <Slides>22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Д/игра: «У кого кто?» </vt:lpstr>
      <vt:lpstr>Презентация PowerPoint</vt:lpstr>
      <vt:lpstr>Презентация PowerPoint</vt:lpstr>
      <vt:lpstr>Презентация PowerPoint</vt:lpstr>
      <vt:lpstr>Сравнительное описание картинок – этот прием относится к логическим приемам мышления и включает в себя ряд умений, которые могут быть выстроены в следующей последовательности: приемы выделения объектов на картинке; описание свойств, признаков, выделенных объектов; выделение и описание существенных свойств, сравнение .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Boss</dc:creator>
  <cp:lastModifiedBy>Boss</cp:lastModifiedBy>
  <cp:revision>9</cp:revision>
  <dcterms:created xsi:type="dcterms:W3CDTF">2014-04-19T23:39:49Z</dcterms:created>
  <dcterms:modified xsi:type="dcterms:W3CDTF">2015-10-21T14:59:36Z</dcterms:modified>
</cp:coreProperties>
</file>