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9" r:id="rId4"/>
    <p:sldId id="260" r:id="rId5"/>
    <p:sldId id="261" r:id="rId6"/>
    <p:sldId id="267" r:id="rId7"/>
    <p:sldId id="275" r:id="rId8"/>
    <p:sldId id="266" r:id="rId9"/>
    <p:sldId id="276" r:id="rId10"/>
    <p:sldId id="292" r:id="rId11"/>
    <p:sldId id="264" r:id="rId12"/>
    <p:sldId id="290" r:id="rId13"/>
    <p:sldId id="265" r:id="rId14"/>
    <p:sldId id="273" r:id="rId15"/>
    <p:sldId id="297" r:id="rId16"/>
    <p:sldId id="299" r:id="rId17"/>
    <p:sldId id="274" r:id="rId18"/>
    <p:sldId id="296" r:id="rId19"/>
    <p:sldId id="272" r:id="rId20"/>
    <p:sldId id="281" r:id="rId21"/>
    <p:sldId id="278" r:id="rId22"/>
    <p:sldId id="286" r:id="rId23"/>
    <p:sldId id="285" r:id="rId24"/>
    <p:sldId id="277" r:id="rId25"/>
    <p:sldId id="283" r:id="rId26"/>
    <p:sldId id="284" r:id="rId27"/>
    <p:sldId id="262" r:id="rId28"/>
    <p:sldId id="289" r:id="rId29"/>
    <p:sldId id="291" r:id="rId30"/>
    <p:sldId id="270" r:id="rId31"/>
    <p:sldId id="279" r:id="rId32"/>
    <p:sldId id="271" r:id="rId33"/>
    <p:sldId id="288" r:id="rId34"/>
    <p:sldId id="280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101" d="100"/>
          <a:sy n="101" d="100"/>
        </p:scale>
        <p:origin x="90" y="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D039B4-C6C9-4014-983E-700A81EF04D8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D528A-13F1-4C46-80B6-D667B8A30B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84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9B792C-5FB1-435C-9C95-B405F1DDDF59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530D3-511C-4B54-ADD1-26E4A84C04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37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9B792C-5FB1-435C-9C95-B405F1DDDF59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530D3-511C-4B54-ADD1-26E4A84C04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4155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9B792C-5FB1-435C-9C95-B405F1DDDF59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530D3-511C-4B54-ADD1-26E4A84C04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185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9B792C-5FB1-435C-9C95-B405F1DDDF59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530D3-511C-4B54-ADD1-26E4A84C04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2045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9B792C-5FB1-435C-9C95-B405F1DDDF59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530D3-511C-4B54-ADD1-26E4A84C04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59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BF9F7F-5352-40D1-BD8E-9BA614EAEF03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B9D75-5F4A-4397-B546-220AD97F79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577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BA8855-9A38-465B-8435-939E589A421F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72D64-D744-4C39-9201-9AD5484F53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94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7B773A-858B-4ACA-997D-B254E9562280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1C146-BA75-4B7B-86BB-71441EB82E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539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B9DAFD-1D76-42C4-857E-A7DE42CCB818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A0668C-9557-4892-BC2C-42735A645F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D4239-3145-4FE3-9BF4-6D02C9016048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385EA-A441-4493-BEC5-677137EACE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07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A360F8-2D34-45AE-9C30-B2BC02A8A8F0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B466D-0730-4723-A816-856EBD3CB1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73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5A5BF8-CEFF-4498-9E5B-0659B1BEA140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411B1-DBE8-4504-9E58-03DE57CD9B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36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52A29-64BE-47EC-A752-C8237B6688A4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7791E-071A-435A-9D78-115F50E04F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88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AE6D3-526A-4EA5-9047-E4221578B1B7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A9D2F-F98D-4F0F-8F02-8D6D8CF8A8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72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59C37D-6148-4073-A707-89C011CF4259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DF4AC6-615E-4D93-8FB4-7688C78EC8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5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 smtClean="0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2B1530D3-511C-4B54-ADD1-26E4A84C04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12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827584" y="2132857"/>
            <a:ext cx="7344816" cy="1584176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1">
                    <a:lumMod val="75000"/>
                    <a:alpha val="90000"/>
                  </a:schemeClr>
                </a:solidFill>
              </a:rPr>
              <a:t>Воспитание нравственности дошкольников старшего возраста по средством чтения русских  народных сказок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12976"/>
            <a:ext cx="5364619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dirty="0" smtClean="0"/>
              <a:t>Игра «</a:t>
            </a:r>
            <a:r>
              <a:rPr lang="ru-RU" dirty="0" err="1" smtClean="0"/>
              <a:t>Мухоморчики</a:t>
            </a:r>
            <a:r>
              <a:rPr lang="ru-RU" dirty="0" smtClean="0"/>
              <a:t>»</a:t>
            </a:r>
          </a:p>
        </p:txBody>
      </p:sp>
      <p:pic>
        <p:nvPicPr>
          <p:cNvPr id="4" name="Объект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6" r="188"/>
          <a:stretch/>
        </p:blipFill>
        <p:spPr>
          <a:xfrm>
            <a:off x="457200" y="1196752"/>
            <a:ext cx="649106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14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Monotype Corsiva" pitchFamily="66" charset="0"/>
              </a:rPr>
              <a:t>КОНСТРУИРОВАНИЕ: </a:t>
            </a:r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Constantia" pitchFamily="18" charset="0"/>
              </a:rPr>
              <a:t>оригами к сказке  К. </a:t>
            </a:r>
            <a:r>
              <a:rPr lang="ru-RU" dirty="0" err="1" smtClean="0">
                <a:solidFill>
                  <a:schemeClr val="tx1"/>
                </a:solidFill>
                <a:latin typeface="Constantia" pitchFamily="18" charset="0"/>
              </a:rPr>
              <a:t>Чуковского«Муха</a:t>
            </a:r>
            <a:r>
              <a:rPr lang="ru-RU" dirty="0" smtClean="0">
                <a:solidFill>
                  <a:schemeClr val="tx1"/>
                </a:solidFill>
                <a:latin typeface="Constantia" pitchFamily="18" charset="0"/>
              </a:rPr>
              <a:t> –цокотуха»</a:t>
            </a:r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Constantia" pitchFamily="18" charset="0"/>
              </a:rPr>
            </a:br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> </a:t>
            </a:r>
            <a:br>
              <a:rPr lang="ru-RU" dirty="0">
                <a:solidFill>
                  <a:schemeClr val="tx1"/>
                </a:solidFill>
                <a:latin typeface="Constantia" pitchFamily="18" charset="0"/>
              </a:rPr>
            </a:br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> </a:t>
            </a:r>
            <a:br>
              <a:rPr lang="ru-RU" dirty="0">
                <a:solidFill>
                  <a:schemeClr val="tx1"/>
                </a:solidFill>
                <a:latin typeface="Constantia" pitchFamily="18" charset="0"/>
              </a:rPr>
            </a:br>
            <a:endParaRPr lang="ru-RU" dirty="0" smtClean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r="16140"/>
          <a:stretch/>
        </p:blipFill>
        <p:spPr>
          <a:xfrm rot="5400000">
            <a:off x="1151616" y="1664805"/>
            <a:ext cx="4968555" cy="5184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976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6115050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Лепим героев сказок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06" r="15290" b="7955"/>
          <a:stretch/>
        </p:blipFill>
        <p:spPr>
          <a:xfrm rot="5400000">
            <a:off x="3995937" y="332657"/>
            <a:ext cx="273630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2750" r="9052" b="9051"/>
          <a:stretch/>
        </p:blipFill>
        <p:spPr>
          <a:xfrm>
            <a:off x="1547664" y="3501008"/>
            <a:ext cx="4608512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8500" r="21651" b="16400"/>
          <a:stretch/>
        </p:blipFill>
        <p:spPr>
          <a:xfrm rot="5400000">
            <a:off x="428509" y="797677"/>
            <a:ext cx="2592288" cy="2526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700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dirty="0" smtClean="0"/>
              <a:t>Настольные игры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1944216" cy="2055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9519" y="1303357"/>
            <a:ext cx="3684149" cy="301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530" y="3743041"/>
            <a:ext cx="3148356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721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</a:t>
            </a:r>
            <a:r>
              <a:rPr lang="ru-RU" dirty="0"/>
              <a:t>группе созданы условия для знакомства </a:t>
            </a:r>
            <a:r>
              <a:rPr lang="ru-RU" dirty="0" smtClean="0"/>
              <a:t>с русскими </a:t>
            </a:r>
            <a:r>
              <a:rPr lang="ru-RU" dirty="0"/>
              <a:t>народными сказками.</a:t>
            </a:r>
            <a:endParaRPr lang="ru-RU" dirty="0" smtClean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9338" y="2023430"/>
            <a:ext cx="2919809" cy="3138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4300" y="2634159"/>
            <a:ext cx="4572000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360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065" y="389217"/>
            <a:ext cx="3672410" cy="3271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11292" r="1978" b="8529"/>
          <a:stretch/>
        </p:blipFill>
        <p:spPr>
          <a:xfrm rot="5400000">
            <a:off x="3368389" y="672170"/>
            <a:ext cx="406340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 t="12319" r="3211" b="6576"/>
          <a:stretch/>
        </p:blipFill>
        <p:spPr>
          <a:xfrm rot="5400000">
            <a:off x="1187624" y="3573016"/>
            <a:ext cx="35283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942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5900" r="3538" b="9051"/>
          <a:stretch/>
        </p:blipFill>
        <p:spPr>
          <a:xfrm>
            <a:off x="107504" y="116632"/>
            <a:ext cx="453650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851" r="2750"/>
          <a:stretch/>
        </p:blipFill>
        <p:spPr>
          <a:xfrm rot="5400000">
            <a:off x="4452524" y="528596"/>
            <a:ext cx="3163896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4850" r="4325" b="1701"/>
          <a:stretch/>
        </p:blipFill>
        <p:spPr>
          <a:xfrm rot="5400000">
            <a:off x="209989" y="3686556"/>
            <a:ext cx="339542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8000" r="2751" b="5901"/>
          <a:stretch/>
        </p:blipFill>
        <p:spPr>
          <a:xfrm rot="5400000">
            <a:off x="3330265" y="3782496"/>
            <a:ext cx="341957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11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6115050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err="1"/>
              <a:t>И</a:t>
            </a:r>
            <a:r>
              <a:rPr lang="ru-RU" dirty="0" err="1" smtClean="0"/>
              <a:t>нновацинная</a:t>
            </a:r>
            <a:r>
              <a:rPr lang="ru-RU" dirty="0" smtClean="0"/>
              <a:t> </a:t>
            </a:r>
            <a:r>
              <a:rPr lang="ru-RU" dirty="0" smtClean="0"/>
              <a:t>техника -</a:t>
            </a:r>
            <a:r>
              <a:rPr lang="ru-RU" dirty="0" err="1" smtClean="0"/>
              <a:t>сторителлинг</a:t>
            </a: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5941" r="5801" b="18060"/>
          <a:stretch/>
        </p:blipFill>
        <p:spPr>
          <a:xfrm>
            <a:off x="318356" y="1412776"/>
            <a:ext cx="6392738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261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6"/>
          <a:stretch/>
        </p:blipFill>
        <p:spPr>
          <a:xfrm rot="5400000">
            <a:off x="-72516" y="944724"/>
            <a:ext cx="4104456" cy="331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2184" y="2542592"/>
            <a:ext cx="4104456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6115050" cy="908720"/>
          </a:xfrm>
        </p:spPr>
        <p:txBody>
          <a:bodyPr>
            <a:noAutofit/>
          </a:bodyPr>
          <a:lstStyle/>
          <a:p>
            <a:r>
              <a:rPr lang="ru-RU" sz="2800" dirty="0" smtClean="0"/>
              <a:t>Открытое </a:t>
            </a:r>
            <a:r>
              <a:rPr lang="ru-RU" sz="2800" dirty="0" err="1" smtClean="0"/>
              <a:t>интегрированноезанятие</a:t>
            </a:r>
            <a:r>
              <a:rPr lang="ru-RU" sz="2800" dirty="0" smtClean="0"/>
              <a:t> </a:t>
            </a:r>
            <a:r>
              <a:rPr lang="ru-RU" sz="2800" dirty="0" smtClean="0"/>
              <a:t>по сказкам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9" y="3739744"/>
            <a:ext cx="6143625" cy="308547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/>
          <a:stretch/>
        </p:blipFill>
        <p:spPr>
          <a:xfrm>
            <a:off x="179512" y="908730"/>
            <a:ext cx="3456383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83" y="764704"/>
            <a:ext cx="324036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Сказка – ложь, да в ней – намек, добрым молодцам урок. </a:t>
            </a:r>
            <a:br>
              <a:rPr lang="ru-RU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А. С. Пушкин. </a:t>
            </a:r>
            <a:endParaRPr lang="ru-RU" dirty="0" smtClean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92896"/>
            <a:ext cx="6115050" cy="40324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Показ сказки по лексической теме «Дикие животные»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552" y="1556792"/>
            <a:ext cx="6408712" cy="460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628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Твистинг</a:t>
            </a:r>
            <a:r>
              <a:rPr lang="ru-RU" dirty="0" smtClean="0"/>
              <a:t>-театр. Постановка «Три медведя»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9" y="1556792"/>
            <a:ext cx="6419056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703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3" t="15415" r="-1" b="9051"/>
          <a:stretch/>
        </p:blipFill>
        <p:spPr>
          <a:xfrm>
            <a:off x="1043607" y="2924944"/>
            <a:ext cx="5385297" cy="355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084" y="332656"/>
            <a:ext cx="3096344" cy="2238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2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Сказка «Репка» в обработке к тематическому дню «Береги планету»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7"/>
          <a:stretch/>
        </p:blipFill>
        <p:spPr>
          <a:xfrm rot="5400000">
            <a:off x="-246831" y="2127151"/>
            <a:ext cx="4590106" cy="388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492" y="1696244"/>
            <a:ext cx="4716016" cy="400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4978"/>
            <a:ext cx="7164288" cy="131579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Сказка «Маша </a:t>
            </a:r>
            <a:r>
              <a:rPr lang="ru-RU" sz="2800" dirty="0"/>
              <a:t>и</a:t>
            </a:r>
            <a:r>
              <a:rPr lang="ru-RU" sz="2800" dirty="0" smtClean="0"/>
              <a:t> медведь»</a:t>
            </a:r>
            <a:br>
              <a:rPr lang="ru-RU" sz="2800" dirty="0" smtClean="0"/>
            </a:br>
            <a:r>
              <a:rPr lang="ru-RU" sz="2800" dirty="0" smtClean="0"/>
              <a:t>к тематическому дню «Защитим планету от мусора»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40768"/>
            <a:ext cx="3168352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1347838"/>
            <a:ext cx="3600400" cy="5066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680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5544616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детского телевидения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5904656" cy="54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463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7056784" cy="5832648"/>
          </a:xfrm>
        </p:spPr>
      </p:pic>
    </p:spTree>
    <p:extLst>
      <p:ext uri="{BB962C8B-B14F-4D97-AF65-F5344CB8AC3E}">
        <p14:creationId xmlns:p14="http://schemas.microsoft.com/office/powerpoint/2010/main" val="3562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6912768" cy="62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844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6552728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208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6624736" cy="484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59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6115050" cy="7707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</a:rPr>
              <a:t>                      ЦЕЛЬ</a:t>
            </a:r>
            <a:endParaRPr lang="ru-RU" dirty="0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692696"/>
            <a:ext cx="6143625" cy="5976392"/>
          </a:xfrm>
        </p:spPr>
        <p:txBody>
          <a:bodyPr/>
          <a:lstStyle/>
          <a:p>
            <a:r>
              <a:rPr lang="ru-RU" dirty="0" smtClean="0"/>
              <a:t>Развитие устойчивого интереса к сказке как к произведению искусства;</a:t>
            </a:r>
          </a:p>
          <a:p>
            <a:r>
              <a:rPr lang="ru-RU" dirty="0" smtClean="0"/>
              <a:t>Воспитание интеллектуально развитой личности, владеющей нормами культуры речевого общения;</a:t>
            </a:r>
          </a:p>
          <a:p>
            <a:r>
              <a:rPr lang="ru-RU" dirty="0" smtClean="0"/>
              <a:t>Формировать у детей запас литературных художественных впечатлений;</a:t>
            </a:r>
          </a:p>
          <a:p>
            <a:r>
              <a:rPr lang="ru-RU" dirty="0" smtClean="0"/>
              <a:t>Прививать интерес к театральной деятельности.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61" y="3284984"/>
            <a:ext cx="2834829" cy="3261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126" y="3284922"/>
            <a:ext cx="260706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751" y="3717032"/>
            <a:ext cx="3384374" cy="2706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6946" y="255902"/>
            <a:ext cx="3218824" cy="277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5" y="116632"/>
            <a:ext cx="302433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7"/>
          <a:stretch/>
        </p:blipFill>
        <p:spPr>
          <a:xfrm rot="10800000">
            <a:off x="3635896" y="3140968"/>
            <a:ext cx="482453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51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3003798" cy="308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85" y="3356992"/>
            <a:ext cx="274721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7"/>
          <a:stretch/>
        </p:blipFill>
        <p:spPr>
          <a:xfrm>
            <a:off x="395536" y="3608552"/>
            <a:ext cx="3003798" cy="2781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/>
          <a:stretch/>
        </p:blipFill>
        <p:spPr>
          <a:xfrm>
            <a:off x="3203848" y="238597"/>
            <a:ext cx="3663290" cy="289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610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9550" r="27950" b="15350"/>
          <a:stretch/>
        </p:blipFill>
        <p:spPr>
          <a:xfrm rot="10800000">
            <a:off x="179512" y="980728"/>
            <a:ext cx="4104456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2699466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7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18500" r="16401"/>
          <a:stretch/>
        </p:blipFill>
        <p:spPr>
          <a:xfrm>
            <a:off x="179512" y="119117"/>
            <a:ext cx="259228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58162"/>
            <a:ext cx="2304256" cy="324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645024"/>
            <a:ext cx="223224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680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6408712" cy="484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02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6115050" cy="142875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</a:rPr>
              <a:t>                    ЗАДАЧИ</a:t>
            </a:r>
            <a:endParaRPr lang="ru-RU" dirty="0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692696"/>
            <a:ext cx="6143625" cy="5976392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>1. Знакомить с различными видами сказочных произведений, учить узнавать персонажи сказок, знать название и автора, пересказывать содержание, высказывать свое отношение к героям сказки; закреплять умения использовать средства выразительности (позы, жесты, мимику, интонации, движения) и разные виды театров (бибабо, пальчиковый, театр картинок, кукольный) ; совершенствовать навыки самостоятельно выбирать сказку для постановки, драматизации, готовить необходимые атрибуты и декорации для будущего спектакля, распределять между собой обязанности и роли. </a:t>
            </a:r>
          </a:p>
          <a:p>
            <a:pPr algn="just">
              <a:buNone/>
            </a:pPr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> </a:t>
            </a:r>
            <a:r>
              <a:rPr lang="ru-RU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>2. Развивать творческую самостоятельность и эстетический вкус дошкольников в организации театрализованных игр, в создании и передаче образов, отчетливость произношения, традиции семейного чтения. </a:t>
            </a:r>
          </a:p>
          <a:p>
            <a:pPr algn="just">
              <a:buNone/>
            </a:pPr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> </a:t>
            </a:r>
            <a:r>
              <a:rPr lang="ru-RU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>3. Воспитывать партнерские отношения между детьми, коммуникативные качества, создавать радостный эмоциональный настрой, поощрять творческую инициативу. </a:t>
            </a:r>
          </a:p>
          <a:p>
            <a:pPr algn="just">
              <a:buNone/>
            </a:pPr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pPr algn="just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47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Атрибуты для сказок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6" y="980728"/>
            <a:ext cx="3279849" cy="270661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1"/>
          <a:stretch/>
        </p:blipFill>
        <p:spPr>
          <a:xfrm>
            <a:off x="3779912" y="849698"/>
            <a:ext cx="3168352" cy="2968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7" y="3962386"/>
            <a:ext cx="5629275" cy="28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6115050" cy="5620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Monotype Corsiva" pitchFamily="66" charset="0"/>
              </a:rPr>
              <a:t>Достоинства использования сказки в интегративной деятельности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293326"/>
              </p:ext>
            </p:extLst>
          </p:nvPr>
        </p:nvGraphicFramePr>
        <p:xfrm>
          <a:off x="197963" y="1196753"/>
          <a:ext cx="3509941" cy="55181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09941"/>
              </a:tblGrid>
              <a:tr h="2968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Развитие личности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903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Позволяет </a:t>
                      </a:r>
                      <a:r>
                        <a:rPr lang="ru-RU" sz="2000" dirty="0" err="1" smtClean="0">
                          <a:latin typeface="Constantia" pitchFamily="18" charset="0"/>
                        </a:rPr>
                        <a:t>самореализоваться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968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onstantia" pitchFamily="18" charset="0"/>
                        </a:rPr>
                        <a:t>           Воспитывает </a:t>
                      </a:r>
                      <a:r>
                        <a:rPr lang="ru-RU" sz="2000" dirty="0">
                          <a:latin typeface="Constantia" pitchFamily="18" charset="0"/>
                        </a:rPr>
                        <a:t>активность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968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Развивает творчество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903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Приучает к самостоятельности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80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Дает возможность найти общий язык со сверстниками и со </a:t>
                      </a:r>
                      <a:r>
                        <a:rPr lang="ru-RU" sz="2000" dirty="0" smtClean="0">
                          <a:latin typeface="Constantia" pitchFamily="18" charset="0"/>
                        </a:rPr>
                        <a:t>взрослыми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977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Способствует пробуждению творческих сил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5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Обогащает впечатлениями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977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Позволяет накопить богатый жизненный опыт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708755"/>
              </p:ext>
            </p:extLst>
          </p:nvPr>
        </p:nvGraphicFramePr>
        <p:xfrm>
          <a:off x="3779912" y="1182962"/>
          <a:ext cx="3168352" cy="53690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8352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onstantia" pitchFamily="18" charset="0"/>
                        </a:rPr>
                        <a:t>Развитие речи        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Развивает образность речи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Метафоричность речи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Расширяет словарный запас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Развивает связную, логическую, диалогическую речь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4401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onstantia" pitchFamily="18" charset="0"/>
                        </a:rPr>
                        <a:t>Развивает силу голоса, тембр голоса, интонацию, выразительность речи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onstantia" pitchFamily="18" charset="0"/>
                        </a:rPr>
                        <a:t>Способствует </a:t>
                      </a:r>
                      <a:r>
                        <a:rPr lang="ru-RU" sz="2000" dirty="0">
                          <a:latin typeface="Constantia" pitchFamily="18" charset="0"/>
                        </a:rPr>
                        <a:t>проявлению своей индивидуальности</a:t>
                      </a:r>
                      <a:endParaRPr lang="ru-RU" sz="2000" dirty="0"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11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Constantia" pitchFamily="18" charset="0"/>
              </a:rPr>
              <a:t>Проведение сюжетно-ролевых, театрализованных, дидактических игр с элементами волшебства. </a:t>
            </a:r>
            <a:br>
              <a:rPr lang="ru-RU" sz="2800" dirty="0">
                <a:solidFill>
                  <a:prstClr val="black"/>
                </a:solidFill>
                <a:latin typeface="Constantia" pitchFamily="18" charset="0"/>
              </a:rPr>
            </a:br>
            <a:endParaRPr lang="ru-RU" dirty="0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11100" r="14286" b="7208"/>
          <a:stretch/>
        </p:blipFill>
        <p:spPr>
          <a:xfrm rot="5400000">
            <a:off x="275992" y="1365241"/>
            <a:ext cx="2543341" cy="2736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1331" y="1309389"/>
            <a:ext cx="2657571" cy="2288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r="13860"/>
          <a:stretch/>
        </p:blipFill>
        <p:spPr>
          <a:xfrm rot="5400000">
            <a:off x="2267744" y="3173725"/>
            <a:ext cx="280831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9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476672"/>
            <a:ext cx="6143625" cy="6192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Познавательное развитие </a:t>
            </a:r>
            <a:r>
              <a:rPr lang="ru-RU" sz="48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:</a:t>
            </a:r>
            <a:r>
              <a:rPr lang="ru-RU" sz="24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</a:br>
            <a:r>
              <a:rPr lang="ru-RU" sz="20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 </a:t>
            </a:r>
            <a:br>
              <a:rPr lang="ru-RU" sz="20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</a:br>
            <a:r>
              <a:rPr lang="ru-RU" sz="20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- Использование сказочности и сказочных персонажей в формировании элементарных математических понятий, в математических дидактических играх. </a:t>
            </a:r>
            <a:br>
              <a:rPr lang="ru-RU" sz="20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</a:br>
            <a:r>
              <a:rPr lang="ru-RU" sz="20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 </a:t>
            </a:r>
            <a:br>
              <a:rPr lang="ru-RU" sz="20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</a:br>
            <a:r>
              <a:rPr lang="ru-RU" sz="20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 - Использование волшебства в познании окружающего мира (вопросы, создание проблемы) .</a:t>
            </a:r>
            <a:br>
              <a:rPr lang="ru-RU" sz="20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</a:br>
            <a:r>
              <a:rPr lang="ru-RU" sz="20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 </a:t>
            </a:r>
            <a:br>
              <a:rPr lang="ru-RU" sz="20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</a:br>
            <a:r>
              <a:rPr lang="ru-RU" sz="20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- Дидактические игры «Отгадай сказку», «Из какой сказки герой? », «Чей костюм», «Кто и из какой сказки использовал данный предмет? », «Произнеси слова персонажа», «Вспомни слова героя».</a:t>
            </a:r>
            <a:br>
              <a:rPr lang="ru-RU" sz="20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</a:br>
            <a:r>
              <a:rPr lang="ru-RU" sz="24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</a:br>
            <a:r>
              <a:rPr lang="ru-RU" sz="24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 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5480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В.П.Катаев</a:t>
            </a:r>
            <a:r>
              <a:rPr lang="ru-RU" dirty="0" smtClean="0"/>
              <a:t> «Цветик – </a:t>
            </a:r>
            <a:r>
              <a:rPr lang="ru-RU" dirty="0" err="1" smtClean="0"/>
              <a:t>семицветик</a:t>
            </a:r>
            <a:r>
              <a:rPr lang="ru-RU" dirty="0" smtClean="0"/>
              <a:t>»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" t="10004" r="529" b="13421"/>
          <a:stretch/>
        </p:blipFill>
        <p:spPr>
          <a:xfrm>
            <a:off x="179513" y="1556792"/>
            <a:ext cx="6912768" cy="4320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39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994</TotalTime>
  <Words>328</Words>
  <Application>Microsoft Office PowerPoint</Application>
  <PresentationFormat>Экран (4:3)</PresentationFormat>
  <Paragraphs>46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Constantia</vt:lpstr>
      <vt:lpstr>Monotype Corsiva</vt:lpstr>
      <vt:lpstr>Times New Roman</vt:lpstr>
      <vt:lpstr>Trebuchet MS</vt:lpstr>
      <vt:lpstr>Wingdings 3</vt:lpstr>
      <vt:lpstr>Грань</vt:lpstr>
      <vt:lpstr>Воспитание нравственности дошкольников старшего возраста по средством чтения русских  народных сказок</vt:lpstr>
      <vt:lpstr>Сказка – ложь, да в ней – намек, добрым молодцам урок.   А. С. Пушкин. </vt:lpstr>
      <vt:lpstr>                      ЦЕЛЬ</vt:lpstr>
      <vt:lpstr>                    ЗАДАЧИ</vt:lpstr>
      <vt:lpstr>Атрибуты для сказок</vt:lpstr>
      <vt:lpstr>Достоинства использования сказки в интегративной деятельности </vt:lpstr>
      <vt:lpstr> Проведение сюжетно-ролевых, театрализованных, дидактических игр с элементами волшебства.  </vt:lpstr>
      <vt:lpstr>Презентация PowerPoint</vt:lpstr>
      <vt:lpstr>В.П.Катаев «Цветик – семицветик»</vt:lpstr>
      <vt:lpstr>Игра «Мухоморчики»</vt:lpstr>
      <vt:lpstr> КОНСТРУИРОВАНИЕ:  оригами к сказке  К. Чуковского«Муха –цокотуха»     </vt:lpstr>
      <vt:lpstr>Лепим героев сказок</vt:lpstr>
      <vt:lpstr>Настольные игры</vt:lpstr>
      <vt:lpstr>В группе созданы условия для знакомства с русскими народными сказками.</vt:lpstr>
      <vt:lpstr>Презентация PowerPoint</vt:lpstr>
      <vt:lpstr>Презентация PowerPoint</vt:lpstr>
      <vt:lpstr> Инновацинная техника -сторителлинг</vt:lpstr>
      <vt:lpstr>Презентация PowerPoint</vt:lpstr>
      <vt:lpstr>Открытое интегрированноезанятие по сказкам </vt:lpstr>
      <vt:lpstr>Показ сказки по лексической теме «Дикие животные»</vt:lpstr>
      <vt:lpstr>Твистинг-театр. Постановка «Три медведя»</vt:lpstr>
      <vt:lpstr>Презентация PowerPoint</vt:lpstr>
      <vt:lpstr>Сказка «Репка» в обработке к тематическому дню «Береги планету»</vt:lpstr>
      <vt:lpstr>Сказка «Маша и медведь» к тематическому дню «Защитим планету от мусора»</vt:lpstr>
      <vt:lpstr>День детского телевидения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user</cp:lastModifiedBy>
  <cp:revision>51</cp:revision>
  <dcterms:created xsi:type="dcterms:W3CDTF">2016-05-11T09:30:30Z</dcterms:created>
  <dcterms:modified xsi:type="dcterms:W3CDTF">2021-05-11T14:25:02Z</dcterms:modified>
</cp:coreProperties>
</file>