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58" r:id="rId4"/>
    <p:sldId id="259" r:id="rId5"/>
    <p:sldId id="262" r:id="rId6"/>
    <p:sldId id="263" r:id="rId7"/>
    <p:sldId id="284" r:id="rId8"/>
    <p:sldId id="260" r:id="rId9"/>
    <p:sldId id="292" r:id="rId10"/>
    <p:sldId id="293" r:id="rId11"/>
    <p:sldId id="289" r:id="rId12"/>
    <p:sldId id="273" r:id="rId13"/>
    <p:sldId id="278" r:id="rId14"/>
    <p:sldId id="287" r:id="rId15"/>
    <p:sldId id="290" r:id="rId16"/>
    <p:sldId id="281" r:id="rId17"/>
    <p:sldId id="283" r:id="rId18"/>
    <p:sldId id="280" r:id="rId19"/>
    <p:sldId id="282" r:id="rId20"/>
    <p:sldId id="291" r:id="rId21"/>
    <p:sldId id="288" r:id="rId22"/>
    <p:sldId id="269" r:id="rId23"/>
    <p:sldId id="266" r:id="rId24"/>
    <p:sldId id="265" r:id="rId25"/>
    <p:sldId id="267" r:id="rId26"/>
    <p:sldId id="264" r:id="rId27"/>
    <p:sldId id="26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B65-B2B8-4A7B-8157-4ADA6660DFE4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8A5-C13F-4420-922C-18009E3D5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B65-B2B8-4A7B-8157-4ADA6660DFE4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8A5-C13F-4420-922C-18009E3D5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B65-B2B8-4A7B-8157-4ADA6660DFE4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8A5-C13F-4420-922C-18009E3D5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B65-B2B8-4A7B-8157-4ADA6660DFE4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8A5-C13F-4420-922C-18009E3D5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B65-B2B8-4A7B-8157-4ADA6660DFE4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8A5-C13F-4420-922C-18009E3D5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B65-B2B8-4A7B-8157-4ADA6660DFE4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8A5-C13F-4420-922C-18009E3D5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B65-B2B8-4A7B-8157-4ADA6660DFE4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8A5-C13F-4420-922C-18009E3D5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B65-B2B8-4A7B-8157-4ADA6660DFE4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8A5-C13F-4420-922C-18009E3D5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B65-B2B8-4A7B-8157-4ADA6660DFE4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8A5-C13F-4420-922C-18009E3D5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B65-B2B8-4A7B-8157-4ADA6660DFE4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8A5-C13F-4420-922C-18009E3D5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B65-B2B8-4A7B-8157-4ADA6660DFE4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8A5-C13F-4420-922C-18009E3D5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EB65-B2B8-4A7B-8157-4ADA6660DFE4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C8A5-C13F-4420-922C-18009E3D5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91264" cy="252028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Bahnschrift Condensed" pitchFamily="34" charset="0"/>
              </a:rPr>
              <a:t>«Уссурийский социально-реабилитационный центр для несовершеннолетних»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6085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4000" b="1" dirty="0" smtClean="0">
              <a:solidFill>
                <a:schemeClr val="bg1">
                  <a:lumMod val="95000"/>
                </a:schemeClr>
              </a:solidFill>
              <a:latin typeface="Bahnschrift Condensed" pitchFamily="34" charset="0"/>
            </a:endParaRPr>
          </a:p>
          <a:p>
            <a:pPr algn="ctr">
              <a:buNone/>
            </a:pPr>
            <a:r>
              <a:rPr lang="ru-RU" sz="4700" b="1" dirty="0" smtClean="0">
                <a:solidFill>
                  <a:schemeClr val="bg1">
                    <a:lumMod val="95000"/>
                  </a:schemeClr>
                </a:solidFill>
                <a:latin typeface="Bahnschrift Condensed" pitchFamily="34" charset="0"/>
              </a:rPr>
              <a:t>Социальный театр «Зеркало» в рамках работы театральной студии</a:t>
            </a:r>
            <a:br>
              <a:rPr lang="ru-RU" sz="4700" b="1" dirty="0" smtClean="0">
                <a:solidFill>
                  <a:schemeClr val="bg1">
                    <a:lumMod val="95000"/>
                  </a:schemeClr>
                </a:solidFill>
                <a:latin typeface="Bahnschrift Condensed" pitchFamily="34" charset="0"/>
              </a:rPr>
            </a:br>
            <a:r>
              <a:rPr lang="ru-RU" sz="4700" b="1" dirty="0" smtClean="0">
                <a:solidFill>
                  <a:schemeClr val="bg1">
                    <a:lumMod val="95000"/>
                  </a:schemeClr>
                </a:solidFill>
                <a:latin typeface="Bahnschrift Condensed" pitchFamily="34" charset="0"/>
              </a:rPr>
              <a:t>«Своя роль»</a:t>
            </a:r>
          </a:p>
          <a:p>
            <a:pPr algn="ctr">
              <a:buNone/>
            </a:pPr>
            <a:endParaRPr lang="ru-RU" sz="3500" b="1" dirty="0" smtClean="0">
              <a:solidFill>
                <a:schemeClr val="bg1">
                  <a:lumMod val="95000"/>
                </a:schemeClr>
              </a:solidFill>
              <a:latin typeface="Bahnschrift Condensed" pitchFamily="34" charset="0"/>
            </a:endParaRPr>
          </a:p>
          <a:p>
            <a:pPr algn="ctr">
              <a:buNone/>
            </a:pPr>
            <a:endParaRPr lang="ru-RU" sz="3500" b="1" dirty="0">
              <a:solidFill>
                <a:schemeClr val="bg1">
                  <a:lumMod val="95000"/>
                </a:schemeClr>
              </a:solidFill>
              <a:latin typeface="Bahnschrift Condensed" pitchFamily="34" charset="0"/>
            </a:endParaRPr>
          </a:p>
          <a:p>
            <a:pPr algn="r">
              <a:buNone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Авторы-составители программы:</a:t>
            </a:r>
          </a:p>
          <a:p>
            <a:pPr algn="r">
              <a:buNone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Качура А.С., воспитатель</a:t>
            </a:r>
          </a:p>
          <a:p>
            <a:pPr algn="r">
              <a:buNone/>
            </a:pPr>
            <a:r>
              <a:rPr lang="ru-RU" sz="2200" dirty="0" err="1">
                <a:solidFill>
                  <a:schemeClr val="bg1">
                    <a:lumMod val="95000"/>
                  </a:schemeClr>
                </a:solidFill>
              </a:rPr>
              <a:t>Летавина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О.М., воспитатель</a:t>
            </a:r>
          </a:p>
          <a:p>
            <a:pPr algn="r">
              <a:buNone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Страт Е.М., воспитатель</a:t>
            </a:r>
          </a:p>
          <a:p>
            <a:pPr algn="r">
              <a:buNone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Орлова Н.В., инструктор по 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труду</a:t>
            </a:r>
          </a:p>
          <a:p>
            <a:pPr algn="ctr">
              <a:buNone/>
            </a:pPr>
            <a:r>
              <a:rPr lang="ru-RU" sz="1900" dirty="0">
                <a:solidFill>
                  <a:schemeClr val="bg1"/>
                </a:solidFill>
                <a:latin typeface="Bahnschrift Condensed" pitchFamily="34" charset="0"/>
              </a:rPr>
              <a:t>г. </a:t>
            </a:r>
            <a:r>
              <a:rPr lang="ru-RU" sz="1900" dirty="0" smtClean="0">
                <a:solidFill>
                  <a:schemeClr val="bg1"/>
                </a:solidFill>
                <a:latin typeface="Bahnschrift Condensed" pitchFamily="34" charset="0"/>
              </a:rPr>
              <a:t>Уссурийск   2021 </a:t>
            </a:r>
            <a:r>
              <a:rPr lang="ru-RU" sz="1900" dirty="0">
                <a:solidFill>
                  <a:schemeClr val="bg1"/>
                </a:solidFill>
                <a:latin typeface="Bahnschrift Condensed" pitchFamily="34" charset="0"/>
              </a:rPr>
              <a:t>год</a:t>
            </a:r>
          </a:p>
          <a:p>
            <a:pPr algn="r">
              <a:buNone/>
            </a:pPr>
            <a:endParaRPr lang="ru-RU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>
              <a:buNone/>
            </a:pP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820">
            <a:off x="650304" y="3940967"/>
            <a:ext cx="2800239" cy="1575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400" dirty="0">
                <a:solidFill>
                  <a:schemeClr val="bg1"/>
                </a:solidFill>
              </a:rPr>
              <a:t>8. Показ сцен на заданную тему в форме импровизации.</a:t>
            </a:r>
          </a:p>
          <a:p>
            <a:pPr lvl="0"/>
            <a:r>
              <a:rPr lang="ru-RU" sz="3400" dirty="0">
                <a:solidFill>
                  <a:schemeClr val="bg1"/>
                </a:solidFill>
              </a:rPr>
              <a:t>Рефлексия, обсуждение сцен (можно внести небольшие изменения в действие для придания яркости сцены).</a:t>
            </a:r>
          </a:p>
          <a:p>
            <a:pPr lvl="0"/>
            <a:r>
              <a:rPr lang="ru-RU" sz="3400" dirty="0">
                <a:solidFill>
                  <a:schemeClr val="bg1"/>
                </a:solidFill>
              </a:rPr>
              <a:t>Совершенствование, доработка сцен – группы импровизируют, дополняют свою сцену. Выработка текста «послания», которое участники хотят донести до аудитории (участники должны прописать слова, смысл для облегчения дальнейшей работы).</a:t>
            </a:r>
          </a:p>
          <a:p>
            <a:pPr lvl="0"/>
            <a:r>
              <a:rPr lang="ru-RU" sz="3400" dirty="0">
                <a:solidFill>
                  <a:schemeClr val="bg1"/>
                </a:solidFill>
              </a:rPr>
              <a:t>Создание предыстории героев – детальная проработка своих персонажей.</a:t>
            </a:r>
          </a:p>
          <a:p>
            <a:r>
              <a:rPr lang="ru-RU" sz="3400" dirty="0">
                <a:solidFill>
                  <a:schemeClr val="bg1"/>
                </a:solidFill>
              </a:rPr>
              <a:t>9. Подготовка к </a:t>
            </a:r>
            <a:r>
              <a:rPr lang="ru-RU" sz="3400" dirty="0" err="1">
                <a:solidFill>
                  <a:schemeClr val="bg1"/>
                </a:solidFill>
              </a:rPr>
              <a:t>фасилитации</a:t>
            </a:r>
            <a:r>
              <a:rPr lang="ru-RU" sz="3400" dirty="0">
                <a:solidFill>
                  <a:schemeClr val="bg1"/>
                </a:solidFill>
              </a:rPr>
              <a:t> со зрителями – методика 20 вопросов (персонажи после сценки остаются на сцене и зрители должны задавать им вопросы).</a:t>
            </a:r>
          </a:p>
          <a:p>
            <a:r>
              <a:rPr lang="ru-RU" sz="3400" dirty="0">
                <a:solidFill>
                  <a:schemeClr val="bg1"/>
                </a:solidFill>
              </a:rPr>
              <a:t>10. Возможно: объединение сцен, создание общего сюжета – создание единой постановки, состоящей из нескольких сцен.</a:t>
            </a:r>
          </a:p>
          <a:p>
            <a:r>
              <a:rPr lang="ru-RU" sz="3400" dirty="0">
                <a:solidFill>
                  <a:schemeClr val="bg1"/>
                </a:solidFill>
              </a:rPr>
              <a:t>11. Создание общего сценария</a:t>
            </a:r>
          </a:p>
          <a:p>
            <a:r>
              <a:rPr lang="ru-RU" sz="3400" dirty="0">
                <a:solidFill>
                  <a:schemeClr val="bg1"/>
                </a:solidFill>
              </a:rPr>
              <a:t>12. Показ целостной постановки.</a:t>
            </a:r>
          </a:p>
          <a:p>
            <a:r>
              <a:rPr lang="ru-RU" sz="3400" dirty="0">
                <a:solidFill>
                  <a:schemeClr val="bg1"/>
                </a:solidFill>
              </a:rPr>
              <a:t>13. Выбор </a:t>
            </a:r>
            <a:r>
              <a:rPr lang="ru-RU" sz="3400" dirty="0" err="1">
                <a:solidFill>
                  <a:schemeClr val="bg1"/>
                </a:solidFill>
              </a:rPr>
              <a:t>фасилитатора</a:t>
            </a:r>
            <a:r>
              <a:rPr lang="ru-RU" sz="3400" dirty="0">
                <a:solidFill>
                  <a:schemeClr val="bg1"/>
                </a:solidFill>
              </a:rPr>
              <a:t> (координатора). </a:t>
            </a:r>
            <a:r>
              <a:rPr lang="ru-RU" sz="3400" dirty="0" err="1">
                <a:solidFill>
                  <a:schemeClr val="bg1"/>
                </a:solidFill>
              </a:rPr>
              <a:t>Фасилитация</a:t>
            </a:r>
            <a:r>
              <a:rPr lang="ru-RU" sz="3400" dirty="0">
                <a:solidFill>
                  <a:schemeClr val="bg1"/>
                </a:solidFill>
              </a:rPr>
              <a:t>, обсуждение, доработка постановки (подбор музыки, декораций, слоганов, песен, костюмов, афиш).</a:t>
            </a:r>
          </a:p>
          <a:p>
            <a:r>
              <a:rPr lang="ru-RU" sz="3400" dirty="0">
                <a:solidFill>
                  <a:schemeClr val="bg1"/>
                </a:solidFill>
              </a:rPr>
              <a:t>14. Репетиции спектакля.</a:t>
            </a:r>
          </a:p>
          <a:p>
            <a:r>
              <a:rPr lang="ru-RU" sz="3400" dirty="0">
                <a:solidFill>
                  <a:schemeClr val="bg1"/>
                </a:solidFill>
              </a:rPr>
              <a:t>15. Премьера спектакля.</a:t>
            </a:r>
          </a:p>
          <a:p>
            <a:r>
              <a:rPr lang="ru-RU" sz="3400" dirty="0">
                <a:solidFill>
                  <a:schemeClr val="bg1"/>
                </a:solidFill>
              </a:rPr>
              <a:t>16.Просмотр постановки. </a:t>
            </a:r>
            <a:r>
              <a:rPr lang="ru-RU" sz="3400" dirty="0" err="1">
                <a:solidFill>
                  <a:schemeClr val="bg1"/>
                </a:solidFill>
              </a:rPr>
              <a:t>Фасилитация</a:t>
            </a:r>
            <a:r>
              <a:rPr lang="ru-RU" sz="3400" dirty="0">
                <a:solidFill>
                  <a:schemeClr val="bg1"/>
                </a:solidFill>
              </a:rPr>
              <a:t>.</a:t>
            </a:r>
          </a:p>
          <a:p>
            <a:r>
              <a:rPr lang="ru-RU" sz="3400" dirty="0">
                <a:solidFill>
                  <a:schemeClr val="bg1"/>
                </a:solidFill>
              </a:rPr>
              <a:t>17. Оценка эффективности социальной постановки</a:t>
            </a:r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6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78098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  <a:latin typeface="Arial Black" pitchFamily="34" charset="0"/>
              </a:rPr>
              <a:t>Выбор целевой аудитории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– для кого можно показать постановку (равный - равному, педагоги, родители)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16452683568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72816"/>
            <a:ext cx="4116836" cy="4536504"/>
          </a:xfrm>
        </p:spPr>
      </p:pic>
      <p:pic>
        <p:nvPicPr>
          <p:cNvPr id="10" name="Содержимое 3" descr="1645271748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700808"/>
            <a:ext cx="351039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4000" u="sng" dirty="0" smtClean="0">
                <a:solidFill>
                  <a:schemeClr val="bg1"/>
                </a:solidFill>
                <a:latin typeface="Bahnschrift Condensed" pitchFamily="34" charset="0"/>
              </a:rPr>
              <a:t>Создание необходимых театральных декораций</a:t>
            </a:r>
            <a:endParaRPr lang="ru-RU" sz="4000" u="sng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pic>
        <p:nvPicPr>
          <p:cNvPr id="5" name="Содержимое 4" descr="16450705944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556792"/>
            <a:ext cx="6812074" cy="5114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645069961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03497" y="2127833"/>
            <a:ext cx="5105559" cy="3963477"/>
          </a:xfrm>
          <a:prstGeom prst="rect">
            <a:avLst/>
          </a:prstGeom>
        </p:spPr>
      </p:pic>
      <p:pic>
        <p:nvPicPr>
          <p:cNvPr id="4" name="Содержимое 7" descr="16450705578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63330" y="2197510"/>
            <a:ext cx="5143536" cy="38621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0"/>
            <a:ext cx="74888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</a:rPr>
              <a:t>Групповое создание декораций - </a:t>
            </a:r>
            <a:r>
              <a:rPr lang="ru-RU" sz="2800" dirty="0" smtClean="0">
                <a:solidFill>
                  <a:schemeClr val="bg1"/>
                </a:solidFill>
              </a:rPr>
              <a:t>способствует развитию навыков коллективного сотрудничества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645070539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990" y="2051656"/>
            <a:ext cx="5000658" cy="3754819"/>
          </a:xfrm>
          <a:prstGeom prst="rect">
            <a:avLst/>
          </a:prstGeom>
        </p:spPr>
      </p:pic>
      <p:pic>
        <p:nvPicPr>
          <p:cNvPr id="5" name="Содержимое 5" descr="1645070539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28777" y="2100587"/>
            <a:ext cx="5072098" cy="3728396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50142"/>
            <a:ext cx="87849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solidFill>
                  <a:schemeClr val="bg1"/>
                </a:solidFill>
                <a:latin typeface="Bahnschrift SemiBold" pitchFamily="34" charset="0"/>
                <a:cs typeface="Times New Roman" pitchFamily="18" charset="0"/>
              </a:rPr>
              <a:t>Коллективная творческая работа </a:t>
            </a:r>
            <a:r>
              <a:rPr lang="ru-RU" sz="2000" dirty="0" smtClean="0">
                <a:solidFill>
                  <a:schemeClr val="bg1"/>
                </a:solidFill>
                <a:latin typeface="Bahnschrift SemiBold" pitchFamily="34" charset="0"/>
              </a:rPr>
              <a:t>помогает подросткам сбросить накопившиеся отрицательные эмоции, переключает внимание из будничных хлопот в иллюзорный мир живого общения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620688"/>
            <a:ext cx="3826768" cy="58906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ahnschrift Light Condensed" pitchFamily="34" charset="0"/>
              </a:rPr>
              <a:t>во время таких занятий ребенок перестает испытывать страх перед окружающим социумом, может свободно выражать свои эмоции и мысли, учится сопереживать , приходить на помощь другими.</a:t>
            </a:r>
            <a:endParaRPr lang="ru-RU" sz="2400" b="1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pic>
        <p:nvPicPr>
          <p:cNvPr id="16" name="Содержимое 15" descr="16451614040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4230469" cy="5640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кукольный театр приключения Бурат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5157985" cy="55673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68144" y="980728"/>
            <a:ext cx="29523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Bahnschrift Light" pitchFamily="34" charset="0"/>
              </a:rPr>
              <a:t>Кукольный театр«БУ-РА-ТИ-НО»  </a:t>
            </a:r>
            <a:r>
              <a:rPr lang="ru-RU" b="1" dirty="0" smtClean="0">
                <a:solidFill>
                  <a:schemeClr val="bg1"/>
                </a:solidFill>
                <a:latin typeface="Bahnschrift Light" pitchFamily="34" charset="0"/>
              </a:rPr>
              <a:t>Даже деревянному мальчику важнее всего в жизни учиться, чтобы не делать глупостей и избежать страшных приключений. Эта сказка учит нас тому, что все мальчики и девочки должны учиться, не должны слушать подозрительных и незнакомых личностей, должны уметь дружить и никогда не терять присутствия духа.</a:t>
            </a:r>
            <a:endParaRPr lang="ru-RU" b="1" dirty="0">
              <a:solidFill>
                <a:schemeClr val="bg1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450705944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714356"/>
            <a:ext cx="7611275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65403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ru-RU" sz="3600" u="sng" dirty="0" smtClean="0">
                <a:solidFill>
                  <a:schemeClr val="bg1"/>
                </a:solidFill>
                <a:latin typeface="Bahnschrift Condensed" pitchFamily="34" charset="0"/>
              </a:rPr>
              <a:t>Спектакль с использованием  ростовых кукол </a:t>
            </a:r>
            <a:br>
              <a:rPr lang="ru-RU" sz="3600" u="sng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ru-RU" sz="3600" u="sng" dirty="0" smtClean="0">
                <a:solidFill>
                  <a:schemeClr val="bg1"/>
                </a:solidFill>
                <a:latin typeface="Bahnschrift Condensed" pitchFamily="34" charset="0"/>
              </a:rPr>
              <a:t>«Чего на свете не бывает»</a:t>
            </a:r>
            <a:r>
              <a:rPr lang="ru-RU" sz="36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Bahnschrift Condensed" pitchFamily="34" charset="0"/>
              </a:rPr>
            </a:br>
            <a:endParaRPr lang="ru-RU" sz="36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pic>
        <p:nvPicPr>
          <p:cNvPr id="6" name="Содержимое 5" descr="16450699619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215771" y="2144542"/>
            <a:ext cx="5072098" cy="3783364"/>
          </a:xfrm>
        </p:spPr>
      </p:pic>
      <p:pic>
        <p:nvPicPr>
          <p:cNvPr id="4" name="Содержимое 9" descr="1645161404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84784"/>
            <a:ext cx="3854028" cy="513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450699619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985293" y="1729691"/>
            <a:ext cx="5429289" cy="4112999"/>
          </a:xfrm>
        </p:spPr>
      </p:pic>
      <p:pic>
        <p:nvPicPr>
          <p:cNvPr id="3" name="Содержимое 3" descr="1645147061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315743" y="1744447"/>
            <a:ext cx="5401899" cy="4056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214290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Bahnschrift" pitchFamily="34" charset="0"/>
              </a:rPr>
              <a:t>Сатирическая постановка  </a:t>
            </a:r>
          </a:p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Bahnschrift" pitchFamily="34" charset="0"/>
              </a:rPr>
              <a:t> « Я не курю и тебе не советую!»</a:t>
            </a:r>
            <a:endParaRPr lang="ru-RU" sz="2400" b="1" u="sng" dirty="0">
              <a:solidFill>
                <a:schemeClr val="bg1"/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115328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>      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Bahnschrift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>       </a:t>
            </a:r>
            <a:r>
              <a:rPr lang="ru-RU" b="1" u="sng" dirty="0" smtClean="0">
                <a:solidFill>
                  <a:schemeClr val="bg1"/>
                </a:solidFill>
                <a:latin typeface="Bahnschrift Light Condensed" pitchFamily="34" charset="0"/>
              </a:rPr>
              <a:t>Социальный театр </a:t>
            </a:r>
            <a:r>
              <a:rPr lang="ru-RU" b="1" dirty="0" smtClean="0">
                <a:solidFill>
                  <a:schemeClr val="bg1"/>
                </a:solidFill>
                <a:latin typeface="Bahnschrift Light Condensed" pitchFamily="34" charset="0"/>
              </a:rPr>
              <a:t>– является  продуктивной формой воздействия, которая позволяет поддержать и отвести от опасной черты   несовершеннолетних детей и заставляет задуматься тех, кто находится за чертой. Социальные постановки способствуют формированию позитивного осознанного отношения к себе как к личности, которая может выбирать и осознанно говорить «нет» искушениям молодежной субкультуры. Социальные постановки позволяют детям по-новому оценить себя, свой статус и перспективы в жизни, что является базовой основой для изменения негативного социального поведения на позитивное.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200223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Кукольный театр </a:t>
            </a:r>
            <a:r>
              <a:rPr lang="ru-RU" u="sng" dirty="0" smtClean="0">
                <a:solidFill>
                  <a:schemeClr val="bg1"/>
                </a:solidFill>
              </a:rPr>
              <a:t/>
            </a:r>
            <a:br>
              <a:rPr lang="ru-RU" u="sng" dirty="0" smtClean="0">
                <a:solidFill>
                  <a:schemeClr val="bg1"/>
                </a:solidFill>
              </a:rPr>
            </a:br>
            <a:r>
              <a:rPr lang="ru-RU" u="sng" dirty="0" smtClean="0">
                <a:solidFill>
                  <a:schemeClr val="bg1"/>
                </a:solidFill>
              </a:rPr>
              <a:t>«Заяц и лиса»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6452683568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3394472" cy="4525963"/>
          </a:xfrm>
        </p:spPr>
      </p:pic>
      <p:pic>
        <p:nvPicPr>
          <p:cNvPr id="5" name="Содержимое 6" descr="1645161404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08920"/>
            <a:ext cx="4200466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61786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Театральная постановка с использованием ростовых кукол </a:t>
            </a:r>
            <a:r>
              <a:rPr lang="ru-RU" sz="32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«Приключение непослушных зверят»</a:t>
            </a:r>
            <a:endParaRPr lang="ru-RU" sz="32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инсценировка сказки коза-Дерез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214775" y="1230999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еник\Desktop\IMG-20220214-WA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85860"/>
            <a:ext cx="7089481" cy="53048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932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Фрагмент постановки для «Школы эффективного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родительства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», </a:t>
            </a:r>
            <a:r>
              <a:rPr lang="ru-RU" u="sng" dirty="0" smtClean="0">
                <a:solidFill>
                  <a:schemeClr val="bg1"/>
                </a:solidFill>
                <a:latin typeface="Arial Black" pitchFamily="34" charset="0"/>
              </a:rPr>
              <a:t>«Хочу другую маму»</a:t>
            </a:r>
            <a:endParaRPr lang="ru-RU" u="sng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\Desktop\IMG-20220215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8255058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Фрагмент постановки для «Школы эффективного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родительства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»,</a:t>
            </a:r>
          </a:p>
          <a:p>
            <a:pPr algn="ctr"/>
            <a:r>
              <a:rPr lang="ru-RU" u="sng" dirty="0" smtClean="0">
                <a:solidFill>
                  <a:schemeClr val="bg1"/>
                </a:solidFill>
                <a:latin typeface="Arial Black" pitchFamily="34" charset="0"/>
              </a:rPr>
              <a:t> «Волшебный мир сказки»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Театральная инсценировка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u="sng" dirty="0" smtClean="0">
                <a:solidFill>
                  <a:schemeClr val="bg1"/>
                </a:solidFill>
              </a:rPr>
              <a:t> «Наша мама».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5" name="Содержимое 5" descr="16451614040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772816"/>
            <a:ext cx="3394472" cy="4525963"/>
          </a:xfrm>
        </p:spPr>
      </p:pic>
      <p:pic>
        <p:nvPicPr>
          <p:cNvPr id="7" name="Содержимое 13" descr="1645161404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772816"/>
            <a:ext cx="34563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8640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chemeClr val="bg1"/>
                </a:solidFill>
              </a:rPr>
              <a:t>Ролевое моделирование </a:t>
            </a:r>
          </a:p>
          <a:p>
            <a:pPr algn="ctr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«Мои страхи»</a:t>
            </a:r>
            <a:endParaRPr lang="ru-RU" b="1" u="sng" dirty="0">
              <a:solidFill>
                <a:schemeClr val="bg1"/>
              </a:solidFill>
            </a:endParaRPr>
          </a:p>
        </p:txBody>
      </p:sp>
      <p:pic>
        <p:nvPicPr>
          <p:cNvPr id="3" name="Содержимое 11" descr="Ролевое моделирование мои страх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6552728" cy="4914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Вывод: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980728"/>
            <a:ext cx="9505056" cy="59766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</a:t>
            </a:r>
            <a:r>
              <a:rPr lang="ru-RU" b="1" u="sng" dirty="0">
                <a:solidFill>
                  <a:schemeClr val="bg1"/>
                </a:solidFill>
              </a:rPr>
              <a:t> </a:t>
            </a:r>
            <a:r>
              <a:rPr lang="ru-RU" sz="3800" b="1" i="1" u="sng" dirty="0" smtClean="0">
                <a:solidFill>
                  <a:schemeClr val="bg1"/>
                </a:solidFill>
              </a:rPr>
              <a:t>Анкетирование</a:t>
            </a:r>
            <a:r>
              <a:rPr lang="ru-RU" sz="3800" b="1" u="sng" dirty="0" smtClean="0">
                <a:solidFill>
                  <a:schemeClr val="bg1"/>
                </a:solidFill>
              </a:rPr>
              <a:t> </a:t>
            </a:r>
            <a:r>
              <a:rPr lang="ru-RU" sz="3800" b="1" dirty="0">
                <a:solidFill>
                  <a:schemeClr val="bg1"/>
                </a:solidFill>
              </a:rPr>
              <a:t>показывает, что благодаря просмотру и участию в театрализованных представлениях у 81% детей сформирован  достаточный уровень осведомленности о ЗОЖ, у 12% — недостаточное представление о здоровье и здоровом образе жизни,  низкий уровень показали 7% школьников. Итоги проведенного исследования дают возможность сделать вывод о необходимости проведения работы, направленной на профилактику социальных зависимостей среди несовершеннолетних посредством профилактических театрализованных представлений.</a:t>
            </a:r>
          </a:p>
          <a:p>
            <a:pPr>
              <a:buNone/>
            </a:pPr>
            <a:r>
              <a:rPr lang="ru-RU" sz="3800" b="1" dirty="0">
                <a:solidFill>
                  <a:schemeClr val="bg1"/>
                </a:solidFill>
              </a:rPr>
              <a:t> </a:t>
            </a:r>
            <a:r>
              <a:rPr lang="ru-RU" sz="3800" b="1" dirty="0" smtClean="0">
                <a:solidFill>
                  <a:schemeClr val="bg1"/>
                </a:solidFill>
              </a:rPr>
              <a:t>      </a:t>
            </a:r>
          </a:p>
          <a:p>
            <a:pPr>
              <a:buNone/>
            </a:pPr>
            <a:r>
              <a:rPr lang="ru-RU" sz="3800" b="1" dirty="0">
                <a:solidFill>
                  <a:schemeClr val="bg1"/>
                </a:solidFill>
              </a:rPr>
              <a:t> </a:t>
            </a:r>
            <a:r>
              <a:rPr lang="ru-RU" sz="3800" b="1" dirty="0" smtClean="0">
                <a:solidFill>
                  <a:schemeClr val="bg1"/>
                </a:solidFill>
              </a:rPr>
              <a:t>              Итоги </a:t>
            </a:r>
            <a:r>
              <a:rPr lang="ru-RU" sz="3800" b="1" dirty="0">
                <a:solidFill>
                  <a:schemeClr val="bg1"/>
                </a:solidFill>
              </a:rPr>
              <a:t> </a:t>
            </a:r>
            <a:r>
              <a:rPr lang="ru-RU" sz="3800" b="1" i="1" u="sng" dirty="0">
                <a:solidFill>
                  <a:schemeClr val="bg1"/>
                </a:solidFill>
              </a:rPr>
              <a:t>диагностических исследований </a:t>
            </a:r>
            <a:r>
              <a:rPr lang="ru-RU" sz="3800" b="1" dirty="0">
                <a:solidFill>
                  <a:schemeClr val="bg1"/>
                </a:solidFill>
              </a:rPr>
              <a:t>дают нам возможность сделать вывод о необходимости проведения работы по данной </a:t>
            </a:r>
            <a:r>
              <a:rPr lang="ru-RU" sz="3800" b="1" dirty="0" smtClean="0">
                <a:solidFill>
                  <a:schemeClr val="bg1"/>
                </a:solidFill>
              </a:rPr>
              <a:t>практике, </a:t>
            </a:r>
            <a:r>
              <a:rPr lang="ru-RU" sz="3800" b="1" dirty="0">
                <a:solidFill>
                  <a:schemeClr val="bg1"/>
                </a:solidFill>
              </a:rPr>
              <a:t>направленной на профилактику негативных социальных явлений среди детей и подростков, а именно работать по технологии «Социальный театр</a:t>
            </a:r>
            <a:r>
              <a:rPr lang="ru-RU" sz="3800" b="1" dirty="0" smtClean="0">
                <a:solidFill>
                  <a:schemeClr val="bg1"/>
                </a:solidFill>
              </a:rPr>
              <a:t>».</a:t>
            </a:r>
          </a:p>
          <a:p>
            <a:pPr>
              <a:buNone/>
            </a:pPr>
            <a:r>
              <a:rPr lang="ru-RU" sz="3800" b="1" dirty="0" smtClean="0"/>
              <a:t>  </a:t>
            </a:r>
          </a:p>
          <a:p>
            <a:r>
              <a:rPr lang="ru-RU" sz="3800" b="1" dirty="0"/>
              <a:t> </a:t>
            </a:r>
            <a:r>
              <a:rPr lang="ru-RU" sz="3800" b="1" dirty="0" smtClean="0"/>
              <a:t>      </a:t>
            </a:r>
            <a:r>
              <a:rPr lang="ru-RU" sz="3800" b="1" i="1" dirty="0" smtClean="0">
                <a:solidFill>
                  <a:schemeClr val="bg1"/>
                </a:solidFill>
              </a:rPr>
              <a:t>Таким </a:t>
            </a:r>
            <a:r>
              <a:rPr lang="ru-RU" sz="3800" b="1" i="1" dirty="0">
                <a:solidFill>
                  <a:schemeClr val="bg1"/>
                </a:solidFill>
              </a:rPr>
              <a:t>образом, большая часть опрошенных отмечает, что они испытывают положительные чувства и эмоции от участия и просмотра профилактических спектаклей. В этом важность и ценность данной технологии, одним из важнейших составляющих которой является сохранение и укрепление физического, психического, нравственного и социального здоровья подростков</a:t>
            </a:r>
            <a:r>
              <a:rPr lang="ru-RU" sz="38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/>
              <a:t> </a:t>
            </a:r>
          </a:p>
          <a:p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endParaRPr lang="ru-RU" sz="2600" b="1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Спасибо за внимание!</a:t>
            </a:r>
            <a:endParaRPr lang="ru-RU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50106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i="1" dirty="0">
                <a:solidFill>
                  <a:schemeClr val="bg1"/>
                </a:solidFill>
                <a:latin typeface="Bookman Old Style" pitchFamily="18" charset="0"/>
              </a:rPr>
              <a:t>«Скажи мне – я забуду, покажи мне – я запомню,</a:t>
            </a:r>
            <a:br>
              <a:rPr lang="ru-RU" sz="2200" i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200" i="1" dirty="0">
                <a:solidFill>
                  <a:schemeClr val="bg1"/>
                </a:solidFill>
                <a:latin typeface="Bookman Old Style" pitchFamily="18" charset="0"/>
              </a:rPr>
              <a:t> дай мне поучаствовать – и я пойму»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300" dirty="0" smtClean="0">
                <a:solidFill>
                  <a:schemeClr val="bg1"/>
                </a:solidFill>
                <a:latin typeface="Bookman Old Style" pitchFamily="18" charset="0"/>
              </a:rPr>
              <a:t>          </a:t>
            </a:r>
            <a:r>
              <a:rPr lang="ru-RU" sz="6700" b="1" dirty="0" smtClean="0">
                <a:solidFill>
                  <a:schemeClr val="bg1"/>
                </a:solidFill>
                <a:latin typeface="Bookman Old Style" pitchFamily="18" charset="0"/>
              </a:rPr>
              <a:t>АКТУАЛЬНОСТЬ</a:t>
            </a:r>
          </a:p>
          <a:p>
            <a:pPr>
              <a:lnSpc>
                <a:spcPct val="120000"/>
              </a:lnSpc>
              <a:buNone/>
            </a:pPr>
            <a:endParaRPr lang="ru-RU" sz="3300" dirty="0">
              <a:solidFill>
                <a:schemeClr val="bg1"/>
              </a:solidFill>
              <a:latin typeface="Bahnschrift Light Condensed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5100" dirty="0" smtClean="0">
                <a:solidFill>
                  <a:schemeClr val="bg1"/>
                </a:solidFill>
                <a:latin typeface="Bahnschrift Light Condensed" pitchFamily="34" charset="0"/>
              </a:rPr>
              <a:t>              </a:t>
            </a:r>
            <a:r>
              <a:rPr lang="ru-RU" sz="5100" b="1" dirty="0">
                <a:solidFill>
                  <a:schemeClr val="bg1"/>
                </a:solidFill>
                <a:latin typeface="Bahnschrift Light Condensed" pitchFamily="34" charset="0"/>
              </a:rPr>
              <a:t> Одной из актуальных проблем современного общества является рост негативных социальных явлений в подростковой среде. За последние годы резко возросла молодежная преступность, особенно преступность подростков, страдающих социальными зависимостями, такими как алкоголизм, наркомания, </a:t>
            </a:r>
            <a:r>
              <a:rPr lang="ru-RU" sz="5100" b="1" dirty="0" err="1">
                <a:solidFill>
                  <a:schemeClr val="bg1"/>
                </a:solidFill>
                <a:latin typeface="Bahnschrift Light Condensed" pitchFamily="34" charset="0"/>
              </a:rPr>
              <a:t>табакокурение</a:t>
            </a:r>
            <a:r>
              <a:rPr lang="ru-RU" sz="5100" b="1" dirty="0">
                <a:solidFill>
                  <a:schemeClr val="bg1"/>
                </a:solidFill>
                <a:latin typeface="Bahnschrift Light Condensed" pitchFamily="34" charset="0"/>
              </a:rPr>
              <a:t>, игровая и компьютерная зависимости, рост жестокости и агрессивности в детской среде.           </a:t>
            </a:r>
            <a:endParaRPr lang="ru-RU" sz="5100" b="1" dirty="0" smtClean="0">
              <a:solidFill>
                <a:schemeClr val="bg1"/>
              </a:solidFill>
              <a:latin typeface="Bahnschrift Light Condensed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5100" b="1" dirty="0">
                <a:solidFill>
                  <a:schemeClr val="bg1"/>
                </a:solidFill>
                <a:latin typeface="Bahnschrift Light Condensed" pitchFamily="34" charset="0"/>
              </a:rPr>
              <a:t> </a:t>
            </a:r>
            <a:r>
              <a:rPr lang="ru-RU" sz="5100" b="1" dirty="0" smtClean="0">
                <a:solidFill>
                  <a:schemeClr val="bg1"/>
                </a:solidFill>
                <a:latin typeface="Bahnschrift Light Condensed" pitchFamily="34" charset="0"/>
              </a:rPr>
              <a:t>        </a:t>
            </a:r>
            <a:r>
              <a:rPr lang="ru-RU" sz="5100" b="1" dirty="0">
                <a:solidFill>
                  <a:schemeClr val="bg1"/>
                </a:solidFill>
                <a:latin typeface="Bahnschrift Light Condensed" pitchFamily="34" charset="0"/>
              </a:rPr>
              <a:t> </a:t>
            </a:r>
            <a:r>
              <a:rPr lang="ru-RU" sz="5100" b="1" dirty="0" smtClean="0">
                <a:solidFill>
                  <a:schemeClr val="bg1"/>
                </a:solidFill>
                <a:latin typeface="Bahnschrift Light Condensed" pitchFamily="34" charset="0"/>
              </a:rPr>
              <a:t>   </a:t>
            </a:r>
            <a:r>
              <a:rPr lang="ru-RU" sz="5100" b="1" dirty="0">
                <a:solidFill>
                  <a:schemeClr val="bg1"/>
                </a:solidFill>
                <a:latin typeface="Bahnschrift Light Condensed" pitchFamily="34" charset="0"/>
              </a:rPr>
              <a:t>Изменить данную ситуацию может только внедрение новых идей и подходов в деятельность учреждений, осуществляющих работу с подростками. Одной из таких технологий является социальный театр.</a:t>
            </a:r>
          </a:p>
          <a:p>
            <a:pPr>
              <a:buNone/>
            </a:pPr>
            <a:endParaRPr lang="ru-RU" sz="33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6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6400" b="1" u="sng" dirty="0" smtClean="0">
                <a:solidFill>
                  <a:schemeClr val="bg1"/>
                </a:solidFill>
              </a:rPr>
              <a:t>Цель:   </a:t>
            </a:r>
            <a:r>
              <a:rPr lang="ru-RU" sz="6400" dirty="0" smtClean="0">
                <a:solidFill>
                  <a:schemeClr val="bg1"/>
                </a:solidFill>
              </a:rPr>
              <a:t>профилактика </a:t>
            </a:r>
            <a:r>
              <a:rPr lang="ru-RU" sz="6400" dirty="0" err="1" smtClean="0">
                <a:solidFill>
                  <a:schemeClr val="bg1"/>
                </a:solidFill>
              </a:rPr>
              <a:t>девиантного</a:t>
            </a:r>
            <a:r>
              <a:rPr lang="ru-RU" sz="6400" dirty="0" smtClean="0">
                <a:solidFill>
                  <a:schemeClr val="bg1"/>
                </a:solidFill>
              </a:rPr>
              <a:t> поведения  и правонарушений детей и подростков с использованием творческой технологии - социальный театр.</a:t>
            </a:r>
          </a:p>
          <a:p>
            <a:pPr>
              <a:buNone/>
            </a:pPr>
            <a:r>
              <a:rPr lang="ru-RU" sz="64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ru-RU" sz="6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6400" b="1" u="sng" dirty="0" smtClean="0">
                <a:solidFill>
                  <a:schemeClr val="bg1"/>
                </a:solidFill>
              </a:rPr>
              <a:t>Основные задачи программы: </a:t>
            </a:r>
            <a:endParaRPr lang="ru-RU" sz="6400" u="sng" dirty="0" smtClean="0">
              <a:solidFill>
                <a:schemeClr val="bg1"/>
              </a:solidFill>
            </a:endParaRPr>
          </a:p>
          <a:p>
            <a:pPr lvl="0"/>
            <a:r>
              <a:rPr lang="ru-RU" sz="6400" dirty="0" smtClean="0">
                <a:solidFill>
                  <a:schemeClr val="bg1"/>
                </a:solidFill>
              </a:rPr>
              <a:t>профилактика асоциальных явлений среди несовершеннолетних;</a:t>
            </a:r>
          </a:p>
          <a:p>
            <a:pPr lvl="0"/>
            <a:r>
              <a:rPr lang="ru-RU" sz="6400" dirty="0" smtClean="0">
                <a:solidFill>
                  <a:schemeClr val="bg1"/>
                </a:solidFill>
              </a:rPr>
              <a:t>популяризация здорового образа жизни; </a:t>
            </a:r>
          </a:p>
          <a:p>
            <a:pPr lvl="0"/>
            <a:r>
              <a:rPr lang="ru-RU" sz="6400" dirty="0" smtClean="0">
                <a:solidFill>
                  <a:schemeClr val="bg1"/>
                </a:solidFill>
              </a:rPr>
              <a:t>снижение статистики правонарушений;</a:t>
            </a:r>
          </a:p>
          <a:p>
            <a:pPr lvl="0"/>
            <a:r>
              <a:rPr lang="ru-RU" sz="6400" dirty="0" smtClean="0">
                <a:solidFill>
                  <a:schemeClr val="bg1"/>
                </a:solidFill>
              </a:rPr>
              <a:t>умение адаптироваться в сложной жизненной ситуации, моделировать свое поведение для преодоления закомплексованности и мнимой собственной неполноценности;</a:t>
            </a:r>
          </a:p>
          <a:p>
            <a:pPr lvl="0"/>
            <a:r>
              <a:rPr lang="ru-RU" sz="6400" dirty="0" smtClean="0">
                <a:solidFill>
                  <a:schemeClr val="bg1"/>
                </a:solidFill>
              </a:rPr>
              <a:t>коррекция эмоционально волевой сферы;</a:t>
            </a:r>
          </a:p>
          <a:p>
            <a:pPr lvl="0"/>
            <a:r>
              <a:rPr lang="ru-RU" sz="6400" dirty="0" smtClean="0">
                <a:solidFill>
                  <a:schemeClr val="bg1"/>
                </a:solidFill>
              </a:rPr>
              <a:t>умение разрешать конфликтные ситуации в семье и     подростковой среде;</a:t>
            </a:r>
          </a:p>
          <a:p>
            <a:pPr lvl="0"/>
            <a:r>
              <a:rPr lang="ru-RU" sz="6400" dirty="0" smtClean="0">
                <a:solidFill>
                  <a:schemeClr val="bg1"/>
                </a:solidFill>
              </a:rPr>
              <a:t>повышение интереса к учебе и самообучению;</a:t>
            </a:r>
          </a:p>
          <a:p>
            <a:pPr lvl="0"/>
            <a:r>
              <a:rPr lang="ru-RU" sz="6400" dirty="0" smtClean="0">
                <a:solidFill>
                  <a:schemeClr val="bg1"/>
                </a:solidFill>
              </a:rPr>
              <a:t>обучение технологии социального театра; </a:t>
            </a:r>
          </a:p>
          <a:p>
            <a:pPr lvl="0"/>
            <a:r>
              <a:rPr lang="ru-RU" sz="6400" dirty="0" smtClean="0">
                <a:solidFill>
                  <a:schemeClr val="bg1"/>
                </a:solidFill>
              </a:rPr>
              <a:t>воспитание творческой личности ребёнка, ценящей в себе и других такие качества, как доброжелательность, трудолюбие, уважение к творчеству других;</a:t>
            </a:r>
          </a:p>
          <a:p>
            <a:pPr lvl="0"/>
            <a:r>
              <a:rPr lang="ru-RU" sz="6400" dirty="0" smtClean="0">
                <a:solidFill>
                  <a:schemeClr val="bg1"/>
                </a:solidFill>
              </a:rPr>
              <a:t>совершенствование артистических навыков детей в плане переживания и воплощения образа; </a:t>
            </a:r>
          </a:p>
          <a:p>
            <a:pPr lvl="0"/>
            <a:r>
              <a:rPr lang="ru-RU" sz="6400" dirty="0" smtClean="0">
                <a:solidFill>
                  <a:schemeClr val="bg1"/>
                </a:solidFill>
              </a:rPr>
              <a:t>Развитие навыков коллективного сотрудничества;</a:t>
            </a:r>
          </a:p>
          <a:p>
            <a:pPr lvl="0"/>
            <a:r>
              <a:rPr lang="ru-RU" sz="6400" dirty="0" smtClean="0">
                <a:solidFill>
                  <a:schemeClr val="bg1"/>
                </a:solidFill>
              </a:rPr>
              <a:t>Развитие речи, пластики, образного мышления.</a:t>
            </a:r>
          </a:p>
          <a:p>
            <a:pPr>
              <a:buNone/>
            </a:pPr>
            <a:endParaRPr lang="ru-RU" sz="6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     </a:t>
            </a:r>
            <a:r>
              <a:rPr lang="ru-RU" sz="3500" b="1" dirty="0"/>
              <a:t> </a:t>
            </a:r>
            <a:r>
              <a:rPr lang="ru-RU" sz="3500" b="1" dirty="0">
                <a:solidFill>
                  <a:schemeClr val="bg1"/>
                </a:solidFill>
              </a:rPr>
              <a:t>   </a:t>
            </a:r>
            <a:r>
              <a:rPr lang="ru-RU" sz="3500" b="1" u="sng" dirty="0">
                <a:solidFill>
                  <a:schemeClr val="bg1"/>
                </a:solidFill>
              </a:rPr>
              <a:t> </a:t>
            </a:r>
            <a:r>
              <a:rPr lang="ru-RU" sz="4300" b="1" u="sng" dirty="0">
                <a:solidFill>
                  <a:schemeClr val="bg1"/>
                </a:solidFill>
              </a:rPr>
              <a:t>В</a:t>
            </a:r>
            <a:r>
              <a:rPr lang="ru-RU" sz="3500" b="1" u="sng" dirty="0">
                <a:solidFill>
                  <a:schemeClr val="bg1"/>
                </a:solidFill>
              </a:rPr>
              <a:t> </a:t>
            </a:r>
            <a:r>
              <a:rPr lang="ru-RU" sz="4300" b="1" u="sng" dirty="0">
                <a:solidFill>
                  <a:schemeClr val="bg1"/>
                </a:solidFill>
              </a:rPr>
              <a:t>работе используются различные методы, такие как</a:t>
            </a:r>
            <a:r>
              <a:rPr lang="ru-RU" sz="4300" b="1" u="sng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ru-RU" sz="3500" u="sng" dirty="0">
              <a:solidFill>
                <a:schemeClr val="bg1"/>
              </a:solidFill>
            </a:endParaRPr>
          </a:p>
          <a:p>
            <a:pPr lvl="0"/>
            <a:r>
              <a:rPr lang="ru-RU" sz="3500" dirty="0">
                <a:solidFill>
                  <a:schemeClr val="bg1"/>
                </a:solidFill>
              </a:rPr>
              <a:t>наглядный, </a:t>
            </a:r>
          </a:p>
          <a:p>
            <a:pPr lvl="0"/>
            <a:r>
              <a:rPr lang="ru-RU" sz="3500" dirty="0">
                <a:solidFill>
                  <a:schemeClr val="bg1"/>
                </a:solidFill>
              </a:rPr>
              <a:t>объяснительно-иллюстративный, </a:t>
            </a:r>
          </a:p>
          <a:p>
            <a:pPr lvl="0"/>
            <a:r>
              <a:rPr lang="ru-RU" sz="3500" dirty="0">
                <a:solidFill>
                  <a:schemeClr val="bg1"/>
                </a:solidFill>
              </a:rPr>
              <a:t>метод импровизации, </a:t>
            </a:r>
          </a:p>
          <a:p>
            <a:pPr lvl="0"/>
            <a:r>
              <a:rPr lang="ru-RU" sz="3500" dirty="0">
                <a:solidFill>
                  <a:schemeClr val="bg1"/>
                </a:solidFill>
              </a:rPr>
              <a:t>репродуктивный, </a:t>
            </a:r>
          </a:p>
          <a:p>
            <a:pPr lvl="0"/>
            <a:r>
              <a:rPr lang="ru-RU" sz="3500" dirty="0">
                <a:solidFill>
                  <a:schemeClr val="bg1"/>
                </a:solidFill>
              </a:rPr>
              <a:t>метод дидактической игры, </a:t>
            </a:r>
          </a:p>
          <a:p>
            <a:pPr lvl="0"/>
            <a:r>
              <a:rPr lang="ru-RU" sz="3500" dirty="0">
                <a:solidFill>
                  <a:schemeClr val="bg1"/>
                </a:solidFill>
              </a:rPr>
              <a:t>метод сценической речи и т.д.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Формы работы: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игровая форма,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практические занятия — репетиции,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ролевые игры,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творческая мастерская,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актерское мастерство .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самостоятельная работа (индивидуальная и групповая);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творческое задание;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упражнения по усвоению техники, на развитие творческого воображения;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проблемные ситуации;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психологические тренинги;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беседа, дискуссия;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 технология коллективных творческих дел.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Оборудование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>· 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декорации,</a:t>
            </a:r>
            <a:endParaRPr lang="ru-RU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· 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ширма,</a:t>
            </a:r>
            <a:endParaRPr lang="ru-RU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· 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реквизит,</a:t>
            </a:r>
            <a:endParaRPr lang="ru-RU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· театральные 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костюмы,</a:t>
            </a:r>
            <a:endParaRPr lang="ru-RU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· 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грим,</a:t>
            </a:r>
            <a:endParaRPr lang="ru-RU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· перчаточные, кукольные 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персонажи,</a:t>
            </a:r>
            <a:endParaRPr lang="ru-RU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· ростовые 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куклы,</a:t>
            </a:r>
            <a:endParaRPr lang="ru-RU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· 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компьютер,</a:t>
            </a:r>
            <a:endParaRPr lang="ru-RU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· 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проектор,</a:t>
            </a:r>
            <a:endParaRPr lang="ru-RU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· акустическая 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система.</a:t>
            </a:r>
            <a:endParaRPr lang="ru-RU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Bahnschrift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Ожидаемые результаты: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умение разрешать конфликтные ситуации в подростковой среде и в семье; 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снижение статистики правонарушений;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умение адаптироваться в сложной жизненной ситуации, моделировать свое поведение для преодоления закомплексованности и мнимой собственной неполноценности;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повышение уровня гражданской активности не только несовершеннолетних, но и их родителей;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повышение интереса к учебе и самообучению;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повышение родительской компетенции в воспитании детей;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повышение неформального статуса педагогов, осуществляющих воспитательную работу в детско-подростковом коллективе;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потребность сотрудничества со сверстниками, доброжелательное отношение к сверстникам, бесконфликтное поведение, стремление прислушиваться к мнению одноклассников;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приобретение творческого и социального опыта;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Шаги создания социальной </a:t>
            </a:r>
            <a:r>
              <a:rPr lang="ru-RU" b="1" i="1" dirty="0" smtClean="0">
                <a:solidFill>
                  <a:schemeClr val="bg1"/>
                </a:solidFill>
              </a:rPr>
              <a:t>постановки: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chemeClr val="bg1"/>
                </a:solidFill>
              </a:rPr>
              <a:t>1</a:t>
            </a:r>
            <a:r>
              <a:rPr lang="ru-RU" sz="6400" dirty="0">
                <a:solidFill>
                  <a:schemeClr val="bg1"/>
                </a:solidFill>
              </a:rPr>
              <a:t>. Формирование команды, инициативной группы</a:t>
            </a:r>
          </a:p>
          <a:p>
            <a:r>
              <a:rPr lang="ru-RU" sz="6400" dirty="0">
                <a:solidFill>
                  <a:schemeClr val="bg1"/>
                </a:solidFill>
              </a:rPr>
              <a:t>2. Упражнения на создание взаимного доверия, актерское мастерство, импровизацию, ораторское искусство, наблюдательность и т.д.</a:t>
            </a:r>
          </a:p>
          <a:p>
            <a:r>
              <a:rPr lang="ru-RU" sz="6400" dirty="0">
                <a:solidFill>
                  <a:schemeClr val="bg1"/>
                </a:solidFill>
              </a:rPr>
              <a:t>3. Выбор целевой аудитории – для кого можно показать постановку (равный - равному, педагоги, родители)</a:t>
            </a:r>
          </a:p>
          <a:p>
            <a:r>
              <a:rPr lang="ru-RU" sz="6400" dirty="0">
                <a:solidFill>
                  <a:schemeClr val="bg1"/>
                </a:solidFill>
              </a:rPr>
              <a:t>4. Выявление проблем («Мозговой штурм») – какие проблемы можно осветить?</a:t>
            </a:r>
          </a:p>
          <a:p>
            <a:r>
              <a:rPr lang="ru-RU" sz="6400" dirty="0">
                <a:solidFill>
                  <a:schemeClr val="bg1"/>
                </a:solidFill>
              </a:rPr>
              <a:t>5. Выбор проблемы – не более 2-3-х проблем в одну постановку</a:t>
            </a:r>
          </a:p>
          <a:p>
            <a:r>
              <a:rPr lang="ru-RU" sz="6400" dirty="0">
                <a:solidFill>
                  <a:schemeClr val="bg1"/>
                </a:solidFill>
              </a:rPr>
              <a:t>6. Постановка образовательных задач:</a:t>
            </a:r>
          </a:p>
          <a:p>
            <a:pPr lvl="0"/>
            <a:r>
              <a:rPr lang="ru-RU" sz="6400" dirty="0">
                <a:solidFill>
                  <a:schemeClr val="bg1"/>
                </a:solidFill>
              </a:rPr>
              <a:t>Что вы хотите сказать об этой проблеме?</a:t>
            </a:r>
          </a:p>
          <a:p>
            <a:pPr lvl="0"/>
            <a:r>
              <a:rPr lang="ru-RU" sz="6400" dirty="0">
                <a:solidFill>
                  <a:schemeClr val="bg1"/>
                </a:solidFill>
              </a:rPr>
              <a:t>Какие знания должны остаться у аудитории?</a:t>
            </a:r>
          </a:p>
          <a:p>
            <a:r>
              <a:rPr lang="ru-RU" sz="6400" dirty="0">
                <a:solidFill>
                  <a:schemeClr val="bg1"/>
                </a:solidFill>
              </a:rPr>
              <a:t>7. Работа в малых группах Что? Кто? Где?</a:t>
            </a:r>
          </a:p>
          <a:p>
            <a:pPr lvl="0"/>
            <a:r>
              <a:rPr lang="ru-RU" sz="6400" dirty="0">
                <a:solidFill>
                  <a:schemeClr val="bg1"/>
                </a:solidFill>
              </a:rPr>
              <a:t>О чем эта сцена?</a:t>
            </a:r>
          </a:p>
          <a:p>
            <a:pPr lvl="0"/>
            <a:r>
              <a:rPr lang="ru-RU" sz="6400" dirty="0">
                <a:solidFill>
                  <a:schemeClr val="bg1"/>
                </a:solidFill>
              </a:rPr>
              <a:t>Какие противостоящие силы, которые создают конфликт?</a:t>
            </a:r>
          </a:p>
          <a:p>
            <a:pPr lvl="0"/>
            <a:r>
              <a:rPr lang="ru-RU" sz="6400" dirty="0">
                <a:solidFill>
                  <a:schemeClr val="bg1"/>
                </a:solidFill>
              </a:rPr>
              <a:t>Какие герои будут задействованы в этом конфликте?</a:t>
            </a:r>
          </a:p>
          <a:p>
            <a:pPr lvl="0"/>
            <a:r>
              <a:rPr lang="ru-RU" sz="6400" dirty="0">
                <a:solidFill>
                  <a:schemeClr val="bg1"/>
                </a:solidFill>
              </a:rPr>
              <a:t>Каковы отношения между героями?</a:t>
            </a:r>
          </a:p>
          <a:p>
            <a:pPr lvl="0"/>
            <a:r>
              <a:rPr lang="ru-RU" sz="6400" dirty="0">
                <a:solidFill>
                  <a:schemeClr val="bg1"/>
                </a:solidFill>
              </a:rPr>
              <a:t>Сколько времени они знают друг друга? Как развиваются их взаимоотношения?</a:t>
            </a:r>
          </a:p>
          <a:p>
            <a:pPr lvl="0"/>
            <a:r>
              <a:rPr lang="ru-RU" sz="6400" dirty="0">
                <a:solidFill>
                  <a:schemeClr val="bg1"/>
                </a:solidFill>
              </a:rPr>
              <a:t>Какие у героев предыстории?</a:t>
            </a:r>
          </a:p>
          <a:p>
            <a:pPr lvl="0"/>
            <a:r>
              <a:rPr lang="ru-RU" sz="6400" dirty="0">
                <a:solidFill>
                  <a:schemeClr val="bg1"/>
                </a:solidFill>
              </a:rPr>
              <a:t>Сколько им лет? Откуда они?</a:t>
            </a:r>
          </a:p>
          <a:p>
            <a:pPr lvl="0"/>
            <a:r>
              <a:rPr lang="ru-RU" sz="6400" dirty="0">
                <a:solidFill>
                  <a:schemeClr val="bg1"/>
                </a:solidFill>
              </a:rPr>
              <a:t>Какие национальные группы или социальные слои они представляют?</a:t>
            </a:r>
          </a:p>
          <a:p>
            <a:pPr lvl="0"/>
            <a:r>
              <a:rPr lang="ru-RU" sz="6400" dirty="0">
                <a:solidFill>
                  <a:schemeClr val="bg1"/>
                </a:solidFill>
              </a:rPr>
              <a:t>Место, где происходит сцена?</a:t>
            </a:r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855</Words>
  <Application>Microsoft Office PowerPoint</Application>
  <PresentationFormat>Экран (4:3)</PresentationFormat>
  <Paragraphs>142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Bahnschrift</vt:lpstr>
      <vt:lpstr>Bahnschrift Condensed</vt:lpstr>
      <vt:lpstr>Bahnschrift Light</vt:lpstr>
      <vt:lpstr>Bahnschrift Light Condensed</vt:lpstr>
      <vt:lpstr>Bahnschrift SemiBold</vt:lpstr>
      <vt:lpstr>Bookman Old Style</vt:lpstr>
      <vt:lpstr>Calibri</vt:lpstr>
      <vt:lpstr>Times New Roman</vt:lpstr>
      <vt:lpstr>Тема Office</vt:lpstr>
      <vt:lpstr>«Уссурийский социально-реабилитационный центр для несовершеннолетних»  </vt:lpstr>
      <vt:lpstr>Презентация PowerPoint</vt:lpstr>
      <vt:lpstr>«Скажи мне – я забуду, покажи мне – я запомню,  дай мне поучаствовать – и я пойму» </vt:lpstr>
      <vt:lpstr>Презентация PowerPoint</vt:lpstr>
      <vt:lpstr>Презентация PowerPoint</vt:lpstr>
      <vt:lpstr>Формы работы:  </vt:lpstr>
      <vt:lpstr>Оборудование: </vt:lpstr>
      <vt:lpstr>Ожидаемые результаты: </vt:lpstr>
      <vt:lpstr>Шаги создания социальной постановки: </vt:lpstr>
      <vt:lpstr> </vt:lpstr>
      <vt:lpstr>Выбор целевой аудитории – для кого можно показать постановку (равный - равному, педагоги, родители)</vt:lpstr>
      <vt:lpstr>Создание необходимых театральных декораций</vt:lpstr>
      <vt:lpstr>Презентация PowerPoint</vt:lpstr>
      <vt:lpstr>Презентация PowerPoint</vt:lpstr>
      <vt:lpstr>во время таких занятий ребенок перестает испытывать страх перед окружающим социумом, может свободно выражать свои эмоции и мысли, учится сопереживать , приходить на помощь другими.</vt:lpstr>
      <vt:lpstr>Презентация PowerPoint</vt:lpstr>
      <vt:lpstr>Презентация PowerPoint</vt:lpstr>
      <vt:lpstr> Спектакль с использованием  ростовых кукол  «Чего на свете не бывает» </vt:lpstr>
      <vt:lpstr>Презентация PowerPoint</vt:lpstr>
      <vt:lpstr>Кукольный театр  «Заяц и лиса»</vt:lpstr>
      <vt:lpstr>Театральная постановка с использованием ростовых кукол «Приключение непослушных зверят»</vt:lpstr>
      <vt:lpstr>Презентация PowerPoint</vt:lpstr>
      <vt:lpstr>Презентация PowerPoint</vt:lpstr>
      <vt:lpstr>Театральная инсценировка  «Наша мама».</vt:lpstr>
      <vt:lpstr>Презентация PowerPoint</vt:lpstr>
      <vt:lpstr>Вывод: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«Уссурийский социально-реабилитационный центр для несовершеннолетних»</dc:title>
  <dc:creator>User</dc:creator>
  <cp:lastModifiedBy>Пользователь</cp:lastModifiedBy>
  <cp:revision>59</cp:revision>
  <dcterms:created xsi:type="dcterms:W3CDTF">2022-02-13T09:24:44Z</dcterms:created>
  <dcterms:modified xsi:type="dcterms:W3CDTF">2022-02-23T11:42:04Z</dcterms:modified>
</cp:coreProperties>
</file>