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81" r:id="rId3"/>
    <p:sldId id="277" r:id="rId4"/>
    <p:sldId id="278" r:id="rId5"/>
    <p:sldId id="274" r:id="rId6"/>
    <p:sldId id="257" r:id="rId7"/>
    <p:sldId id="275" r:id="rId8"/>
    <p:sldId id="276" r:id="rId9"/>
    <p:sldId id="258" r:id="rId10"/>
    <p:sldId id="279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97582-ED6E-44DC-AAEB-6289FE64681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57A2FA-29D4-418E-9DAB-4598A54B1AEA}">
      <dgm:prSet/>
      <dgm:spPr/>
      <dgm:t>
        <a:bodyPr/>
        <a:lstStyle/>
        <a:p>
          <a:pPr rtl="0"/>
          <a:endParaRPr lang="ru-RU"/>
        </a:p>
      </dgm:t>
    </dgm:pt>
    <dgm:pt modelId="{DF391677-93A1-4C18-9F47-5E42ADB8C211}" type="parTrans" cxnId="{183D1923-BE0C-420B-8F3C-59F924BE97F4}">
      <dgm:prSet/>
      <dgm:spPr/>
      <dgm:t>
        <a:bodyPr/>
        <a:lstStyle/>
        <a:p>
          <a:endParaRPr lang="ru-RU"/>
        </a:p>
      </dgm:t>
    </dgm:pt>
    <dgm:pt modelId="{1E4EA49E-4786-4BBE-AF87-7995ADE80AD4}" type="sibTrans" cxnId="{183D1923-BE0C-420B-8F3C-59F924BE97F4}">
      <dgm:prSet/>
      <dgm:spPr/>
      <dgm:t>
        <a:bodyPr/>
        <a:lstStyle/>
        <a:p>
          <a:endParaRPr lang="ru-RU"/>
        </a:p>
      </dgm:t>
    </dgm:pt>
    <dgm:pt modelId="{11E44738-D1DC-4F2E-9473-0C8287D7A2A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- создание условий для игровой деятельности детей;</a:t>
          </a:r>
          <a:endParaRPr lang="ru-RU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A43BC24-5AC6-47E9-94A8-2413C9C691AD}" type="parTrans" cxnId="{A5C5053F-0E45-4100-B97A-2A203B9AB25A}">
      <dgm:prSet/>
      <dgm:spPr/>
      <dgm:t>
        <a:bodyPr/>
        <a:lstStyle/>
        <a:p>
          <a:endParaRPr lang="ru-RU"/>
        </a:p>
      </dgm:t>
    </dgm:pt>
    <dgm:pt modelId="{CB523F70-1065-4286-9FDC-2A985E0A0299}" type="sibTrans" cxnId="{A5C5053F-0E45-4100-B97A-2A203B9AB25A}">
      <dgm:prSet/>
      <dgm:spPr/>
      <dgm:t>
        <a:bodyPr/>
        <a:lstStyle/>
        <a:p>
          <a:endParaRPr lang="ru-RU"/>
        </a:p>
      </dgm:t>
    </dgm:pt>
    <dgm:pt modelId="{4FE97DB8-89F0-458E-88B2-579C119217E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- развитие у детей интереса к различным видам игр;</a:t>
          </a:r>
          <a:endParaRPr lang="ru-RU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7585B57-B70B-4F31-89AA-7A65A7695499}" type="parTrans" cxnId="{AC075390-4CE2-460C-801C-9038B73A9DF2}">
      <dgm:prSet/>
      <dgm:spPr/>
      <dgm:t>
        <a:bodyPr/>
        <a:lstStyle/>
        <a:p>
          <a:endParaRPr lang="ru-RU"/>
        </a:p>
      </dgm:t>
    </dgm:pt>
    <dgm:pt modelId="{D7BC12F2-8630-4FDC-8075-DEAFC29CF537}" type="sibTrans" cxnId="{AC075390-4CE2-460C-801C-9038B73A9DF2}">
      <dgm:prSet/>
      <dgm:spPr/>
      <dgm:t>
        <a:bodyPr/>
        <a:lstStyle/>
        <a:p>
          <a:endParaRPr lang="ru-RU"/>
        </a:p>
      </dgm:t>
    </dgm:pt>
    <dgm:pt modelId="{F3789112-D74B-4B30-B678-2A3CB8033534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- формирование игровых умений, развитие культурных форм игры;</a:t>
          </a:r>
          <a:endParaRPr lang="ru-RU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87A1973-43F6-4EEB-8B5C-B2F4860A0510}" type="parTrans" cxnId="{F5894DF0-54DC-4101-95B4-FC5A7E68216D}">
      <dgm:prSet/>
      <dgm:spPr/>
      <dgm:t>
        <a:bodyPr/>
        <a:lstStyle/>
        <a:p>
          <a:endParaRPr lang="ru-RU"/>
        </a:p>
      </dgm:t>
    </dgm:pt>
    <dgm:pt modelId="{DD3F167F-07BF-422E-A0CD-7965D117899A}" type="sibTrans" cxnId="{F5894DF0-54DC-4101-95B4-FC5A7E68216D}">
      <dgm:prSet/>
      <dgm:spPr/>
      <dgm:t>
        <a:bodyPr/>
        <a:lstStyle/>
        <a:p>
          <a:endParaRPr lang="ru-RU"/>
        </a:p>
      </dgm:t>
    </dgm:pt>
    <dgm:pt modelId="{868C4086-CB2C-4386-8EAB-A7830FBB7043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- всестороннее воспитание и гармоничное развитие детей в игре;</a:t>
          </a:r>
          <a:endParaRPr lang="ru-RU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B43315D-3096-443A-A885-FE307BCBA45C}" type="parTrans" cxnId="{4D1B5542-8809-4D20-8E4F-55309DE676E2}">
      <dgm:prSet/>
      <dgm:spPr/>
      <dgm:t>
        <a:bodyPr/>
        <a:lstStyle/>
        <a:p>
          <a:endParaRPr lang="ru-RU"/>
        </a:p>
      </dgm:t>
    </dgm:pt>
    <dgm:pt modelId="{9E0465A5-E6DB-4274-8726-EF0FDDD3B4C9}" type="sibTrans" cxnId="{4D1B5542-8809-4D20-8E4F-55309DE676E2}">
      <dgm:prSet/>
      <dgm:spPr/>
      <dgm:t>
        <a:bodyPr/>
        <a:lstStyle/>
        <a:p>
          <a:endParaRPr lang="ru-RU"/>
        </a:p>
      </dgm:t>
    </dgm:pt>
    <dgm:pt modelId="{50660332-3BFB-401E-9BA6-47B9B6AB06D0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- развитие самостоятельности, инициативы, творчества, навыков </a:t>
          </a:r>
          <a:r>
            <a:rPr lang="ru-RU" sz="18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саморегуляции</a:t>
          </a:r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;</a:t>
          </a:r>
          <a:endParaRPr lang="ru-RU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BE10C3C-2A3F-4D6E-B68B-C6EE0D7DED4B}" type="parTrans" cxnId="{E9330B2E-9237-4246-8BFE-4DB3BC960FAF}">
      <dgm:prSet/>
      <dgm:spPr/>
      <dgm:t>
        <a:bodyPr/>
        <a:lstStyle/>
        <a:p>
          <a:endParaRPr lang="ru-RU"/>
        </a:p>
      </dgm:t>
    </dgm:pt>
    <dgm:pt modelId="{90682D91-297E-4101-8234-412BA61DA7B2}" type="sibTrans" cxnId="{E9330B2E-9237-4246-8BFE-4DB3BC960FAF}">
      <dgm:prSet/>
      <dgm:spPr/>
      <dgm:t>
        <a:bodyPr/>
        <a:lstStyle/>
        <a:p>
          <a:endParaRPr lang="ru-RU"/>
        </a:p>
      </dgm:t>
    </dgm:pt>
    <dgm:pt modelId="{4351AD3D-EDB8-404E-96DA-43207746A60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- формирование доброжелательного отношения к сверстникам, умения взаимодействовать, договариваться, самостоятельно разрешать конфликтные ситуации</a:t>
          </a:r>
          <a:r>
            <a:rPr lang="ru-RU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.</a:t>
          </a:r>
          <a:endParaRPr lang="ru-RU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8243310-25B6-4114-B552-2615CEE5D961}" type="parTrans" cxnId="{E4AB4DB8-D8BE-4199-8B33-2F38336785D7}">
      <dgm:prSet/>
      <dgm:spPr/>
      <dgm:t>
        <a:bodyPr/>
        <a:lstStyle/>
        <a:p>
          <a:endParaRPr lang="ru-RU"/>
        </a:p>
      </dgm:t>
    </dgm:pt>
    <dgm:pt modelId="{C49C6CFE-5163-43B8-96B4-34716A4D208E}" type="sibTrans" cxnId="{E4AB4DB8-D8BE-4199-8B33-2F38336785D7}">
      <dgm:prSet/>
      <dgm:spPr/>
      <dgm:t>
        <a:bodyPr/>
        <a:lstStyle/>
        <a:p>
          <a:endParaRPr lang="ru-RU"/>
        </a:p>
      </dgm:t>
    </dgm:pt>
    <dgm:pt modelId="{CD57F40B-4B73-4B43-93EB-F03854B35C41}" type="pres">
      <dgm:prSet presAssocID="{BC197582-ED6E-44DC-AAEB-6289FE64681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A092AC-A273-4046-9249-2C5661685E69}" type="pres">
      <dgm:prSet presAssocID="{4757A2FA-29D4-418E-9DAB-4598A54B1AEA}" presName="circ1" presStyleLbl="vennNode1" presStyleIdx="0" presStyleCnt="7"/>
      <dgm:spPr/>
    </dgm:pt>
    <dgm:pt modelId="{0405E63E-6873-4FD8-AD5D-01C8CBC9E697}" type="pres">
      <dgm:prSet presAssocID="{4757A2FA-29D4-418E-9DAB-4598A54B1AEA}" presName="circ1Tx" presStyleLbl="revTx" presStyleIdx="0" presStyleCnt="0" custScaleX="109963" custScaleY="193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0947F-1093-4831-A2FB-0BEA50B93D4F}" type="pres">
      <dgm:prSet presAssocID="{11E44738-D1DC-4F2E-9473-0C8287D7A2A2}" presName="circ2" presStyleLbl="vennNode1" presStyleIdx="1" presStyleCnt="7"/>
      <dgm:spPr/>
    </dgm:pt>
    <dgm:pt modelId="{FACAF364-5472-4B4D-A950-81D6D7B241F2}" type="pres">
      <dgm:prSet presAssocID="{11E44738-D1DC-4F2E-9473-0C8287D7A2A2}" presName="circ2Tx" presStyleLbl="revTx" presStyleIdx="0" presStyleCnt="0" custScaleX="124676" custScaleY="83438" custLinFactNeighborX="-33594" custLinFactNeighborY="-72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5D567-A7E8-450F-8796-F3120DD2065B}" type="pres">
      <dgm:prSet presAssocID="{4FE97DB8-89F0-458E-88B2-579C119217EB}" presName="circ3" presStyleLbl="vennNode1" presStyleIdx="2" presStyleCnt="7"/>
      <dgm:spPr/>
    </dgm:pt>
    <dgm:pt modelId="{40B9C5C4-DF36-4C5A-A109-FCE75AEEA277}" type="pres">
      <dgm:prSet presAssocID="{4FE97DB8-89F0-458E-88B2-579C119217EB}" presName="circ3Tx" presStyleLbl="revTx" presStyleIdx="0" presStyleCnt="0" custScaleX="122116" custScaleY="119936" custLinFactNeighborX="14595" custLinFactNeighborY="-41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D4DBA-D170-485E-9E6E-DD9656304906}" type="pres">
      <dgm:prSet presAssocID="{F3789112-D74B-4B30-B678-2A3CB8033534}" presName="circ4" presStyleLbl="vennNode1" presStyleIdx="3" presStyleCnt="7"/>
      <dgm:spPr/>
    </dgm:pt>
    <dgm:pt modelId="{EC3BE6FD-C8F3-450D-AB77-9F24AED63228}" type="pres">
      <dgm:prSet presAssocID="{F3789112-D74B-4B30-B678-2A3CB8033534}" presName="circ4Tx" presStyleLbl="revTx" presStyleIdx="0" presStyleCnt="0" custScaleX="125846" custScaleY="121727" custLinFactNeighborX="22398" custLinFactNeighborY="-323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087E3-D35D-468F-A1A6-59C51F9E2C26}" type="pres">
      <dgm:prSet presAssocID="{868C4086-CB2C-4386-8EAB-A7830FBB7043}" presName="circ5" presStyleLbl="vennNode1" presStyleIdx="4" presStyleCnt="7"/>
      <dgm:spPr/>
    </dgm:pt>
    <dgm:pt modelId="{9AF75E8F-0D03-4590-BED1-A9E72259A50C}" type="pres">
      <dgm:prSet presAssocID="{868C4086-CB2C-4386-8EAB-A7830FBB7043}" presName="circ5Tx" presStyleLbl="revTx" presStyleIdx="0" presStyleCnt="0" custScaleX="122906" custScaleY="123606" custLinFactNeighborX="-11812" custLinFactNeighborY="-18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16E8F-D5A2-4890-BC42-71D21C3FC5B8}" type="pres">
      <dgm:prSet presAssocID="{50660332-3BFB-401E-9BA6-47B9B6AB06D0}" presName="circ6" presStyleLbl="vennNode1" presStyleIdx="5" presStyleCnt="7"/>
      <dgm:spPr/>
    </dgm:pt>
    <dgm:pt modelId="{E7463F8F-6DEE-4B34-8364-9A62D176F71A}" type="pres">
      <dgm:prSet presAssocID="{50660332-3BFB-401E-9BA6-47B9B6AB06D0}" presName="circ6Tx" presStyleLbl="revTx" presStyleIdx="0" presStyleCnt="0" custLinFactNeighborX="-5607" custLinFactNeighborY="-16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5932F-6592-4652-9871-2D79CD160988}" type="pres">
      <dgm:prSet presAssocID="{4351AD3D-EDB8-404E-96DA-43207746A60B}" presName="circ7" presStyleLbl="vennNode1" presStyleIdx="6" presStyleCnt="7" custScaleX="201731" custScaleY="186877" custLinFactNeighborX="29267" custLinFactNeighborY="230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BD55851-4DA4-4F0D-9F32-CA796F9E3D11}" type="pres">
      <dgm:prSet presAssocID="{4351AD3D-EDB8-404E-96DA-43207746A60B}" presName="circ7Tx" presStyleLbl="revTx" presStyleIdx="0" presStyleCnt="0" custScaleX="183939" custScaleY="128269" custLinFactNeighborX="13270" custLinFactNeighborY="-627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49E04-A4CC-49A1-92CD-C5C31A0093A1}" type="presOf" srcId="{F3789112-D74B-4B30-B678-2A3CB8033534}" destId="{EC3BE6FD-C8F3-450D-AB77-9F24AED63228}" srcOrd="0" destOrd="0" presId="urn:microsoft.com/office/officeart/2005/8/layout/venn1"/>
    <dgm:cxn modelId="{AC075390-4CE2-460C-801C-9038B73A9DF2}" srcId="{BC197582-ED6E-44DC-AAEB-6289FE64681B}" destId="{4FE97DB8-89F0-458E-88B2-579C119217EB}" srcOrd="2" destOrd="0" parTransId="{A7585B57-B70B-4F31-89AA-7A65A7695499}" sibTransId="{D7BC12F2-8630-4FDC-8075-DEAFC29CF537}"/>
    <dgm:cxn modelId="{F5894DF0-54DC-4101-95B4-FC5A7E68216D}" srcId="{BC197582-ED6E-44DC-AAEB-6289FE64681B}" destId="{F3789112-D74B-4B30-B678-2A3CB8033534}" srcOrd="3" destOrd="0" parTransId="{587A1973-43F6-4EEB-8B5C-B2F4860A0510}" sibTransId="{DD3F167F-07BF-422E-A0CD-7965D117899A}"/>
    <dgm:cxn modelId="{E4AB4DB8-D8BE-4199-8B33-2F38336785D7}" srcId="{BC197582-ED6E-44DC-AAEB-6289FE64681B}" destId="{4351AD3D-EDB8-404E-96DA-43207746A60B}" srcOrd="6" destOrd="0" parTransId="{E8243310-25B6-4114-B552-2615CEE5D961}" sibTransId="{C49C6CFE-5163-43B8-96B4-34716A4D208E}"/>
    <dgm:cxn modelId="{DF361AD3-A58E-4DFA-B429-6E510CF7F86E}" type="presOf" srcId="{50660332-3BFB-401E-9BA6-47B9B6AB06D0}" destId="{E7463F8F-6DEE-4B34-8364-9A62D176F71A}" srcOrd="0" destOrd="0" presId="urn:microsoft.com/office/officeart/2005/8/layout/venn1"/>
    <dgm:cxn modelId="{459AAE80-3B26-47FE-B538-D4E25D67058E}" type="presOf" srcId="{BC197582-ED6E-44DC-AAEB-6289FE64681B}" destId="{CD57F40B-4B73-4B43-93EB-F03854B35C41}" srcOrd="0" destOrd="0" presId="urn:microsoft.com/office/officeart/2005/8/layout/venn1"/>
    <dgm:cxn modelId="{987B0369-0A08-43B1-97C0-86DD860C9A96}" type="presOf" srcId="{4351AD3D-EDB8-404E-96DA-43207746A60B}" destId="{0BD55851-4DA4-4F0D-9F32-CA796F9E3D11}" srcOrd="0" destOrd="0" presId="urn:microsoft.com/office/officeart/2005/8/layout/venn1"/>
    <dgm:cxn modelId="{693A1D81-3F28-4750-8B71-57DEFDD7061F}" type="presOf" srcId="{11E44738-D1DC-4F2E-9473-0C8287D7A2A2}" destId="{FACAF364-5472-4B4D-A950-81D6D7B241F2}" srcOrd="0" destOrd="0" presId="urn:microsoft.com/office/officeart/2005/8/layout/venn1"/>
    <dgm:cxn modelId="{D8713622-0617-4487-87B8-F308117CCD13}" type="presOf" srcId="{868C4086-CB2C-4386-8EAB-A7830FBB7043}" destId="{9AF75E8F-0D03-4590-BED1-A9E72259A50C}" srcOrd="0" destOrd="0" presId="urn:microsoft.com/office/officeart/2005/8/layout/venn1"/>
    <dgm:cxn modelId="{4D1B5542-8809-4D20-8E4F-55309DE676E2}" srcId="{BC197582-ED6E-44DC-AAEB-6289FE64681B}" destId="{868C4086-CB2C-4386-8EAB-A7830FBB7043}" srcOrd="4" destOrd="0" parTransId="{9B43315D-3096-443A-A885-FE307BCBA45C}" sibTransId="{9E0465A5-E6DB-4274-8726-EF0FDDD3B4C9}"/>
    <dgm:cxn modelId="{183D1923-BE0C-420B-8F3C-59F924BE97F4}" srcId="{BC197582-ED6E-44DC-AAEB-6289FE64681B}" destId="{4757A2FA-29D4-418E-9DAB-4598A54B1AEA}" srcOrd="0" destOrd="0" parTransId="{DF391677-93A1-4C18-9F47-5E42ADB8C211}" sibTransId="{1E4EA49E-4786-4BBE-AF87-7995ADE80AD4}"/>
    <dgm:cxn modelId="{A5C5053F-0E45-4100-B97A-2A203B9AB25A}" srcId="{BC197582-ED6E-44DC-AAEB-6289FE64681B}" destId="{11E44738-D1DC-4F2E-9473-0C8287D7A2A2}" srcOrd="1" destOrd="0" parTransId="{FA43BC24-5AC6-47E9-94A8-2413C9C691AD}" sibTransId="{CB523F70-1065-4286-9FDC-2A985E0A0299}"/>
    <dgm:cxn modelId="{0152D106-059D-42A0-901E-CE6EBFD020BE}" type="presOf" srcId="{4FE97DB8-89F0-458E-88B2-579C119217EB}" destId="{40B9C5C4-DF36-4C5A-A109-FCE75AEEA277}" srcOrd="0" destOrd="0" presId="urn:microsoft.com/office/officeart/2005/8/layout/venn1"/>
    <dgm:cxn modelId="{F4C4CFF4-C5FE-43B7-A62C-46EF12EBFC9B}" type="presOf" srcId="{4757A2FA-29D4-418E-9DAB-4598A54B1AEA}" destId="{0405E63E-6873-4FD8-AD5D-01C8CBC9E697}" srcOrd="0" destOrd="0" presId="urn:microsoft.com/office/officeart/2005/8/layout/venn1"/>
    <dgm:cxn modelId="{E9330B2E-9237-4246-8BFE-4DB3BC960FAF}" srcId="{BC197582-ED6E-44DC-AAEB-6289FE64681B}" destId="{50660332-3BFB-401E-9BA6-47B9B6AB06D0}" srcOrd="5" destOrd="0" parTransId="{5BE10C3C-2A3F-4D6E-B68B-C6EE0D7DED4B}" sibTransId="{90682D91-297E-4101-8234-412BA61DA7B2}"/>
    <dgm:cxn modelId="{616EF909-D17B-45C6-866A-E2DA4D0119FD}" type="presParOf" srcId="{CD57F40B-4B73-4B43-93EB-F03854B35C41}" destId="{16A092AC-A273-4046-9249-2C5661685E69}" srcOrd="0" destOrd="0" presId="urn:microsoft.com/office/officeart/2005/8/layout/venn1"/>
    <dgm:cxn modelId="{497F6506-E744-4290-826A-7A1F49D81A9B}" type="presParOf" srcId="{CD57F40B-4B73-4B43-93EB-F03854B35C41}" destId="{0405E63E-6873-4FD8-AD5D-01C8CBC9E697}" srcOrd="1" destOrd="0" presId="urn:microsoft.com/office/officeart/2005/8/layout/venn1"/>
    <dgm:cxn modelId="{165E7766-E961-4AE3-B562-DB12A7BC4DA8}" type="presParOf" srcId="{CD57F40B-4B73-4B43-93EB-F03854B35C41}" destId="{5780947F-1093-4831-A2FB-0BEA50B93D4F}" srcOrd="2" destOrd="0" presId="urn:microsoft.com/office/officeart/2005/8/layout/venn1"/>
    <dgm:cxn modelId="{91F222E1-30BD-4CEF-813A-F95A872BB02A}" type="presParOf" srcId="{CD57F40B-4B73-4B43-93EB-F03854B35C41}" destId="{FACAF364-5472-4B4D-A950-81D6D7B241F2}" srcOrd="3" destOrd="0" presId="urn:microsoft.com/office/officeart/2005/8/layout/venn1"/>
    <dgm:cxn modelId="{A9062CD1-FC45-4C8A-AA10-CE71FA16692C}" type="presParOf" srcId="{CD57F40B-4B73-4B43-93EB-F03854B35C41}" destId="{2DC5D567-A7E8-450F-8796-F3120DD2065B}" srcOrd="4" destOrd="0" presId="urn:microsoft.com/office/officeart/2005/8/layout/venn1"/>
    <dgm:cxn modelId="{C5D3A64D-ED0C-4630-8853-C7FE82B772E3}" type="presParOf" srcId="{CD57F40B-4B73-4B43-93EB-F03854B35C41}" destId="{40B9C5C4-DF36-4C5A-A109-FCE75AEEA277}" srcOrd="5" destOrd="0" presId="urn:microsoft.com/office/officeart/2005/8/layout/venn1"/>
    <dgm:cxn modelId="{2D410DB3-CCDA-46FD-A52C-3984E5295560}" type="presParOf" srcId="{CD57F40B-4B73-4B43-93EB-F03854B35C41}" destId="{0D5D4DBA-D170-485E-9E6E-DD9656304906}" srcOrd="6" destOrd="0" presId="urn:microsoft.com/office/officeart/2005/8/layout/venn1"/>
    <dgm:cxn modelId="{543CB960-0886-4F38-A573-04685E5527BA}" type="presParOf" srcId="{CD57F40B-4B73-4B43-93EB-F03854B35C41}" destId="{EC3BE6FD-C8F3-450D-AB77-9F24AED63228}" srcOrd="7" destOrd="0" presId="urn:microsoft.com/office/officeart/2005/8/layout/venn1"/>
    <dgm:cxn modelId="{0A6B6E38-D4EC-4706-9058-3A7BB66283ED}" type="presParOf" srcId="{CD57F40B-4B73-4B43-93EB-F03854B35C41}" destId="{B29087E3-D35D-468F-A1A6-59C51F9E2C26}" srcOrd="8" destOrd="0" presId="urn:microsoft.com/office/officeart/2005/8/layout/venn1"/>
    <dgm:cxn modelId="{BACC0392-D6BD-4A27-A027-A0CA9002758F}" type="presParOf" srcId="{CD57F40B-4B73-4B43-93EB-F03854B35C41}" destId="{9AF75E8F-0D03-4590-BED1-A9E72259A50C}" srcOrd="9" destOrd="0" presId="urn:microsoft.com/office/officeart/2005/8/layout/venn1"/>
    <dgm:cxn modelId="{6892A9DA-9384-46E6-9E2C-C9E907AF8BAB}" type="presParOf" srcId="{CD57F40B-4B73-4B43-93EB-F03854B35C41}" destId="{DD616E8F-D5A2-4890-BC42-71D21C3FC5B8}" srcOrd="10" destOrd="0" presId="urn:microsoft.com/office/officeart/2005/8/layout/venn1"/>
    <dgm:cxn modelId="{221535E3-86DD-4180-9AD6-567F13392E83}" type="presParOf" srcId="{CD57F40B-4B73-4B43-93EB-F03854B35C41}" destId="{E7463F8F-6DEE-4B34-8364-9A62D176F71A}" srcOrd="11" destOrd="0" presId="urn:microsoft.com/office/officeart/2005/8/layout/venn1"/>
    <dgm:cxn modelId="{F1FD808A-5D41-4A0A-A450-1EDBA5E55F9D}" type="presParOf" srcId="{CD57F40B-4B73-4B43-93EB-F03854B35C41}" destId="{B1F5932F-6592-4652-9871-2D79CD160988}" srcOrd="12" destOrd="0" presId="urn:microsoft.com/office/officeart/2005/8/layout/venn1"/>
    <dgm:cxn modelId="{7B97D2C5-4D12-45F7-BF1C-8A27440E040D}" type="presParOf" srcId="{CD57F40B-4B73-4B43-93EB-F03854B35C41}" destId="{0BD55851-4DA4-4F0D-9F32-CA796F9E3D1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4EC260-7EBA-4EEC-9525-5C8F856333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926B02-07C8-4F89-B8FC-182ED9390037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ru-RU" sz="3200" dirty="0" smtClean="0"/>
            <a:t>Игра представляет собой особую деятельность, которая расцветает в детские годы и сопровождает человека на протяжении всей его жизни. Не удивительно, что проблема игры привлекала и привлекает к себе внимание исследователей: педагогов, психологов, философов, социологов, искусствоведов, биологов. Игра - ведущий вид деятельности ребенка.</a:t>
          </a:r>
          <a:endParaRPr lang="ru-RU" sz="3200" dirty="0"/>
        </a:p>
      </dgm:t>
    </dgm:pt>
    <dgm:pt modelId="{4E4A6F40-7145-47F6-BD2B-B9D74721F518}" type="parTrans" cxnId="{1C240E22-DC08-452F-99AB-E1B1DC8E7AF4}">
      <dgm:prSet/>
      <dgm:spPr/>
      <dgm:t>
        <a:bodyPr/>
        <a:lstStyle/>
        <a:p>
          <a:endParaRPr lang="ru-RU"/>
        </a:p>
      </dgm:t>
    </dgm:pt>
    <dgm:pt modelId="{CFBA470F-7AAC-48EC-A7DA-4869F71B5BEE}" type="sibTrans" cxnId="{1C240E22-DC08-452F-99AB-E1B1DC8E7AF4}">
      <dgm:prSet/>
      <dgm:spPr/>
      <dgm:t>
        <a:bodyPr/>
        <a:lstStyle/>
        <a:p>
          <a:endParaRPr lang="ru-RU"/>
        </a:p>
      </dgm:t>
    </dgm:pt>
    <dgm:pt modelId="{DB77B565-4A8C-450D-BF9B-680F3C155AB0}" type="pres">
      <dgm:prSet presAssocID="{A84EC260-7EBA-4EEC-9525-5C8F856333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EC36E4-6CAD-463F-AE09-973C4C297F7A}" type="pres">
      <dgm:prSet presAssocID="{F0926B02-07C8-4F89-B8FC-182ED9390037}" presName="parentText" presStyleLbl="node1" presStyleIdx="0" presStyleCnt="1" custLinFactNeighborX="-855" custLinFactNeighborY="-3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40E22-DC08-452F-99AB-E1B1DC8E7AF4}" srcId="{A84EC260-7EBA-4EEC-9525-5C8F85633370}" destId="{F0926B02-07C8-4F89-B8FC-182ED9390037}" srcOrd="0" destOrd="0" parTransId="{4E4A6F40-7145-47F6-BD2B-B9D74721F518}" sibTransId="{CFBA470F-7AAC-48EC-A7DA-4869F71B5BEE}"/>
    <dgm:cxn modelId="{AB66E96C-CE64-489C-A6BC-63E388322AF1}" type="presOf" srcId="{F0926B02-07C8-4F89-B8FC-182ED9390037}" destId="{EDEC36E4-6CAD-463F-AE09-973C4C297F7A}" srcOrd="0" destOrd="0" presId="urn:microsoft.com/office/officeart/2005/8/layout/vList2"/>
    <dgm:cxn modelId="{ABBB9F4A-9974-4D4F-8639-1C78AB761F6E}" type="presOf" srcId="{A84EC260-7EBA-4EEC-9525-5C8F85633370}" destId="{DB77B565-4A8C-450D-BF9B-680F3C155AB0}" srcOrd="0" destOrd="0" presId="urn:microsoft.com/office/officeart/2005/8/layout/vList2"/>
    <dgm:cxn modelId="{52197287-4834-4797-89FC-51B7C725A3CF}" type="presParOf" srcId="{DB77B565-4A8C-450D-BF9B-680F3C155AB0}" destId="{EDEC36E4-6CAD-463F-AE09-973C4C297F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F72F13-B231-4A17-81E6-97024E066A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B88609-87B2-422F-BAEA-B264F78EF8ED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ru-RU" sz="2800" b="0" dirty="0" smtClean="0"/>
            <a:t>В игре происходит развитие всех сторон личности — умственных способностей, моральных качеств, творчества. В игре все эти качества формируются в единстве и взаимодействии. С одной стороны, от богатства замысла игры, степени увлеченности этим замыслом зависит сила эмоций, умственного и волевого усилия, организованность каждого участника игры. С другой стороны, без хорошей организации детского коллектива невозможно успешное развитие игры.</a:t>
          </a:r>
          <a:endParaRPr lang="ru-RU" sz="2800" b="0" dirty="0"/>
        </a:p>
      </dgm:t>
    </dgm:pt>
    <dgm:pt modelId="{41D01A61-4D42-4F80-8422-7046B5E32D2E}" type="parTrans" cxnId="{8CD2C539-B60D-488F-811E-3F6AB8DFDA79}">
      <dgm:prSet/>
      <dgm:spPr/>
      <dgm:t>
        <a:bodyPr/>
        <a:lstStyle/>
        <a:p>
          <a:endParaRPr lang="ru-RU"/>
        </a:p>
      </dgm:t>
    </dgm:pt>
    <dgm:pt modelId="{3C456A6D-A8D6-4AA4-855F-1EB2744B7D13}" type="sibTrans" cxnId="{8CD2C539-B60D-488F-811E-3F6AB8DFDA79}">
      <dgm:prSet/>
      <dgm:spPr/>
      <dgm:t>
        <a:bodyPr/>
        <a:lstStyle/>
        <a:p>
          <a:endParaRPr lang="ru-RU"/>
        </a:p>
      </dgm:t>
    </dgm:pt>
    <dgm:pt modelId="{B07DD139-C802-4CAA-89B1-8909A634A3C4}" type="pres">
      <dgm:prSet presAssocID="{A4F72F13-B231-4A17-81E6-97024E066A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4730E8-D66D-4EA7-8934-3114AC425810}" type="pres">
      <dgm:prSet presAssocID="{7FB88609-87B2-422F-BAEA-B264F78EF8ED}" presName="parentText" presStyleLbl="node1" presStyleIdx="0" presStyleCnt="1" custLinFactNeighborX="876" custLinFactNeighborY="61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3A6C8E-6CB3-4B40-AA5F-6102BEFB42E2}" type="presOf" srcId="{7FB88609-87B2-422F-BAEA-B264F78EF8ED}" destId="{114730E8-D66D-4EA7-8934-3114AC425810}" srcOrd="0" destOrd="0" presId="urn:microsoft.com/office/officeart/2005/8/layout/vList2"/>
    <dgm:cxn modelId="{8CD2C539-B60D-488F-811E-3F6AB8DFDA79}" srcId="{A4F72F13-B231-4A17-81E6-97024E066A52}" destId="{7FB88609-87B2-422F-BAEA-B264F78EF8ED}" srcOrd="0" destOrd="0" parTransId="{41D01A61-4D42-4F80-8422-7046B5E32D2E}" sibTransId="{3C456A6D-A8D6-4AA4-855F-1EB2744B7D13}"/>
    <dgm:cxn modelId="{B42F2703-51CA-4E6D-8E8F-F5013E049753}" type="presOf" srcId="{A4F72F13-B231-4A17-81E6-97024E066A52}" destId="{B07DD139-C802-4CAA-89B1-8909A634A3C4}" srcOrd="0" destOrd="0" presId="urn:microsoft.com/office/officeart/2005/8/layout/vList2"/>
    <dgm:cxn modelId="{37453A5E-FA6B-4A09-845A-C56FB726BD4F}" type="presParOf" srcId="{B07DD139-C802-4CAA-89B1-8909A634A3C4}" destId="{114730E8-D66D-4EA7-8934-3114AC4258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7FCD86-4715-4E25-A0E6-3F8D79DECC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B28B34-DC19-4BAC-88A3-95688E18F6E9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b="1" dirty="0" smtClean="0"/>
            <a:t>Игра</a:t>
          </a:r>
          <a:r>
            <a:rPr lang="ru-RU" dirty="0" smtClean="0"/>
            <a:t> - это не только имитация жизни, это очень серьезная деятельность, которая позволяет ребенку самоутвердиться, </a:t>
          </a:r>
          <a:r>
            <a:rPr lang="ru-RU" dirty="0" err="1" smtClean="0"/>
            <a:t>самореализоваться</a:t>
          </a:r>
          <a:r>
            <a:rPr lang="ru-RU" dirty="0" smtClean="0"/>
            <a:t>. Участвуя в различных играх, ребенок выбирает для себя персонажи, которые наиболее близки ему, соответствуют его нравственным ценностям и социальным установкам. Игра становится фактором социального развития личности.</a:t>
          </a:r>
          <a:endParaRPr lang="ru-RU" dirty="0"/>
        </a:p>
      </dgm:t>
    </dgm:pt>
    <dgm:pt modelId="{F888B46B-0F41-4EC0-81E7-ABCB5BCD67F5}" type="parTrans" cxnId="{0CEB187F-B257-43A9-BA82-50088B39427A}">
      <dgm:prSet/>
      <dgm:spPr/>
      <dgm:t>
        <a:bodyPr/>
        <a:lstStyle/>
        <a:p>
          <a:endParaRPr lang="ru-RU"/>
        </a:p>
      </dgm:t>
    </dgm:pt>
    <dgm:pt modelId="{AB945677-676E-43B5-89C2-8139BFC6EAF2}" type="sibTrans" cxnId="{0CEB187F-B257-43A9-BA82-50088B39427A}">
      <dgm:prSet/>
      <dgm:spPr/>
      <dgm:t>
        <a:bodyPr/>
        <a:lstStyle/>
        <a:p>
          <a:endParaRPr lang="ru-RU"/>
        </a:p>
      </dgm:t>
    </dgm:pt>
    <dgm:pt modelId="{B86C0536-1AC4-4380-9DE4-6B236C0D73FB}" type="pres">
      <dgm:prSet presAssocID="{B87FCD86-4715-4E25-A0E6-3F8D79DECC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ABCD8F-78D2-4FB6-8321-46C6756B2149}" type="pres">
      <dgm:prSet presAssocID="{98B28B34-DC19-4BAC-88A3-95688E18F6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C56D7E-EB4D-41D2-AD35-5B20F601032A}" type="presOf" srcId="{B87FCD86-4715-4E25-A0E6-3F8D79DECC91}" destId="{B86C0536-1AC4-4380-9DE4-6B236C0D73FB}" srcOrd="0" destOrd="0" presId="urn:microsoft.com/office/officeart/2005/8/layout/vList2"/>
    <dgm:cxn modelId="{F3224C3C-B5F3-4FC8-BBE5-77E144743FD3}" type="presOf" srcId="{98B28B34-DC19-4BAC-88A3-95688E18F6E9}" destId="{91ABCD8F-78D2-4FB6-8321-46C6756B2149}" srcOrd="0" destOrd="0" presId="urn:microsoft.com/office/officeart/2005/8/layout/vList2"/>
    <dgm:cxn modelId="{0CEB187F-B257-43A9-BA82-50088B39427A}" srcId="{B87FCD86-4715-4E25-A0E6-3F8D79DECC91}" destId="{98B28B34-DC19-4BAC-88A3-95688E18F6E9}" srcOrd="0" destOrd="0" parTransId="{F888B46B-0F41-4EC0-81E7-ABCB5BCD67F5}" sibTransId="{AB945677-676E-43B5-89C2-8139BFC6EAF2}"/>
    <dgm:cxn modelId="{B1761CC2-FEDE-4551-9056-C29A73ADA5DF}" type="presParOf" srcId="{B86C0536-1AC4-4380-9DE4-6B236C0D73FB}" destId="{91ABCD8F-78D2-4FB6-8321-46C6756B21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9673E8-5B9D-405A-B38E-3B918263AF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C7882A-1371-4BBF-BBB7-C65A3CC4BF7F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dirty="0" smtClean="0"/>
            <a:t>Развитие игрового творчества заключается прежде всего в формировании игрового замысла — умении сознательно выбирать игру, обдумывать ее, находить лучшие способы осуществления задуманного, применять знания, полученные детьми на занятии. В игре перед детьми можно ставить более сложные задачи, вводить более сложные правила поведения, чем на занятиях. Увлечение игрой, ее яркая эмоциональная насыщенность мобилизуют силы ребенка, заставляют его упорно стремиться к достижению цели.</a:t>
          </a:r>
          <a:endParaRPr lang="ru-RU" dirty="0"/>
        </a:p>
      </dgm:t>
    </dgm:pt>
    <dgm:pt modelId="{544D1306-7EA8-426D-8DBB-73E590F26810}" type="parTrans" cxnId="{464ADAE4-3535-4E13-8D7C-BA15CB820CC4}">
      <dgm:prSet/>
      <dgm:spPr/>
      <dgm:t>
        <a:bodyPr/>
        <a:lstStyle/>
        <a:p>
          <a:endParaRPr lang="ru-RU"/>
        </a:p>
      </dgm:t>
    </dgm:pt>
    <dgm:pt modelId="{F246B4BE-6543-4481-A607-ADF2665AC414}" type="sibTrans" cxnId="{464ADAE4-3535-4E13-8D7C-BA15CB820CC4}">
      <dgm:prSet/>
      <dgm:spPr/>
      <dgm:t>
        <a:bodyPr/>
        <a:lstStyle/>
        <a:p>
          <a:endParaRPr lang="ru-RU"/>
        </a:p>
      </dgm:t>
    </dgm:pt>
    <dgm:pt modelId="{244978CA-E89B-4BBE-9738-742761275B9C}" type="pres">
      <dgm:prSet presAssocID="{BF9673E8-5B9D-405A-B38E-3B918263A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6881D0-1FAD-44E0-A035-ABEFFF003437}" type="pres">
      <dgm:prSet presAssocID="{80C7882A-1371-4BBF-BBB7-C65A3CC4BF7F}" presName="parentText" presStyleLbl="node1" presStyleIdx="0" presStyleCnt="1" custLinFactNeighborX="-4875" custLinFactNeighborY="14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4ADAE4-3535-4E13-8D7C-BA15CB820CC4}" srcId="{BF9673E8-5B9D-405A-B38E-3B918263AF3C}" destId="{80C7882A-1371-4BBF-BBB7-C65A3CC4BF7F}" srcOrd="0" destOrd="0" parTransId="{544D1306-7EA8-426D-8DBB-73E590F26810}" sibTransId="{F246B4BE-6543-4481-A607-ADF2665AC414}"/>
    <dgm:cxn modelId="{50840313-6761-4750-AA96-D0DB28D5CEB9}" type="presOf" srcId="{BF9673E8-5B9D-405A-B38E-3B918263AF3C}" destId="{244978CA-E89B-4BBE-9738-742761275B9C}" srcOrd="0" destOrd="0" presId="urn:microsoft.com/office/officeart/2005/8/layout/vList2"/>
    <dgm:cxn modelId="{8618EB19-5902-40DD-BCCF-B226135A675F}" type="presOf" srcId="{80C7882A-1371-4BBF-BBB7-C65A3CC4BF7F}" destId="{126881D0-1FAD-44E0-A035-ABEFFF003437}" srcOrd="0" destOrd="0" presId="urn:microsoft.com/office/officeart/2005/8/layout/vList2"/>
    <dgm:cxn modelId="{0DEAA142-46C3-4E46-9B37-EF80D163BAE3}" type="presParOf" srcId="{244978CA-E89B-4BBE-9738-742761275B9C}" destId="{126881D0-1FAD-44E0-A035-ABEFFF0034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D036E1-5B8B-408F-8E28-EBFAE6B236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2A7557-4260-4CF4-BCCF-7CE1D5E6D5A6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dirty="0" smtClean="0"/>
            <a:t>Хорошая игрушка побуждает ребенка к размышлениям, ставит перед ним различные игровые задачи. А это способствует развитию познавательных процессов. Опыт показывает, что, применяя в игре свои знания, дети часто стремятся получить дополнительные сведения, необходимые для развития игры, у них возникает много вопросов, ответы на которые они не могут получить только из наблюдений. Именно в практической деятельности обостряется интерес к знаниям.</a:t>
          </a:r>
          <a:endParaRPr lang="ru-RU" dirty="0"/>
        </a:p>
      </dgm:t>
    </dgm:pt>
    <dgm:pt modelId="{FC44F595-2EF1-4945-AB11-A1B6E682619C}" type="parTrans" cxnId="{A5B5E1F7-A1C4-4E2D-8AE0-D38071B279D7}">
      <dgm:prSet/>
      <dgm:spPr/>
      <dgm:t>
        <a:bodyPr/>
        <a:lstStyle/>
        <a:p>
          <a:endParaRPr lang="ru-RU"/>
        </a:p>
      </dgm:t>
    </dgm:pt>
    <dgm:pt modelId="{441A733F-0D2D-487C-AC8F-84CC3DB818CE}" type="sibTrans" cxnId="{A5B5E1F7-A1C4-4E2D-8AE0-D38071B279D7}">
      <dgm:prSet/>
      <dgm:spPr/>
      <dgm:t>
        <a:bodyPr/>
        <a:lstStyle/>
        <a:p>
          <a:endParaRPr lang="ru-RU"/>
        </a:p>
      </dgm:t>
    </dgm:pt>
    <dgm:pt modelId="{CD50CB58-DCE0-4152-AA5C-4244A1C991AB}" type="pres">
      <dgm:prSet presAssocID="{F0D036E1-5B8B-408F-8E28-EBFAE6B236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6467DA-2663-4869-9461-11EC9B4CF2AC}" type="pres">
      <dgm:prSet presAssocID="{452A7557-4260-4CF4-BCCF-7CE1D5E6D5A6}" presName="parentText" presStyleLbl="node1" presStyleIdx="0" presStyleCnt="1" custLinFactNeighborX="1212" custLinFactNeighborY="-2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5E1F7-A1C4-4E2D-8AE0-D38071B279D7}" srcId="{F0D036E1-5B8B-408F-8E28-EBFAE6B236B7}" destId="{452A7557-4260-4CF4-BCCF-7CE1D5E6D5A6}" srcOrd="0" destOrd="0" parTransId="{FC44F595-2EF1-4945-AB11-A1B6E682619C}" sibTransId="{441A733F-0D2D-487C-AC8F-84CC3DB818CE}"/>
    <dgm:cxn modelId="{569E4E16-5D45-4BB9-82D0-284299A39BE8}" type="presOf" srcId="{452A7557-4260-4CF4-BCCF-7CE1D5E6D5A6}" destId="{206467DA-2663-4869-9461-11EC9B4CF2AC}" srcOrd="0" destOrd="0" presId="urn:microsoft.com/office/officeart/2005/8/layout/vList2"/>
    <dgm:cxn modelId="{62BE9E44-0B34-4AD6-9937-261C0270FB95}" type="presOf" srcId="{F0D036E1-5B8B-408F-8E28-EBFAE6B236B7}" destId="{CD50CB58-DCE0-4152-AA5C-4244A1C991AB}" srcOrd="0" destOrd="0" presId="urn:microsoft.com/office/officeart/2005/8/layout/vList2"/>
    <dgm:cxn modelId="{D50C4FD5-4181-452F-A326-CDBCBCFEABBE}" type="presParOf" srcId="{CD50CB58-DCE0-4152-AA5C-4244A1C991AB}" destId="{206467DA-2663-4869-9461-11EC9B4CF2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69344A-75F1-41A1-B5C2-607A3C0F40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B5FAFA-984B-4AC4-B1D8-8A15A41D3E06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dirty="0" smtClean="0"/>
            <a:t>Классификация игрушек, разработанная психологом Е. А. </a:t>
          </a:r>
          <a:r>
            <a:rPr lang="ru-RU" dirty="0" err="1" smtClean="0"/>
            <a:t>Флериной</a:t>
          </a:r>
          <a:r>
            <a:rPr lang="ru-RU" dirty="0" smtClean="0"/>
            <a:t>, и в настоящее время принята в теории и практике дошкольного и младшего школьного воспитания,  а также помогает подбору игрушек для детей с ОВЗ. Достоинство этой классификации в том, что она соответствует основным видам детских игр, обеспечивает их многообразие. Среди них игрушки: образные (куклы, животные, мебель, транспорт), технические (конструкторы, строительные материалы, игрушки из полуфабрикатов—дощечек, планок и т. д.), дидактические, веселые, музыкальные, театральные.</a:t>
          </a:r>
          <a:endParaRPr lang="ru-RU" dirty="0"/>
        </a:p>
      </dgm:t>
    </dgm:pt>
    <dgm:pt modelId="{DE474053-CA7C-4F3B-B0C6-5623C922D907}" type="parTrans" cxnId="{3ED2DF0F-BF43-41FF-81B6-1E0461E5BAB1}">
      <dgm:prSet/>
      <dgm:spPr/>
      <dgm:t>
        <a:bodyPr/>
        <a:lstStyle/>
        <a:p>
          <a:endParaRPr lang="ru-RU"/>
        </a:p>
      </dgm:t>
    </dgm:pt>
    <dgm:pt modelId="{F0181E49-40DB-4439-802B-93E465198FCD}" type="sibTrans" cxnId="{3ED2DF0F-BF43-41FF-81B6-1E0461E5BAB1}">
      <dgm:prSet/>
      <dgm:spPr/>
      <dgm:t>
        <a:bodyPr/>
        <a:lstStyle/>
        <a:p>
          <a:endParaRPr lang="ru-RU"/>
        </a:p>
      </dgm:t>
    </dgm:pt>
    <dgm:pt modelId="{23237BB8-5895-4D67-97AF-C9D27ACC5879}" type="pres">
      <dgm:prSet presAssocID="{F769344A-75F1-41A1-B5C2-607A3C0F40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1D9014-DEE9-4987-AFFD-3867518D10E8}" type="pres">
      <dgm:prSet presAssocID="{4FB5FAFA-984B-4AC4-B1D8-8A15A41D3E06}" presName="parentText" presStyleLbl="node1" presStyleIdx="0" presStyleCnt="1" custLinFactNeighborY="-1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D2DF0F-BF43-41FF-81B6-1E0461E5BAB1}" srcId="{F769344A-75F1-41A1-B5C2-607A3C0F4099}" destId="{4FB5FAFA-984B-4AC4-B1D8-8A15A41D3E06}" srcOrd="0" destOrd="0" parTransId="{DE474053-CA7C-4F3B-B0C6-5623C922D907}" sibTransId="{F0181E49-40DB-4439-802B-93E465198FCD}"/>
    <dgm:cxn modelId="{51A7A87F-3BAE-428B-8FE3-5B73C10A50D8}" type="presOf" srcId="{F769344A-75F1-41A1-B5C2-607A3C0F4099}" destId="{23237BB8-5895-4D67-97AF-C9D27ACC5879}" srcOrd="0" destOrd="0" presId="urn:microsoft.com/office/officeart/2005/8/layout/vList2"/>
    <dgm:cxn modelId="{8F38F674-8864-42E6-B5B0-B63BF80777E7}" type="presOf" srcId="{4FB5FAFA-984B-4AC4-B1D8-8A15A41D3E06}" destId="{FC1D9014-DEE9-4987-AFFD-3867518D10E8}" srcOrd="0" destOrd="0" presId="urn:microsoft.com/office/officeart/2005/8/layout/vList2"/>
    <dgm:cxn modelId="{E196E0B8-ED3C-4175-8524-71F04B1E845C}" type="presParOf" srcId="{23237BB8-5895-4D67-97AF-C9D27ACC5879}" destId="{FC1D9014-DEE9-4987-AFFD-3867518D10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7B91BC-47CA-44D0-8A5E-7E2DCB2930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19FF47-94E0-43BE-BE32-9FBCAD737D33}">
      <dgm:prSet/>
      <dgm:spPr>
        <a:solidFill>
          <a:schemeClr val="accent2"/>
        </a:solidFill>
      </dgm:spPr>
      <dgm:t>
        <a:bodyPr/>
        <a:lstStyle/>
        <a:p>
          <a:pPr algn="l" rtl="0"/>
          <a:r>
            <a:rPr lang="ru-RU" dirty="0" smtClean="0"/>
            <a:t>Евгения Александровна </a:t>
          </a:r>
          <a:r>
            <a:rPr lang="ru-RU" dirty="0" err="1" smtClean="0"/>
            <a:t>Флерина</a:t>
          </a:r>
          <a:r>
            <a:rPr lang="ru-RU" dirty="0" smtClean="0"/>
            <a:t> подметила, что в старшем дошкольном возрасте и младшем школьном появляются игры, которые она назвала «режиссерскими»; в них дети не сами разыгрывают роли, они не «актеры», а «режиссеры», вместо них действуют игрушки. Для таких игр она предлагает небольшие куклы — устойчивые фигурки в образе детей и взрослых разных профессий.</a:t>
          </a:r>
          <a:endParaRPr lang="ru-RU" dirty="0"/>
        </a:p>
      </dgm:t>
    </dgm:pt>
    <dgm:pt modelId="{1A489662-2A2D-4E2D-932F-3712A925A10C}" type="parTrans" cxnId="{C50B1470-4BAF-4805-ABF4-6AF97005E5C3}">
      <dgm:prSet/>
      <dgm:spPr/>
      <dgm:t>
        <a:bodyPr/>
        <a:lstStyle/>
        <a:p>
          <a:endParaRPr lang="ru-RU"/>
        </a:p>
      </dgm:t>
    </dgm:pt>
    <dgm:pt modelId="{97A344C6-9DCD-416F-8940-3225139E0705}" type="sibTrans" cxnId="{C50B1470-4BAF-4805-ABF4-6AF97005E5C3}">
      <dgm:prSet/>
      <dgm:spPr/>
      <dgm:t>
        <a:bodyPr/>
        <a:lstStyle/>
        <a:p>
          <a:endParaRPr lang="ru-RU"/>
        </a:p>
      </dgm:t>
    </dgm:pt>
    <dgm:pt modelId="{E1F5A3F2-8A1E-4BCE-B956-9916CB95A7EB}" type="pres">
      <dgm:prSet presAssocID="{8E7B91BC-47CA-44D0-8A5E-7E2DCB2930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C62409-AEF2-48E4-A3FB-72525D143C8A}" type="pres">
      <dgm:prSet presAssocID="{8F19FF47-94E0-43BE-BE32-9FBCAD737D33}" presName="parentText" presStyleLbl="node1" presStyleIdx="0" presStyleCnt="1" custLinFactNeighborX="-868" custLinFactNeighborY="-9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15FE12-C25A-4503-B2E8-2B5DD0E9682A}" type="presOf" srcId="{8F19FF47-94E0-43BE-BE32-9FBCAD737D33}" destId="{47C62409-AEF2-48E4-A3FB-72525D143C8A}" srcOrd="0" destOrd="0" presId="urn:microsoft.com/office/officeart/2005/8/layout/vList2"/>
    <dgm:cxn modelId="{C50B1470-4BAF-4805-ABF4-6AF97005E5C3}" srcId="{8E7B91BC-47CA-44D0-8A5E-7E2DCB29301F}" destId="{8F19FF47-94E0-43BE-BE32-9FBCAD737D33}" srcOrd="0" destOrd="0" parTransId="{1A489662-2A2D-4E2D-932F-3712A925A10C}" sibTransId="{97A344C6-9DCD-416F-8940-3225139E0705}"/>
    <dgm:cxn modelId="{088581B5-1592-48C9-9221-34DFFEEED640}" type="presOf" srcId="{8E7B91BC-47CA-44D0-8A5E-7E2DCB29301F}" destId="{E1F5A3F2-8A1E-4BCE-B956-9916CB95A7EB}" srcOrd="0" destOrd="0" presId="urn:microsoft.com/office/officeart/2005/8/layout/vList2"/>
    <dgm:cxn modelId="{1800DE8C-CE3C-4025-B147-C70504CD50F2}" type="presParOf" srcId="{E1F5A3F2-8A1E-4BCE-B956-9916CB95A7EB}" destId="{47C62409-AEF2-48E4-A3FB-72525D143C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6140DB-71A5-4A27-8F70-CF6A8CF87F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760DB2-E456-42FC-8EF4-079F98116A5B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dirty="0" smtClean="0"/>
            <a:t>Ассортимент игрушек велик и разнообразен. Различные игрушки по характеру своему вызывают совершенно различные игры. Игрушка должна быть гигиеничной и безопасной. В основном все игрушки можно разбить на следующие группы:</a:t>
          </a:r>
          <a:endParaRPr lang="ru-RU" dirty="0"/>
        </a:p>
      </dgm:t>
    </dgm:pt>
    <dgm:pt modelId="{6A6C8181-6591-40B9-AFCB-6A988EA138C7}" type="parTrans" cxnId="{A88E8D8B-9C0A-4B7D-8254-33E7D84E39D9}">
      <dgm:prSet/>
      <dgm:spPr/>
      <dgm:t>
        <a:bodyPr/>
        <a:lstStyle/>
        <a:p>
          <a:endParaRPr lang="ru-RU"/>
        </a:p>
      </dgm:t>
    </dgm:pt>
    <dgm:pt modelId="{3B9B1F95-8E19-469A-8023-86E78C70448F}" type="sibTrans" cxnId="{A88E8D8B-9C0A-4B7D-8254-33E7D84E39D9}">
      <dgm:prSet/>
      <dgm:spPr/>
      <dgm:t>
        <a:bodyPr/>
        <a:lstStyle/>
        <a:p>
          <a:endParaRPr lang="ru-RU"/>
        </a:p>
      </dgm:t>
    </dgm:pt>
    <dgm:pt modelId="{35993658-BF76-47F0-86DB-767E5DA7D268}" type="pres">
      <dgm:prSet presAssocID="{616140DB-71A5-4A27-8F70-CF6A8CF87F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CB9961-1475-42A1-A163-84B0E87FE33E}" type="pres">
      <dgm:prSet presAssocID="{81760DB2-E456-42FC-8EF4-079F98116A5B}" presName="parentText" presStyleLbl="node1" presStyleIdx="0" presStyleCnt="1" custLinFactNeighborX="-634" custLinFactNeighborY="5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8E8D8B-9C0A-4B7D-8254-33E7D84E39D9}" srcId="{616140DB-71A5-4A27-8F70-CF6A8CF87F57}" destId="{81760DB2-E456-42FC-8EF4-079F98116A5B}" srcOrd="0" destOrd="0" parTransId="{6A6C8181-6591-40B9-AFCB-6A988EA138C7}" sibTransId="{3B9B1F95-8E19-469A-8023-86E78C70448F}"/>
    <dgm:cxn modelId="{A3F59E27-73BD-4E4B-A7B1-7E5504CA3EDC}" type="presOf" srcId="{81760DB2-E456-42FC-8EF4-079F98116A5B}" destId="{CDCB9961-1475-42A1-A163-84B0E87FE33E}" srcOrd="0" destOrd="0" presId="urn:microsoft.com/office/officeart/2005/8/layout/vList2"/>
    <dgm:cxn modelId="{C8EAC8A8-3FAD-4EC4-B335-D9D54579FF76}" type="presOf" srcId="{616140DB-71A5-4A27-8F70-CF6A8CF87F57}" destId="{35993658-BF76-47F0-86DB-767E5DA7D268}" srcOrd="0" destOrd="0" presId="urn:microsoft.com/office/officeart/2005/8/layout/vList2"/>
    <dgm:cxn modelId="{1B42163B-E6BD-440C-AA4D-89E092B9F16F}" type="presParOf" srcId="{35993658-BF76-47F0-86DB-767E5DA7D268}" destId="{CDCB9961-1475-42A1-A163-84B0E87FE3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092AC-A273-4046-9249-2C5661685E69}">
      <dsp:nvSpPr>
        <dsp:cNvPr id="0" name=""/>
        <dsp:cNvSpPr/>
      </dsp:nvSpPr>
      <dsp:spPr>
        <a:xfrm>
          <a:off x="3536827" y="1516457"/>
          <a:ext cx="1714487" cy="17146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405E63E-6873-4FD8-AD5D-01C8CBC9E697}">
      <dsp:nvSpPr>
        <dsp:cNvPr id="0" name=""/>
        <dsp:cNvSpPr/>
      </dsp:nvSpPr>
      <dsp:spPr>
        <a:xfrm>
          <a:off x="3313950" y="-311524"/>
          <a:ext cx="2160241" cy="20306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3313950" y="-311524"/>
        <a:ext cx="2160241" cy="2030628"/>
      </dsp:txXfrm>
    </dsp:sp>
    <dsp:sp modelId="{5780947F-1093-4831-A2FB-0BEA50B93D4F}">
      <dsp:nvSpPr>
        <dsp:cNvPr id="0" name=""/>
        <dsp:cNvSpPr/>
      </dsp:nvSpPr>
      <dsp:spPr>
        <a:xfrm>
          <a:off x="4039743" y="1758260"/>
          <a:ext cx="1714487" cy="17146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CAF364-5472-4B4D-A950-81D6D7B241F2}">
      <dsp:nvSpPr>
        <dsp:cNvPr id="0" name=""/>
        <dsp:cNvSpPr/>
      </dsp:nvSpPr>
      <dsp:spPr>
        <a:xfrm>
          <a:off x="5112561" y="432048"/>
          <a:ext cx="2315683" cy="96491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- создание условий для игровой деятельности детей;</a:t>
          </a:r>
          <a:endParaRPr lang="ru-RU" sz="1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112561" y="432048"/>
        <a:ext cx="2315683" cy="964917"/>
      </dsp:txXfrm>
    </dsp:sp>
    <dsp:sp modelId="{2DC5D567-A7E8-450F-8796-F3120DD2065B}">
      <dsp:nvSpPr>
        <dsp:cNvPr id="0" name=""/>
        <dsp:cNvSpPr/>
      </dsp:nvSpPr>
      <dsp:spPr>
        <a:xfrm>
          <a:off x="4163329" y="2302316"/>
          <a:ext cx="1714487" cy="17146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0B9C5C4-DF36-4C5A-A109-FCE75AEEA277}">
      <dsp:nvSpPr>
        <dsp:cNvPr id="0" name=""/>
        <dsp:cNvSpPr/>
      </dsp:nvSpPr>
      <dsp:spPr>
        <a:xfrm>
          <a:off x="6128410" y="2016228"/>
          <a:ext cx="2224517" cy="14815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- развитие у детей интереса к различным видам игр;</a:t>
          </a:r>
          <a:endParaRPr lang="ru-RU" sz="1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6128410" y="2016228"/>
        <a:ext cx="2224517" cy="1481566"/>
      </dsp:txXfrm>
    </dsp:sp>
    <dsp:sp modelId="{0D5D4DBA-D170-485E-9E6E-DD9656304906}">
      <dsp:nvSpPr>
        <dsp:cNvPr id="0" name=""/>
        <dsp:cNvSpPr/>
      </dsp:nvSpPr>
      <dsp:spPr>
        <a:xfrm>
          <a:off x="3815431" y="2738613"/>
          <a:ext cx="1714487" cy="17146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C3BE6FD-C8F3-450D-AB77-9F24AED63228}">
      <dsp:nvSpPr>
        <dsp:cNvPr id="0" name=""/>
        <dsp:cNvSpPr/>
      </dsp:nvSpPr>
      <dsp:spPr>
        <a:xfrm>
          <a:off x="5544608" y="3816425"/>
          <a:ext cx="2472265" cy="13757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- формирование игровых умений, развитие культурных форм игры;</a:t>
          </a:r>
          <a:endParaRPr lang="ru-RU" sz="1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544608" y="3816425"/>
        <a:ext cx="2472265" cy="1375716"/>
      </dsp:txXfrm>
    </dsp:sp>
    <dsp:sp modelId="{B29087E3-D35D-468F-A1A6-59C51F9E2C26}">
      <dsp:nvSpPr>
        <dsp:cNvPr id="0" name=""/>
        <dsp:cNvSpPr/>
      </dsp:nvSpPr>
      <dsp:spPr>
        <a:xfrm>
          <a:off x="3258223" y="2738613"/>
          <a:ext cx="1714487" cy="17146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F75E8F-0D03-4590-BED1-A9E72259A50C}">
      <dsp:nvSpPr>
        <dsp:cNvPr id="0" name=""/>
        <dsp:cNvSpPr/>
      </dsp:nvSpPr>
      <dsp:spPr>
        <a:xfrm>
          <a:off x="1008110" y="3960436"/>
          <a:ext cx="2414509" cy="13969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- всестороннее воспитание и гармоничное развитие детей в игре;</a:t>
          </a:r>
          <a:endParaRPr lang="ru-RU" sz="1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008110" y="3960436"/>
        <a:ext cx="2414509" cy="1396952"/>
      </dsp:txXfrm>
    </dsp:sp>
    <dsp:sp modelId="{DD616E8F-D5A2-4890-BC42-71D21C3FC5B8}">
      <dsp:nvSpPr>
        <dsp:cNvPr id="0" name=""/>
        <dsp:cNvSpPr/>
      </dsp:nvSpPr>
      <dsp:spPr>
        <a:xfrm>
          <a:off x="2910325" y="2302316"/>
          <a:ext cx="1714487" cy="17146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463F8F-6DEE-4B34-8364-9A62D176F71A}">
      <dsp:nvSpPr>
        <dsp:cNvPr id="0" name=""/>
        <dsp:cNvSpPr/>
      </dsp:nvSpPr>
      <dsp:spPr>
        <a:xfrm>
          <a:off x="720082" y="2448274"/>
          <a:ext cx="1821642" cy="12352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- развитие самостоятельности, инициативы, творчества, навыков </a:t>
          </a:r>
          <a:r>
            <a:rPr lang="ru-RU" sz="18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саморегуляции</a:t>
          </a: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;</a:t>
          </a:r>
          <a:endParaRPr lang="ru-RU" sz="1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20082" y="2448274"/>
        <a:ext cx="1821642" cy="1235297"/>
      </dsp:txXfrm>
    </dsp:sp>
    <dsp:sp modelId="{B1F5932F-6592-4652-9871-2D79CD160988}">
      <dsp:nvSpPr>
        <dsp:cNvPr id="0" name=""/>
        <dsp:cNvSpPr/>
      </dsp:nvSpPr>
      <dsp:spPr>
        <a:xfrm>
          <a:off x="2663607" y="1409448"/>
          <a:ext cx="3458652" cy="32043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BD55851-4DA4-4F0D-9F32-CA796F9E3D11}">
      <dsp:nvSpPr>
        <dsp:cNvPr id="0" name=""/>
        <dsp:cNvSpPr/>
      </dsp:nvSpPr>
      <dsp:spPr>
        <a:xfrm>
          <a:off x="432042" y="288030"/>
          <a:ext cx="3416411" cy="14833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- формирование доброжелательного отношения к сверстникам, умения взаимодействовать, договариваться, самостоятельно разрешать конфликтные ситуации</a:t>
          </a:r>
          <a:r>
            <a:rPr lang="ru-RU" sz="1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.</a:t>
          </a:r>
          <a:endParaRPr lang="ru-RU" sz="1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32042" y="288030"/>
        <a:ext cx="3416411" cy="1483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C36E4-6CAD-463F-AE09-973C4C297F7A}">
      <dsp:nvSpPr>
        <dsp:cNvPr id="0" name=""/>
        <dsp:cNvSpPr/>
      </dsp:nvSpPr>
      <dsp:spPr>
        <a:xfrm>
          <a:off x="0" y="216041"/>
          <a:ext cx="8424936" cy="48672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Игра представляет собой особую деятельность, которая расцветает в детские годы и сопровождает человека на протяжении всей его жизни. Не удивительно, что проблема игры привлекала и привлекает к себе внимание исследователей: педагогов, психологов, философов, социологов, искусствоведов, биологов. Игра - ведущий вид деятельности ребенка.</a:t>
          </a:r>
          <a:endParaRPr lang="ru-RU" sz="3200" kern="1200" dirty="0"/>
        </a:p>
      </dsp:txBody>
      <dsp:txXfrm>
        <a:off x="237597" y="453638"/>
        <a:ext cx="7949742" cy="4392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730E8-D66D-4EA7-8934-3114AC425810}">
      <dsp:nvSpPr>
        <dsp:cNvPr id="0" name=""/>
        <dsp:cNvSpPr/>
      </dsp:nvSpPr>
      <dsp:spPr>
        <a:xfrm>
          <a:off x="0" y="720085"/>
          <a:ext cx="8219256" cy="47151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В игре происходит развитие всех сторон личности — умственных способностей, моральных качеств, творчества. В игре все эти качества формируются в единстве и взаимодействии. С одной стороны, от богатства замысла игры, степени увлеченности этим замыслом зависит сила эмоций, умственного и волевого усилия, организованность каждого участника игры. С другой стороны, без хорошей организации детского коллектива невозможно успешное развитие игры.</a:t>
          </a:r>
          <a:endParaRPr lang="ru-RU" sz="2800" b="0" kern="1200" dirty="0"/>
        </a:p>
      </dsp:txBody>
      <dsp:txXfrm>
        <a:off x="230172" y="950257"/>
        <a:ext cx="7758912" cy="4254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BCD8F-78D2-4FB6-8321-46C6756B2149}">
      <dsp:nvSpPr>
        <dsp:cNvPr id="0" name=""/>
        <dsp:cNvSpPr/>
      </dsp:nvSpPr>
      <dsp:spPr>
        <a:xfrm>
          <a:off x="0" y="124171"/>
          <a:ext cx="8064896" cy="5728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Игра</a:t>
          </a:r>
          <a:r>
            <a:rPr lang="ru-RU" sz="3400" kern="1200" dirty="0" smtClean="0"/>
            <a:t> - это не только имитация жизни, это очень серьезная деятельность, которая позволяет ребенку самоутвердиться, </a:t>
          </a:r>
          <a:r>
            <a:rPr lang="ru-RU" sz="3400" kern="1200" dirty="0" err="1" smtClean="0"/>
            <a:t>самореализоваться</a:t>
          </a:r>
          <a:r>
            <a:rPr lang="ru-RU" sz="3400" kern="1200" dirty="0" smtClean="0"/>
            <a:t>. Участвуя в различных играх, ребенок выбирает для себя персонажи, которые наиболее близки ему, соответствуют его нравственным ценностям и социальным установкам. Игра становится фактором социального развития личности.</a:t>
          </a:r>
          <a:endParaRPr lang="ru-RU" sz="3400" kern="1200" dirty="0"/>
        </a:p>
      </dsp:txBody>
      <dsp:txXfrm>
        <a:off x="279634" y="403805"/>
        <a:ext cx="7505628" cy="51690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881D0-1FAD-44E0-A035-ABEFFF003437}">
      <dsp:nvSpPr>
        <dsp:cNvPr id="0" name=""/>
        <dsp:cNvSpPr/>
      </dsp:nvSpPr>
      <dsp:spPr>
        <a:xfrm>
          <a:off x="0" y="276270"/>
          <a:ext cx="8686800" cy="54756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Развитие игрового творчества заключается прежде всего в формировании игрового замысла — умении сознательно выбирать игру, обдумывать ее, находить лучшие способы осуществления задуманного, применять знания, полученные детьми на занятии. В игре перед детьми можно ставить более сложные задачи, вводить более сложные правила поведения, чем на занятиях. Увлечение игрой, ее яркая эмоциональная насыщенность мобилизуют силы ребенка, заставляют его упорно стремиться к достижению цели.</a:t>
          </a:r>
          <a:endParaRPr lang="ru-RU" sz="3000" kern="1200" dirty="0"/>
        </a:p>
      </dsp:txBody>
      <dsp:txXfrm>
        <a:off x="267297" y="543567"/>
        <a:ext cx="8152206" cy="49410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467DA-2663-4869-9461-11EC9B4CF2AC}">
      <dsp:nvSpPr>
        <dsp:cNvPr id="0" name=""/>
        <dsp:cNvSpPr/>
      </dsp:nvSpPr>
      <dsp:spPr>
        <a:xfrm>
          <a:off x="0" y="430492"/>
          <a:ext cx="8507288" cy="50544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Хорошая игрушка побуждает ребенка к размышлениям, ставит перед ним различные игровые задачи. А это способствует развитию познавательных процессов. Опыт показывает, что, применяя в игре свои знания, дети часто стремятся получить дополнительные сведения, необходимые для развития игры, у них возникает много вопросов, ответы на которые они не могут получить только из наблюдений. Именно в практической деятельности обостряется интерес к знаниям.</a:t>
          </a:r>
          <a:endParaRPr lang="ru-RU" sz="3000" kern="1200" dirty="0"/>
        </a:p>
      </dsp:txBody>
      <dsp:txXfrm>
        <a:off x="246735" y="677227"/>
        <a:ext cx="8013818" cy="4560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D9014-DEE9-4987-AFFD-3867518D10E8}">
      <dsp:nvSpPr>
        <dsp:cNvPr id="0" name=""/>
        <dsp:cNvSpPr/>
      </dsp:nvSpPr>
      <dsp:spPr>
        <a:xfrm>
          <a:off x="0" y="328551"/>
          <a:ext cx="8633048" cy="492803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Классификация игрушек, разработанная психологом Е. А. </a:t>
          </a:r>
          <a:r>
            <a:rPr lang="ru-RU" sz="2700" kern="1200" dirty="0" err="1" smtClean="0"/>
            <a:t>Флериной</a:t>
          </a:r>
          <a:r>
            <a:rPr lang="ru-RU" sz="2700" kern="1200" dirty="0" smtClean="0"/>
            <a:t>, и в настоящее время принята в теории и практике дошкольного и младшего школьного воспитания,  а также помогает подбору игрушек для детей с ОВЗ. Достоинство этой классификации в том, что она соответствует основным видам детских игр, обеспечивает их многообразие. Среди них игрушки: образные (куклы, животные, мебель, транспорт), технические (конструкторы, строительные материалы, игрушки из полуфабрикатов—дощечек, планок и т. д.), дидактические, веселые, музыкальные, театральные.</a:t>
          </a:r>
          <a:endParaRPr lang="ru-RU" sz="2700" kern="1200" dirty="0"/>
        </a:p>
      </dsp:txBody>
      <dsp:txXfrm>
        <a:off x="240567" y="569118"/>
        <a:ext cx="8151914" cy="44469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62409-AEF2-48E4-A3FB-72525D143C8A}">
      <dsp:nvSpPr>
        <dsp:cNvPr id="0" name=""/>
        <dsp:cNvSpPr/>
      </dsp:nvSpPr>
      <dsp:spPr>
        <a:xfrm>
          <a:off x="0" y="0"/>
          <a:ext cx="8291264" cy="5728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Евгения Александровна </a:t>
          </a:r>
          <a:r>
            <a:rPr lang="ru-RU" sz="3400" kern="1200" dirty="0" err="1" smtClean="0"/>
            <a:t>Флерина</a:t>
          </a:r>
          <a:r>
            <a:rPr lang="ru-RU" sz="3400" kern="1200" dirty="0" smtClean="0"/>
            <a:t> подметила, что в старшем дошкольном возрасте и младшем школьном появляются игры, которые она назвала «режиссерскими»; в них дети не сами разыгрывают роли, они не «актеры», а «режиссеры», вместо них действуют игрушки. Для таких игр она предлагает небольшие куклы — устойчивые фигурки в образе детей и взрослых разных профессий.</a:t>
          </a:r>
          <a:endParaRPr lang="ru-RU" sz="3400" kern="1200" dirty="0"/>
        </a:p>
      </dsp:txBody>
      <dsp:txXfrm>
        <a:off x="279634" y="279634"/>
        <a:ext cx="7731996" cy="51690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B9961-1475-42A1-A163-84B0E87FE33E}">
      <dsp:nvSpPr>
        <dsp:cNvPr id="0" name=""/>
        <dsp:cNvSpPr/>
      </dsp:nvSpPr>
      <dsp:spPr>
        <a:xfrm>
          <a:off x="0" y="7751"/>
          <a:ext cx="8443392" cy="49608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Ассортимент игрушек велик и разнообразен. Различные игрушки по характеру своему вызывают совершенно различные игры. Игрушка должна быть гигиеничной и безопасной. В основном все игрушки можно разбить на следующие группы:</a:t>
          </a:r>
          <a:endParaRPr lang="ru-RU" sz="4000" kern="1200" dirty="0"/>
        </a:p>
      </dsp:txBody>
      <dsp:txXfrm>
        <a:off x="242166" y="249917"/>
        <a:ext cx="7959060" cy="4476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7D91C-E483-46B0-B80E-31D5DE8BF803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7D3A1-93F0-4172-82C8-A1A6A5358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6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7D3A1-93F0-4172-82C8-A1A6A53580C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06621" y="423016"/>
            <a:ext cx="7275512" cy="93662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Игровые технологии, используемые с детьми с ОВЗ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950365" y="5681663"/>
            <a:ext cx="3528392" cy="1176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Быль Ю.А. учитель-дефектолог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«Школа № 5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обучающихся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ОВЗ»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C:\Users\Home\Pictures\Lego-De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27" y="1547355"/>
            <a:ext cx="5630499" cy="391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62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Функции игры: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9580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fontAlgn="base">
              <a:spcAft>
                <a:spcPts val="0"/>
              </a:spcAft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r>
              <a:rPr lang="ru-RU" sz="2000" b="1" dirty="0" smtClean="0"/>
              <a:t>1. </a:t>
            </a:r>
            <a:r>
              <a:rPr lang="ru-RU" sz="2000" b="1" dirty="0"/>
              <a:t>Развлекательная (развлечь, доставить удовольствие, пробудить интерес у ребенка).</a:t>
            </a:r>
          </a:p>
          <a:p>
            <a:r>
              <a:rPr lang="ru-RU" sz="2000" b="1" dirty="0" smtClean="0"/>
              <a:t>2.  </a:t>
            </a:r>
            <a:r>
              <a:rPr lang="ru-RU" sz="2000" b="1" dirty="0"/>
              <a:t>Коммуникативная.</a:t>
            </a:r>
          </a:p>
          <a:p>
            <a:r>
              <a:rPr lang="ru-RU" sz="2000" b="1" dirty="0" smtClean="0"/>
              <a:t>3.  </a:t>
            </a:r>
            <a:r>
              <a:rPr lang="ru-RU" sz="2000" b="1" dirty="0"/>
              <a:t>Диагностическая (выявление отношений от нормального поведения, самопознание в процессе игры).</a:t>
            </a:r>
          </a:p>
          <a:p>
            <a:r>
              <a:rPr lang="ru-RU" sz="2000" b="1" dirty="0" smtClean="0"/>
              <a:t>4.  </a:t>
            </a:r>
            <a:r>
              <a:rPr lang="ru-RU" sz="2000" b="1" dirty="0"/>
              <a:t>Коррекционная (внесение позитивных изменений в структуру личностных показателей)</a:t>
            </a:r>
          </a:p>
          <a:p>
            <a:r>
              <a:rPr lang="ru-RU" sz="2000" b="1" dirty="0" smtClean="0"/>
              <a:t>5.  </a:t>
            </a:r>
            <a:r>
              <a:rPr lang="ru-RU" sz="2000" b="1" dirty="0"/>
              <a:t>Социализация (включение в систему общественных отношений, усвоение норм человеческого общежития).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763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Игры и игрушки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116925"/>
              </p:ext>
            </p:extLst>
          </p:nvPr>
        </p:nvGraphicFramePr>
        <p:xfrm>
          <a:off x="251520" y="901155"/>
          <a:ext cx="8507288" cy="59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6200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48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Классификация игрушек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103620"/>
              </p:ext>
            </p:extLst>
          </p:nvPr>
        </p:nvGraphicFramePr>
        <p:xfrm>
          <a:off x="201724" y="1052736"/>
          <a:ext cx="86330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6697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169918"/>
            <a:ext cx="8229600" cy="114300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123556"/>
              </p:ext>
            </p:extLst>
          </p:nvPr>
        </p:nvGraphicFramePr>
        <p:xfrm>
          <a:off x="467544" y="548680"/>
          <a:ext cx="8291264" cy="586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1934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229600" cy="9716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Игрушки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759" y="764704"/>
            <a:ext cx="8640960" cy="32335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- </a:t>
            </a:r>
            <a:r>
              <a:rPr lang="ru-RU" sz="2800" dirty="0"/>
              <a:t>предмет детских забав и развлечений — служит целям умственного, нравственного, физического и эстетического воспитания — разностороннего развития детей. Игрушка способствует познанию ребенком окружающей действительности, развивает его мышление и речь, пробуждает творческую инициативу.</a:t>
            </a:r>
          </a:p>
          <a:p>
            <a:endParaRPr lang="ru-RU" sz="2800" dirty="0"/>
          </a:p>
        </p:txBody>
      </p:sp>
      <p:pic>
        <p:nvPicPr>
          <p:cNvPr id="3074" name="Picture 2" descr="C:\Users\Home\Pictures\anak-sindroma-down-sedang-bermain-menyusuk-balok-_160329083922-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40" y="3515939"/>
            <a:ext cx="4745172" cy="3178693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6" name="Picture 4" descr="https://militaryfamilieslearningnetwork.org/wp-content/uploads/2016/11/iStock_23836297_LARGE-1024x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8255"/>
            <a:ext cx="3571180" cy="2527016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20224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779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Основные типы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игрушек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001296"/>
              </p:ext>
            </p:extLst>
          </p:nvPr>
        </p:nvGraphicFramePr>
        <p:xfrm>
          <a:off x="326779" y="1268760"/>
          <a:ext cx="84433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6326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136904" cy="38884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Игрушки моторно-спортивные и тренировочные.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Игрушка сюжетная, игрушка-образ.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Творчески трудовая игрушка.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Техническая игрушка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Настольные игры.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Веселая игрушка.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Музыкальные игрушки.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Театральная игрушка.</a:t>
            </a:r>
          </a:p>
          <a:p>
            <a:pPr>
              <a:buFont typeface="+mj-lt"/>
              <a:buAutoNum type="arabicPeriod"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https://buytechforkids.co.uk/wp-content/uploads/2019/09/Best-Educational-Toys-for-3-Years-Old-52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79"/>
            <a:ext cx="4536504" cy="3489619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84630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935" y="260648"/>
            <a:ext cx="8229600" cy="41805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Основные </a:t>
            </a:r>
            <a:r>
              <a:rPr lang="ru-RU" b="1" dirty="0"/>
              <a:t>типы </a:t>
            </a:r>
            <a:r>
              <a:rPr lang="ru-RU" b="1" dirty="0" smtClean="0"/>
              <a:t>игрушек: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504423" cy="63093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Игрушки моторно-спортивные и тренировочные, </a:t>
            </a:r>
            <a:r>
              <a:rPr lang="ru-RU" sz="2800" dirty="0"/>
              <a:t>которые способствуют развитию детского организма — мускулов, зрения, ловкости движений, развитию глазомера, слуха, крупной моторики (мяч, обруч, прыгалки, кегли, </a:t>
            </a:r>
            <a:r>
              <a:rPr lang="ru-RU" sz="2800" dirty="0" smtClean="0"/>
              <a:t>волейбол </a:t>
            </a:r>
            <a:r>
              <a:rPr lang="ru-RU" sz="2800" dirty="0"/>
              <a:t>и т. д.), развитию мелкой моторики, глазомера </a:t>
            </a:r>
            <a:r>
              <a:rPr lang="ru-RU" sz="2800" dirty="0" smtClean="0"/>
              <a:t>, </a:t>
            </a:r>
            <a:r>
              <a:rPr lang="ru-RU" sz="2800" dirty="0"/>
              <a:t>развитию внимания, сосредоточенности, выдержки, </a:t>
            </a:r>
            <a:r>
              <a:rPr lang="ru-RU" sz="2800" dirty="0" smtClean="0"/>
              <a:t>организованности</a:t>
            </a:r>
            <a:r>
              <a:rPr lang="en-US" sz="2400" dirty="0"/>
              <a:t>.</a:t>
            </a:r>
            <a:endParaRPr lang="ru-RU" sz="2400" dirty="0"/>
          </a:p>
        </p:txBody>
      </p:sp>
      <p:pic>
        <p:nvPicPr>
          <p:cNvPr id="1026" name="Picture 2" descr="C:\Users\Home\Pictures\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35" y="4038669"/>
            <a:ext cx="4227876" cy="2819331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8" name="Picture 4" descr="https://sun9-60.userapi.com/c854020/v854020123/8f334/lpPQNm4JmY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60657"/>
            <a:ext cx="4207519" cy="2797343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26816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   Игрушка сюжетная, игрушка-образ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836712"/>
            <a:ext cx="8387741" cy="34879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      </a:t>
            </a:r>
          </a:p>
          <a:p>
            <a:pPr marL="0" indent="0">
              <a:buNone/>
            </a:pPr>
            <a:r>
              <a:rPr lang="ru-RU" sz="3200" dirty="0" smtClean="0"/>
              <a:t>Люди</a:t>
            </a:r>
            <a:r>
              <a:rPr lang="ru-RU" sz="3200" dirty="0"/>
              <a:t>, животные, транспорт, машины, мебель и пр. Основной задачей таких игрушек является не физическое развитие ребенка, а содействие творческой подражательной игре, через которую ребенок выявляет, закрепляет и углубляет свой социальный опыт, расширяет </a:t>
            </a:r>
            <a:r>
              <a:rPr lang="ru-RU" sz="3200" dirty="0" smtClean="0"/>
              <a:t>его.</a:t>
            </a:r>
            <a:endParaRPr lang="ru-RU" sz="3200" dirty="0"/>
          </a:p>
        </p:txBody>
      </p:sp>
      <p:pic>
        <p:nvPicPr>
          <p:cNvPr id="6146" name="Picture 2" descr="https://megaboo.ru/upload/010/u1017/a/8/igrushki-mashinki-kupit-photo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933056"/>
            <a:ext cx="3347181" cy="2483608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8" name="Picture 4" descr="https://megaboo.ru/upload/010/u1017/a/8/igrushki-mashinki-kupit-photo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3132381" y="-603448"/>
            <a:ext cx="647597" cy="48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medaboutme.ru/upload/iblock/1ce/shutterstock_5299526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3528392" cy="2533386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64051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626" y="78211"/>
            <a:ext cx="8601230" cy="39604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900" b="1" dirty="0" smtClean="0">
                <a:solidFill>
                  <a:schemeClr val="accent3">
                    <a:lumMod val="75000"/>
                  </a:schemeClr>
                </a:solidFill>
              </a:rPr>
              <a:t>Творчески </a:t>
            </a:r>
            <a:r>
              <a:rPr lang="ru-RU" sz="3900" b="1" dirty="0">
                <a:solidFill>
                  <a:schemeClr val="accent3">
                    <a:lumMod val="75000"/>
                  </a:schemeClr>
                </a:solidFill>
              </a:rPr>
              <a:t>трудовая игрушка </a:t>
            </a:r>
            <a:r>
              <a:rPr lang="ru-RU" dirty="0"/>
              <a:t>— </a:t>
            </a:r>
            <a:r>
              <a:rPr lang="ru-RU" sz="2800" dirty="0"/>
              <a:t>П</a:t>
            </a:r>
            <a:r>
              <a:rPr lang="ru-RU" sz="2800" dirty="0" smtClean="0"/>
              <a:t>олуфабрикаты</a:t>
            </a:r>
            <a:r>
              <a:rPr lang="ru-RU" sz="2800" dirty="0"/>
              <a:t>, из которых ребенок сам создает образ и затем играет. К этому типу игрушек относятся всевозможные строительные материалы, конструкторы, разборные модели, наборы полуфабрикатов. Процесс игры здесь осложнен творческим трудовым моментом, который выдвигается на первое место 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2050" name="Picture 2" descr="C:\Users\Home\Pictures\anak-sindroma-down-sedang-bermain-menyusuk-balok-_160329083922-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38650"/>
            <a:ext cx="4208742" cy="2819350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 descr="https://sev-osobiedeti.ru/wp-content/uploads/2019/02/Kak_organizovat_igru_rebenka_s_sindromom_daun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2" y="3923089"/>
            <a:ext cx="4350170" cy="2901564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40491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9351" y="468977"/>
            <a:ext cx="8028410" cy="1159823"/>
            <a:chOff x="192860" y="28604"/>
            <a:chExt cx="7627933" cy="101580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92860" y="28604"/>
              <a:ext cx="7627933" cy="101580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42448" y="78192"/>
              <a:ext cx="7528757" cy="916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/>
                <a:t>«… ребёнок должен играть, даже когда делает серьёзное дело.</a:t>
              </a:r>
              <a:endParaRPr lang="ru-RU" sz="3600" kern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39351" y="1700808"/>
            <a:ext cx="8028410" cy="1224136"/>
            <a:chOff x="0" y="2072761"/>
            <a:chExt cx="8229600" cy="142271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072761"/>
              <a:ext cx="8229600" cy="142271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6"/>
            <p:cNvSpPr/>
            <p:nvPr/>
          </p:nvSpPr>
          <p:spPr>
            <a:xfrm>
              <a:off x="69451" y="2142212"/>
              <a:ext cx="8090698" cy="1283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/>
                <a:t>Вся его жизнь – это игра»</a:t>
              </a:r>
              <a:r>
                <a:rPr lang="ru-RU" sz="3600" kern="1200" dirty="0" smtClean="0"/>
                <a:t>                      Макаренко А.С.</a:t>
              </a:r>
              <a:endParaRPr lang="ru-RU" sz="3600" kern="1200" dirty="0"/>
            </a:p>
          </p:txBody>
        </p:sp>
      </p:grpSp>
      <p:pic>
        <p:nvPicPr>
          <p:cNvPr id="4098" name="Picture 2" descr="https://rubryka.com/wp-content/uploads/2020/12/18690988_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13" y="3122965"/>
            <a:ext cx="6048672" cy="34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77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7" y="-8427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Техническая игрушка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3" y="764704"/>
            <a:ext cx="7776864" cy="3312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Э</a:t>
            </a:r>
            <a:r>
              <a:rPr lang="ru-RU" sz="2400" dirty="0" smtClean="0"/>
              <a:t>то </a:t>
            </a:r>
            <a:r>
              <a:rPr lang="ru-RU" sz="2400" dirty="0"/>
              <a:t>игрушка, которая подводит детей к производству и </a:t>
            </a:r>
            <a:r>
              <a:rPr lang="ru-RU" sz="2400" dirty="0" smtClean="0"/>
              <a:t>технике. </a:t>
            </a:r>
            <a:r>
              <a:rPr lang="ru-RU" sz="2400" dirty="0"/>
              <a:t>К технической игрушке мы также отнесем игрушку, которая развивает конструктивные способности и техническое изобретательство, подводит к определенным трудовым </a:t>
            </a:r>
            <a:r>
              <a:rPr lang="ru-RU" sz="2400" dirty="0" smtClean="0"/>
              <a:t>навыкам (конструкторы</a:t>
            </a:r>
            <a:r>
              <a:rPr lang="ru-RU" sz="2400" dirty="0"/>
              <a:t>, строительные материалы, полуфабрикаты, разборные </a:t>
            </a:r>
            <a:r>
              <a:rPr lang="ru-RU" sz="2400" dirty="0" smtClean="0"/>
              <a:t>модели)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s://ae01.alicdn.com/kf/HTB1H3_cL9zqK1RjSZFLq6An2XXah/-.jpg_q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27327"/>
            <a:ext cx="2917848" cy="2917848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4" name="Picture 4" descr="https://main-cdn.goods.ru/big2/hlr-system/1508976117/100001310610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55333"/>
            <a:ext cx="3644232" cy="3589842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9072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              Настольные игры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604448" cy="29523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/>
              <a:t>Являются педагогически важным игровым материалом. Они организуют детский коллектив в играх с правилами (лото, парные картинки, квартеты, </a:t>
            </a:r>
            <a:r>
              <a:rPr lang="ru-RU" sz="2400" dirty="0" smtClean="0"/>
              <a:t>др.). </a:t>
            </a:r>
            <a:r>
              <a:rPr lang="ru-RU" sz="2400" dirty="0"/>
              <a:t>Эти игры могут ставить разнообразные дидактические задачи (развитие сообразительности, </a:t>
            </a:r>
            <a:r>
              <a:rPr lang="ru-RU" sz="2400" dirty="0" smtClean="0"/>
              <a:t>находчивости, внимания</a:t>
            </a:r>
            <a:r>
              <a:rPr lang="ru-RU" sz="2400" dirty="0"/>
              <a:t>, быстрой ориентировки в форме, цвете, величине, в усвоении грамоты, </a:t>
            </a:r>
            <a:r>
              <a:rPr lang="ru-RU" sz="2400" dirty="0" smtClean="0"/>
              <a:t>счета).</a:t>
            </a:r>
            <a:endParaRPr lang="ru-RU" sz="2400" dirty="0"/>
          </a:p>
        </p:txBody>
      </p:sp>
      <p:pic>
        <p:nvPicPr>
          <p:cNvPr id="7170" name="Picture 2" descr="https://static1-repo.aif.ru/1/9f/168022/983fd87e7da197078f745ee3279119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839" y="3606388"/>
            <a:ext cx="4896544" cy="325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73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Веселая игрушка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293496" cy="31027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Все игрушки должны вызывать в ребенке бодрое, радостное настроение. Однако следует особо выделить игрушки, вызывающие веселый здоровый смех, дающие ребенку радость, воспитывающие чувство юмора,—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игрушки-забавы (прыгающий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зайчик, кувыркающийся паяц на лесенке, крякающая утка, поющий соловей, птица с вертящимся хвостом и т. д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2" name="Picture 2" descr="https://images.satom.ru/i3/firms/28/45/45689/igrushka-zabava-tancuyushchiy-zoopark-derevyannaya-v-assortimente_09fe61613187217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32656"/>
            <a:ext cx="3960440" cy="3304956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47734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Музыкальные игрушки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996" y="836712"/>
            <a:ext cx="7618040" cy="32403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 </a:t>
            </a:r>
            <a:r>
              <a:rPr lang="ru-RU" sz="2400" dirty="0" smtClean="0"/>
              <a:t> поющие птицы, примитивные музыкальные инструменты (цимбалы, бубенцы и пр.), игрушки с музыкальной мелодией, музыкальные каталки, волчки, коробки и др.</a:t>
            </a:r>
            <a:br>
              <a:rPr lang="ru-RU" sz="2400" dirty="0" smtClean="0"/>
            </a:br>
            <a:r>
              <a:rPr lang="ru-RU" sz="2400" dirty="0" smtClean="0"/>
              <a:t>Эти игрушки и подобные им доставляют детям большую радость и служат средством развития музыкального слуха.</a:t>
            </a:r>
            <a:endParaRPr lang="ru-RU" sz="2400" dirty="0"/>
          </a:p>
        </p:txBody>
      </p:sp>
      <p:pic>
        <p:nvPicPr>
          <p:cNvPr id="8194" name="Picture 2" descr="https://perspectiva.center/wp-content/uploads/2018/10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5184576" cy="2916325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4530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546" y="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            Театральная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игрушка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618040" cy="30963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 </a:t>
            </a:r>
            <a:r>
              <a:rPr lang="ru-RU" sz="2400" dirty="0"/>
              <a:t>Т</a:t>
            </a:r>
            <a:r>
              <a:rPr lang="ru-RU" sz="2400" dirty="0" smtClean="0"/>
              <a:t>еневой </a:t>
            </a:r>
            <a:r>
              <a:rPr lang="ru-RU" sz="2400" dirty="0"/>
              <a:t>театр, панорама, театр игрушек, марионеток, наборы для творческих инсценировочных игр ребят и </a:t>
            </a:r>
            <a:r>
              <a:rPr lang="ru-RU" sz="2400" dirty="0" smtClean="0"/>
              <a:t>пр.  </a:t>
            </a:r>
            <a:r>
              <a:rPr lang="ru-RU" sz="2400" dirty="0"/>
              <a:t>Они крайне занимательны для ребят, подводят к театральному зрелищу и к собственной театральной игре, могут чрезвычайно обогатить детское художественное восприятие и дать интересный материал по </a:t>
            </a:r>
            <a:r>
              <a:rPr lang="ru-RU" sz="2400" dirty="0" smtClean="0"/>
              <a:t>содержанию.</a:t>
            </a:r>
            <a:endParaRPr lang="ru-RU" sz="2400" dirty="0"/>
          </a:p>
        </p:txBody>
      </p:sp>
      <p:pic>
        <p:nvPicPr>
          <p:cNvPr id="9218" name="Picture 2" descr="https://pbs.twimg.com/media/COfOg5XVEAEeF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06601"/>
            <a:ext cx="4423671" cy="3251399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06999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60916" cy="39087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Результаты использования игр в работе с детьми ОВЗ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/>
              <a:t>Дети </a:t>
            </a:r>
            <a:r>
              <a:rPr lang="ru-RU" sz="2400" b="1" dirty="0"/>
              <a:t>легче усваивают и запоминают </a:t>
            </a:r>
            <a:r>
              <a:rPr lang="ru-RU" sz="2400" b="1" dirty="0" smtClean="0"/>
              <a:t>материал </a:t>
            </a:r>
            <a:r>
              <a:rPr lang="ru-RU" sz="2400" b="1" dirty="0"/>
              <a:t>занятия</a:t>
            </a:r>
            <a:r>
              <a:rPr lang="ru-RU" sz="2400" b="1" dirty="0" smtClean="0"/>
              <a:t>;</a:t>
            </a:r>
            <a:endParaRPr lang="ru-RU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/>
              <a:t>Дети получают удовольствие от игры;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/>
              <a:t>Проявляют </a:t>
            </a:r>
            <a:r>
              <a:rPr lang="ru-RU" sz="2400" b="1" dirty="0"/>
              <a:t>желание повторить их в </a:t>
            </a:r>
            <a:r>
              <a:rPr lang="ru-RU" sz="2400" b="1" dirty="0" smtClean="0"/>
              <a:t>самостоятельной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деятельности</a:t>
            </a:r>
            <a:r>
              <a:rPr lang="ru-RU" sz="2400" b="1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/>
              <a:t>В </a:t>
            </a:r>
            <a:r>
              <a:rPr lang="ru-RU" sz="2400" b="1" dirty="0"/>
              <a:t>процессе игры дети приобретают </a:t>
            </a:r>
            <a:r>
              <a:rPr lang="ru-RU" sz="2400" b="1" dirty="0" smtClean="0"/>
              <a:t>специальные</a:t>
            </a:r>
            <a:r>
              <a:rPr lang="en-US" sz="2400" b="1" dirty="0" smtClean="0"/>
              <a:t> </a:t>
            </a:r>
            <a:r>
              <a:rPr lang="ru-RU" sz="2400" b="1" dirty="0" smtClean="0"/>
              <a:t>знания</a:t>
            </a:r>
            <a:r>
              <a:rPr lang="ru-RU" sz="2400" b="1" dirty="0"/>
              <a:t>, умения, навыки;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/>
              <a:t>Повышается </a:t>
            </a:r>
            <a:r>
              <a:rPr lang="ru-RU" sz="2400" b="1" dirty="0"/>
              <a:t>уровень развития у детей </a:t>
            </a:r>
            <a:r>
              <a:rPr lang="ru-RU" sz="2400" b="1" dirty="0" smtClean="0"/>
              <a:t>познавательной</a:t>
            </a:r>
            <a:r>
              <a:rPr lang="en-US" sz="2400" b="1" dirty="0" smtClean="0"/>
              <a:t> </a:t>
            </a:r>
            <a:r>
              <a:rPr lang="ru-RU" sz="2400" b="1" dirty="0" smtClean="0"/>
              <a:t>активности</a:t>
            </a:r>
            <a:r>
              <a:rPr lang="ru-RU" sz="2400" b="1" dirty="0"/>
              <a:t>, творческих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3382580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348880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</a:t>
            </a:r>
            <a:r>
              <a:rPr lang="ru-RU" sz="6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6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82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5108" y="7450"/>
            <a:ext cx="5385792" cy="11899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Кто такие дети с ОВЗ?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050346"/>
            <a:ext cx="8136904" cy="40324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600" b="1" dirty="0"/>
              <a:t>Дети с ограниченными возможностями здоровья - это дети, имеющие </a:t>
            </a:r>
            <a:r>
              <a:rPr lang="ru-RU" sz="2600" b="1" dirty="0" smtClean="0"/>
              <a:t>различные</a:t>
            </a:r>
            <a:r>
              <a:rPr lang="en-US" sz="2600" b="1" dirty="0" smtClean="0"/>
              <a:t> </a:t>
            </a:r>
            <a:r>
              <a:rPr lang="ru-RU" sz="2600" b="1" dirty="0" smtClean="0"/>
              <a:t>отклонения </a:t>
            </a:r>
            <a:r>
              <a:rPr lang="ru-RU" sz="2600" b="1" dirty="0"/>
              <a:t>психического или физического плана, которые обусловливают нарушения общего развития и не позволяющие детям вести полноценную жизнь</a:t>
            </a:r>
            <a:r>
              <a:rPr lang="ru-RU" sz="2600" b="1" dirty="0" smtClean="0"/>
              <a:t>, </a:t>
            </a:r>
            <a:r>
              <a:rPr lang="ru-RU" sz="2600" b="1" dirty="0"/>
              <a:t>с ограниченными возможностями здоровья можно считать детей с нарушением психофизического развития, нуждающихся в специальном (коррекционном) обучении и воспитании</a:t>
            </a:r>
          </a:p>
        </p:txBody>
      </p:sp>
      <p:pic>
        <p:nvPicPr>
          <p:cNvPr id="3074" name="Picture 2" descr="https://autizmy-net.ru/wp-content/uploads/2019/07/96efcdad91e6f626b2928f1db6ed844f14bea2c7-e1562797601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54085"/>
            <a:ext cx="2953261" cy="2018062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6" name="Picture 4" descr="https://www.asi.org.ru/wp-content/uploads/2015/10/osobennaya-shko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10" y="4873290"/>
            <a:ext cx="3492517" cy="1961130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75011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Основные цели и задачи: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263321"/>
              </p:ext>
            </p:extLst>
          </p:nvPr>
        </p:nvGraphicFramePr>
        <p:xfrm>
          <a:off x="323528" y="764704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3957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Актуальность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темы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362644"/>
              </p:ext>
            </p:extLst>
          </p:nvPr>
        </p:nvGraphicFramePr>
        <p:xfrm>
          <a:off x="369876" y="1208400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237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313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Роль игры в жизни ребенка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195556"/>
              </p:ext>
            </p:extLst>
          </p:nvPr>
        </p:nvGraphicFramePr>
        <p:xfrm>
          <a:off x="467544" y="548680"/>
          <a:ext cx="8219256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143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981794"/>
              </p:ext>
            </p:extLst>
          </p:nvPr>
        </p:nvGraphicFramePr>
        <p:xfrm>
          <a:off x="539552" y="404664"/>
          <a:ext cx="806489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1873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bmj.com/content/bmj/315/7101/143.10/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544616" cy="37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55" y="332656"/>
            <a:ext cx="8856984" cy="3579849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Игра</a:t>
            </a:r>
            <a:r>
              <a:rPr lang="ru-RU" sz="2800" b="0" dirty="0">
                <a:solidFill>
                  <a:schemeClr val="accent3">
                    <a:lumMod val="75000"/>
                  </a:schemeClr>
                </a:solidFill>
              </a:rPr>
              <a:t> — это работа ребенка, а игрушки — его инструменты. Игра детям нужна не меньше пищи и вашей любви. В игре ребенок изучает мир, поэтому для него необходимо создавать обучающую среду, с разными игрушками и занятиями</a:t>
            </a:r>
            <a:r>
              <a:rPr lang="ru-RU" sz="2800" b="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84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12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Игровое творчество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852520"/>
              </p:ext>
            </p:extLst>
          </p:nvPr>
        </p:nvGraphicFramePr>
        <p:xfrm>
          <a:off x="251520" y="992485"/>
          <a:ext cx="8686800" cy="586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336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935</TotalTime>
  <Words>1324</Words>
  <Application>Microsoft Office PowerPoint</Application>
  <PresentationFormat>Экран (4:3)</PresentationFormat>
  <Paragraphs>70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Игровые технологии, используемые с детьми с ОВЗ</vt:lpstr>
      <vt:lpstr>Презентация PowerPoint</vt:lpstr>
      <vt:lpstr>Кто такие дети с ОВЗ?</vt:lpstr>
      <vt:lpstr>Основные цели и задачи:</vt:lpstr>
      <vt:lpstr>Актуальность темы</vt:lpstr>
      <vt:lpstr>Роль игры в жизни ребенка</vt:lpstr>
      <vt:lpstr>Презентация PowerPoint</vt:lpstr>
      <vt:lpstr>Презентация PowerPoint</vt:lpstr>
      <vt:lpstr>Игровое творчество</vt:lpstr>
      <vt:lpstr>Функции игры:</vt:lpstr>
      <vt:lpstr>Игры и игрушки</vt:lpstr>
      <vt:lpstr>Классификация игрушек</vt:lpstr>
      <vt:lpstr>Презентация PowerPoint</vt:lpstr>
      <vt:lpstr>Игрушки</vt:lpstr>
      <vt:lpstr>Основные типы игрушек </vt:lpstr>
      <vt:lpstr>Презентация PowerPoint</vt:lpstr>
      <vt:lpstr>Основные типы игрушек:</vt:lpstr>
      <vt:lpstr>   Игрушка сюжетная, игрушка-образ</vt:lpstr>
      <vt:lpstr>Презентация PowerPoint</vt:lpstr>
      <vt:lpstr>Техническая игрушка</vt:lpstr>
      <vt:lpstr>               Настольные игры</vt:lpstr>
      <vt:lpstr>Веселая игрушка</vt:lpstr>
      <vt:lpstr>Музыкальные игрушки</vt:lpstr>
      <vt:lpstr>             Театральная игрушка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технология</dc:title>
  <dc:creator>Home</dc:creator>
  <cp:lastModifiedBy>Юлия Быль</cp:lastModifiedBy>
  <cp:revision>36</cp:revision>
  <dcterms:created xsi:type="dcterms:W3CDTF">2021-02-02T16:05:33Z</dcterms:created>
  <dcterms:modified xsi:type="dcterms:W3CDTF">2023-01-19T18:03:57Z</dcterms:modified>
</cp:coreProperties>
</file>