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315" r:id="rId2"/>
    <p:sldId id="317" r:id="rId3"/>
    <p:sldId id="316" r:id="rId4"/>
    <p:sldId id="261" r:id="rId5"/>
    <p:sldId id="318" r:id="rId6"/>
    <p:sldId id="309" r:id="rId7"/>
    <p:sldId id="281" r:id="rId8"/>
    <p:sldId id="308" r:id="rId9"/>
    <p:sldId id="310" r:id="rId10"/>
    <p:sldId id="313" r:id="rId11"/>
    <p:sldId id="312" r:id="rId12"/>
    <p:sldId id="269" r:id="rId13"/>
    <p:sldId id="270" r:id="rId14"/>
    <p:sldId id="271" r:id="rId15"/>
    <p:sldId id="290" r:id="rId16"/>
    <p:sldId id="272" r:id="rId17"/>
    <p:sldId id="311" r:id="rId18"/>
    <p:sldId id="319" r:id="rId19"/>
    <p:sldId id="303" r:id="rId20"/>
    <p:sldId id="275" r:id="rId21"/>
    <p:sldId id="276" r:id="rId22"/>
    <p:sldId id="322" r:id="rId23"/>
    <p:sldId id="277" r:id="rId24"/>
    <p:sldId id="320" r:id="rId25"/>
    <p:sldId id="307" r:id="rId26"/>
    <p:sldId id="298" r:id="rId27"/>
    <p:sldId id="282" r:id="rId28"/>
    <p:sldId id="321" r:id="rId29"/>
    <p:sldId id="299" r:id="rId30"/>
    <p:sldId id="300" r:id="rId31"/>
    <p:sldId id="301" r:id="rId32"/>
    <p:sldId id="302" r:id="rId33"/>
    <p:sldId id="297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 showGuides="1">
      <p:cViewPr varScale="1">
        <p:scale>
          <a:sx n="53" d="100"/>
          <a:sy n="53" d="100"/>
        </p:scale>
        <p:origin x="710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03BB5-1C11-4BCD-A7AB-1564B871BE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9EBC1330-DF6C-4DDB-AD9B-0353C02B41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536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8C03BB5-1C11-4BCD-A7AB-1564B871BE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7"/>
              <a:t>17.01.2023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defTabSz="914377"/>
            <a:fld id="{9EBC1330-DF6C-4DDB-AD9B-0353C02B41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621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8C03BB5-1C11-4BCD-A7AB-1564B871BE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7"/>
              <a:t>17.01.2023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defTabSz="914377"/>
            <a:fld id="{9EBC1330-DF6C-4DDB-AD9B-0353C02B41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405005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8C03BB5-1C11-4BCD-A7AB-1564B871BE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7"/>
              <a:t>17.01.2023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defTabSz="914377"/>
            <a:fld id="{9EBC1330-DF6C-4DDB-AD9B-0353C02B41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216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8C03BB5-1C11-4BCD-A7AB-1564B871BE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7"/>
              <a:t>17.01.2023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defTabSz="914377"/>
            <a:fld id="{9EBC1330-DF6C-4DDB-AD9B-0353C02B41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80815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8C03BB5-1C11-4BCD-A7AB-1564B871BE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7"/>
              <a:t>17.01.2023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defTabSz="914377"/>
            <a:fld id="{9EBC1330-DF6C-4DDB-AD9B-0353C02B41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6107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03BB5-1C11-4BCD-A7AB-1564B871BE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C1330-DF6C-4DDB-AD9B-0353C02B41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9163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03BB5-1C11-4BCD-A7AB-1564B871BE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C1330-DF6C-4DDB-AD9B-0353C02B41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468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03BB5-1C11-4BCD-A7AB-1564B871BE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C1330-DF6C-4DDB-AD9B-0353C02B41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340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03BB5-1C11-4BCD-A7AB-1564B871BE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EBC1330-DF6C-4DDB-AD9B-0353C02B41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494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03BB5-1C11-4BCD-A7AB-1564B871BE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EBC1330-DF6C-4DDB-AD9B-0353C02B41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53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03BB5-1C11-4BCD-A7AB-1564B871BE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EBC1330-DF6C-4DDB-AD9B-0353C02B41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875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03BB5-1C11-4BCD-A7AB-1564B871BE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C1330-DF6C-4DDB-AD9B-0353C02B41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326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03BB5-1C11-4BCD-A7AB-1564B871BE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C1330-DF6C-4DDB-AD9B-0353C02B41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31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03BB5-1C11-4BCD-A7AB-1564B871BE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C1330-DF6C-4DDB-AD9B-0353C02B41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384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03BB5-1C11-4BCD-A7AB-1564B871BE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EBC1330-DF6C-4DDB-AD9B-0353C02B41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287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B8C03BB5-1C11-4BCD-A7AB-1564B871BE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7"/>
              <a:t>17.01.2023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defTabSz="914377"/>
            <a:fld id="{9EBC1330-DF6C-4DDB-AD9B-0353C02B41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142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Я предлагаю вам обратить внимание на следующие слова.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Гомер</a:t>
            </a:r>
          </a:p>
          <a:p>
            <a:pPr algn="ctr">
              <a:buNone/>
            </a:pP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Одиссей</a:t>
            </a:r>
          </a:p>
          <a:p>
            <a:pPr algn="ctr">
              <a:buNone/>
            </a:pP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Итака</a:t>
            </a:r>
          </a:p>
        </p:txBody>
      </p:sp>
    </p:spTree>
    <p:extLst>
      <p:ext uri="{BB962C8B-B14F-4D97-AF65-F5344CB8AC3E}">
        <p14:creationId xmlns:p14="http://schemas.microsoft.com/office/powerpoint/2010/main" val="343812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/>
          <p:cNvGrpSpPr/>
          <p:nvPr/>
        </p:nvGrpSpPr>
        <p:grpSpPr>
          <a:xfrm>
            <a:off x="1672559" y="130901"/>
            <a:ext cx="3624946" cy="2100398"/>
            <a:chOff x="300964" y="130901"/>
            <a:chExt cx="3624946" cy="2100398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63238" y="-631373"/>
              <a:ext cx="2100398" cy="3624946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1377518" y="765601"/>
              <a:ext cx="150233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400" b="1" dirty="0">
                  <a:solidFill>
                    <a:prstClr val="black"/>
                  </a:solidFill>
                  <a:cs typeface="Times New Roman" pitchFamily="18" charset="0"/>
                </a:rPr>
                <a:t>История</a:t>
              </a:r>
            </a:p>
            <a:p>
              <a:pPr algn="ctr"/>
              <a:r>
                <a:rPr lang="ru-RU" sz="2400" b="1" dirty="0">
                  <a:solidFill>
                    <a:prstClr val="black"/>
                  </a:solidFill>
                  <a:cs typeface="Times New Roman" pitchFamily="18" charset="0"/>
                </a:rPr>
                <a:t> Одиссея</a:t>
              </a:r>
              <a:endParaRPr lang="ru-RU" sz="2400" b="1" dirty="0">
                <a:solidFill>
                  <a:srgbClr val="5C0000"/>
                </a:solidFill>
                <a:cs typeface="Times New Roman" pitchFamily="18" charset="0"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5" r="23442"/>
          <a:stretch/>
        </p:blipFill>
        <p:spPr>
          <a:xfrm>
            <a:off x="6965301" y="1596598"/>
            <a:ext cx="2271273" cy="50979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265" y="245328"/>
            <a:ext cx="2269155" cy="302198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073" y="1865919"/>
            <a:ext cx="2397637" cy="262141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81" y="3640253"/>
            <a:ext cx="3525084" cy="264381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23800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9" r="13884"/>
          <a:stretch/>
        </p:blipFill>
        <p:spPr>
          <a:xfrm flipH="1">
            <a:off x="1961896" y="2367424"/>
            <a:ext cx="2903793" cy="4327106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385226" y="291830"/>
            <a:ext cx="54729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rgbClr val="5C0000"/>
                </a:solidFill>
                <a:latin typeface="+mj-lt"/>
                <a:ea typeface="Roboto Slab" pitchFamily="2" charset="0"/>
                <a:cs typeface="Times New Roman" pitchFamily="18" charset="0"/>
              </a:rPr>
              <a:t>Остров лотофагов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155" y="1304692"/>
            <a:ext cx="4009456" cy="51321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Прямоугольник 17"/>
          <p:cNvSpPr/>
          <p:nvPr/>
        </p:nvSpPr>
        <p:spPr>
          <a:xfrm>
            <a:off x="5566351" y="1503989"/>
            <a:ext cx="65104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cs typeface="Times New Roman" pitchFamily="18" charset="0"/>
              </a:rPr>
              <a:t>Одиссея и его воинов штормом выбросило на остров.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566351" y="2977489"/>
            <a:ext cx="65104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cs typeface="Times New Roman" pitchFamily="18" charset="0"/>
              </a:rPr>
              <a:t>На острове жили </a:t>
            </a:r>
            <a:r>
              <a:rPr lang="ru-RU" sz="2400" b="1" dirty="0">
                <a:solidFill>
                  <a:srgbClr val="5C0000"/>
                </a:solidFill>
                <a:cs typeface="Times New Roman" pitchFamily="18" charset="0"/>
              </a:rPr>
              <a:t>лотофаги</a:t>
            </a:r>
            <a:r>
              <a:rPr lang="ru-RU" sz="2400" b="1" dirty="0">
                <a:solidFill>
                  <a:prstClr val="black"/>
                </a:solidFill>
                <a:cs typeface="Times New Roman" pitchFamily="18" charset="0"/>
              </a:rPr>
              <a:t> – люди, которые питались лотосом. Он лишал их памяти.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566351" y="4820322"/>
            <a:ext cx="65104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cs typeface="Times New Roman" pitchFamily="18" charset="0"/>
              </a:rPr>
              <a:t>Воины попробовали лотос и забыли обо всем. Одиссей силой заставил их плыть дальше.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00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252"/>
          <a:stretch/>
        </p:blipFill>
        <p:spPr>
          <a:xfrm flipH="1">
            <a:off x="0" y="22485"/>
            <a:ext cx="12192000" cy="683551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18042" y="338690"/>
            <a:ext cx="53559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solidFill>
                  <a:srgbClr val="5C0000"/>
                </a:solidFill>
                <a:latin typeface="+mj-lt"/>
                <a:ea typeface="Roboto Slab" pitchFamily="2" charset="0"/>
                <a:cs typeface="Times New Roman" pitchFamily="18" charset="0"/>
              </a:rPr>
              <a:t>Остров циклопов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096000" y="1473752"/>
            <a:ext cx="60532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cs typeface="Times New Roman" pitchFamily="18" charset="0"/>
              </a:rPr>
              <a:t>Одиссей и его воины нашли пещеру, в которой хранились мясо, сыр и молоко. Они остались ждать прихода хозяина.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01" y="1422399"/>
            <a:ext cx="2406761" cy="33676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70" y="4687532"/>
            <a:ext cx="1056138" cy="10818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357" y="4096693"/>
            <a:ext cx="1056138" cy="10818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756" y="5526351"/>
            <a:ext cx="1056138" cy="108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0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932" y="535259"/>
            <a:ext cx="4518653" cy="63227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0" t="16423" r="30005" b="30878"/>
          <a:stretch/>
        </p:blipFill>
        <p:spPr>
          <a:xfrm>
            <a:off x="1092819" y="3043871"/>
            <a:ext cx="3189249" cy="3814129"/>
          </a:xfrm>
          <a:prstGeom prst="rect">
            <a:avLst/>
          </a:prstGeom>
        </p:spPr>
      </p:pic>
      <p:sp>
        <p:nvSpPr>
          <p:cNvPr id="8" name="Прямоугольная выноска 7"/>
          <p:cNvSpPr/>
          <p:nvPr/>
        </p:nvSpPr>
        <p:spPr>
          <a:xfrm>
            <a:off x="4038256" y="747132"/>
            <a:ext cx="3066586" cy="920496"/>
          </a:xfrm>
          <a:prstGeom prst="wedgeRectCallout">
            <a:avLst>
              <a:gd name="adj1" fmla="val 84621"/>
              <a:gd name="adj2" fmla="val 4583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454712" y="861543"/>
            <a:ext cx="23002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cs typeface="Times New Roman" pitchFamily="18" charset="0"/>
              </a:rPr>
              <a:t>Кто вы такие?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 flipH="1">
            <a:off x="3113514" y="1912877"/>
            <a:ext cx="3639522" cy="1408316"/>
          </a:xfrm>
          <a:prstGeom prst="wedgeRectCallout">
            <a:avLst>
              <a:gd name="adj1" fmla="val 57348"/>
              <a:gd name="adj2" fmla="val 11106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3164114" y="1996692"/>
            <a:ext cx="34747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  <a:cs typeface="Times New Roman" pitchFamily="18" charset="0"/>
              </a:rPr>
              <a:t>Мы возвращаемся домой с Троянской войны. Ты должен нас покормить и одарить подарками!</a:t>
            </a:r>
            <a:endParaRPr lang="ru-RU" sz="20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9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1" y="1269934"/>
            <a:ext cx="3514501" cy="51722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3418042" y="338690"/>
            <a:ext cx="53559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solidFill>
                  <a:srgbClr val="5C0000"/>
                </a:solidFill>
                <a:latin typeface="+mj-lt"/>
                <a:ea typeface="Roboto Slab" pitchFamily="2" charset="0"/>
                <a:cs typeface="Times New Roman" pitchFamily="18" charset="0"/>
              </a:rPr>
              <a:t>Остров циклопов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822387" y="1216566"/>
            <a:ext cx="70512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cs typeface="Times New Roman" pitchFamily="18" charset="0"/>
              </a:rPr>
              <a:t>Циклоп разозлился и запер огромным камнем выход из пещеры.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61297" y="2548272"/>
            <a:ext cx="69323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cs typeface="Times New Roman" pitchFamily="18" charset="0"/>
              </a:rPr>
              <a:t>Полифем схватил двух воинов Одиссея и съел их.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05150" y="3877817"/>
            <a:ext cx="69323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cs typeface="Times New Roman" pitchFamily="18" charset="0"/>
              </a:rPr>
              <a:t>Одиссей не мог заколоть циклопа, так как они не смогли бы выбраться из пещеры.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71179" y="5293899"/>
            <a:ext cx="69323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cs typeface="Times New Roman" pitchFamily="18" charset="0"/>
              </a:rPr>
              <a:t>Утром Полифем съел еще двоих воинов и ушел пасти овец.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63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932" y="535259"/>
            <a:ext cx="4518653" cy="63227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0" t="16423" r="30005" b="30878"/>
          <a:stretch/>
        </p:blipFill>
        <p:spPr>
          <a:xfrm>
            <a:off x="1092819" y="3043871"/>
            <a:ext cx="3189249" cy="38141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275" y="3746699"/>
            <a:ext cx="2489041" cy="311130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10" name="Прямоугольная выноска 9"/>
          <p:cNvSpPr/>
          <p:nvPr/>
        </p:nvSpPr>
        <p:spPr>
          <a:xfrm>
            <a:off x="4038256" y="747132"/>
            <a:ext cx="3066586" cy="920496"/>
          </a:xfrm>
          <a:prstGeom prst="wedgeRectCallout">
            <a:avLst>
              <a:gd name="adj1" fmla="val 84621"/>
              <a:gd name="adj2" fmla="val 4583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38256" y="791881"/>
            <a:ext cx="30665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prstClr val="black"/>
                </a:solidFill>
                <a:cs typeface="Times New Roman" pitchFamily="18" charset="0"/>
              </a:rPr>
              <a:t>Как тебя зовут, добрый человек?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2801258" y="1857828"/>
            <a:ext cx="2181018" cy="878297"/>
          </a:xfrm>
          <a:prstGeom prst="wedgeRectCallout">
            <a:avLst>
              <a:gd name="adj1" fmla="val -44470"/>
              <a:gd name="adj2" fmla="val 15243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215286" y="2045045"/>
            <a:ext cx="1353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prstClr val="black"/>
                </a:solidFill>
                <a:cs typeface="Times New Roman" pitchFamily="18" charset="0"/>
              </a:rPr>
              <a:t>Никто.</a:t>
            </a:r>
          </a:p>
        </p:txBody>
      </p:sp>
    </p:spTree>
    <p:extLst>
      <p:ext uri="{BB962C8B-B14F-4D97-AF65-F5344CB8AC3E}">
        <p14:creationId xmlns:p14="http://schemas.microsoft.com/office/powerpoint/2010/main" val="323922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8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90" y="1254594"/>
            <a:ext cx="4046499" cy="51795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3418042" y="338690"/>
            <a:ext cx="53559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solidFill>
                  <a:srgbClr val="5C0000"/>
                </a:solidFill>
                <a:latin typeface="+mj-lt"/>
                <a:ea typeface="Roboto Slab" pitchFamily="2" charset="0"/>
                <a:cs typeface="Times New Roman" pitchFamily="18" charset="0"/>
              </a:rPr>
              <a:t>Остров циклопов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24402" y="1685620"/>
            <a:ext cx="72631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cs typeface="Times New Roman" pitchFamily="18" charset="0"/>
              </a:rPr>
              <a:t>Пока циклоп спал, воины взяли огромную палку и проткнули ею единственный глаз Полифема.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24401" y="2943789"/>
            <a:ext cx="72631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cs typeface="Times New Roman" pitchFamily="18" charset="0"/>
              </a:rPr>
              <a:t>Друзья циклопа пришли на его страшный крик и спросили: «Кто тебя обидел?»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80857" y="3882644"/>
            <a:ext cx="72631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cs typeface="Times New Roman" pitchFamily="18" charset="0"/>
              </a:rPr>
              <a:t>Полифем им ответил: «Никто».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22800" y="4452167"/>
            <a:ext cx="72631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cs typeface="Times New Roman" pitchFamily="18" charset="0"/>
              </a:rPr>
              <a:t>Циклопы удивились его ответу и ушли обратно в свои пещеры.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59086" y="5649595"/>
            <a:ext cx="72631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cs typeface="Times New Roman" pitchFamily="18" charset="0"/>
              </a:rPr>
              <a:t>Как  они спаслись и вышли с пещеры?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01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7"/>
          <a:stretch/>
        </p:blipFill>
        <p:spPr>
          <a:xfrm>
            <a:off x="3730171" y="0"/>
            <a:ext cx="6096000" cy="685091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3800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4501658" y="2517684"/>
            <a:ext cx="49925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dirty="0" err="1">
                <a:solidFill>
                  <a:srgbClr val="5C0000"/>
                </a:solidFill>
                <a:latin typeface="Times New Roman" pitchFamily="18" charset="0"/>
                <a:ea typeface="Roboto Slab" pitchFamily="2" charset="0"/>
                <a:cs typeface="Times New Roman" pitchFamily="18" charset="0"/>
              </a:rPr>
              <a:t>Физминутка</a:t>
            </a:r>
            <a:endParaRPr lang="ru-RU" sz="6000" dirty="0">
              <a:solidFill>
                <a:srgbClr val="5C0000"/>
              </a:solidFill>
              <a:latin typeface="Times New Roman" pitchFamily="18" charset="0"/>
              <a:ea typeface="Roboto Slab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00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Великаны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01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586" y="950267"/>
            <a:ext cx="5328557" cy="532855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0" name="Группа 9"/>
          <p:cNvGrpSpPr/>
          <p:nvPr/>
        </p:nvGrpSpPr>
        <p:grpSpPr>
          <a:xfrm>
            <a:off x="1770724" y="1379130"/>
            <a:ext cx="3624946" cy="2100398"/>
            <a:chOff x="300964" y="130901"/>
            <a:chExt cx="3624946" cy="2100398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63238" y="-631373"/>
              <a:ext cx="2100398" cy="3624946"/>
            </a:xfrm>
            <a:prstGeom prst="rect">
              <a:avLst/>
            </a:prstGeom>
          </p:spPr>
        </p:pic>
        <p:sp>
          <p:nvSpPr>
            <p:cNvPr id="12" name="Прямоугольник 11"/>
            <p:cNvSpPr/>
            <p:nvPr/>
          </p:nvSpPr>
          <p:spPr>
            <a:xfrm>
              <a:off x="1246857" y="950267"/>
              <a:ext cx="173316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400" b="1" dirty="0">
                  <a:solidFill>
                    <a:prstClr val="black"/>
                  </a:solidFill>
                  <a:cs typeface="Times New Roman" pitchFamily="18" charset="0"/>
                </a:rPr>
                <a:t>«Одиссея»</a:t>
              </a:r>
              <a:endParaRPr lang="ru-RU" sz="2400" b="1" dirty="0">
                <a:solidFill>
                  <a:srgbClr val="5C0000"/>
                </a:solidFill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812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43148" y="338690"/>
            <a:ext cx="93057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solidFill>
                  <a:srgbClr val="5C0000"/>
                </a:solidFill>
                <a:latin typeface="+mj-lt"/>
                <a:ea typeface="Roboto Slab" pitchFamily="2" charset="0"/>
                <a:cs typeface="Times New Roman" pitchFamily="18" charset="0"/>
              </a:rPr>
              <a:t>Одиссей в подземном царстве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313" y="1260088"/>
            <a:ext cx="3679028" cy="51034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353128" y="1440292"/>
            <a:ext cx="66609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cs typeface="Times New Roman" pitchFamily="18" charset="0"/>
              </a:rPr>
              <a:t>Чтобы узнать дорогу домой, Одиссею пришлось спуститься в подземное царство.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3127" y="2830478"/>
            <a:ext cx="66609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cs typeface="Times New Roman" pitchFamily="18" charset="0"/>
              </a:rPr>
              <a:t>Там он встретил пророка Тиресия.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5694" y="3851332"/>
            <a:ext cx="66609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cs typeface="Times New Roman" pitchFamily="18" charset="0"/>
              </a:rPr>
              <a:t>Тиресий объяснил, что все беды случаются из-за гнева Посейдона.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5693" y="5241518"/>
            <a:ext cx="66609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cs typeface="Times New Roman" pitchFamily="18" charset="0"/>
              </a:rPr>
              <a:t>Тиресий сказал, что Одиссею необходимо торопиться домой на Итаку.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83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356046" y="232229"/>
            <a:ext cx="49894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solidFill>
                  <a:srgbClr val="5C0000"/>
                </a:solidFill>
                <a:latin typeface="+mj-lt"/>
                <a:ea typeface="Roboto Slab" pitchFamily="2" charset="0"/>
                <a:cs typeface="Times New Roman" pitchFamily="18" charset="0"/>
              </a:rPr>
              <a:t>Встреча с сиренами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"/>
          <a:stretch/>
        </p:blipFill>
        <p:spPr>
          <a:xfrm>
            <a:off x="421595" y="1639229"/>
            <a:ext cx="5655818" cy="43824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2"/>
          <a:stretch/>
        </p:blipFill>
        <p:spPr>
          <a:xfrm>
            <a:off x="7646686" y="1534022"/>
            <a:ext cx="2803600" cy="417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4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Встреча с сиренами.jpg"/>
          <p:cNvPicPr>
            <a:picLocks noChangeAspect="1"/>
          </p:cNvPicPr>
          <p:nvPr/>
        </p:nvPicPr>
        <p:blipFill>
          <a:blip r:embed="rId3" cstate="print"/>
          <a:srcRect l="2158" t="3326" r="3577" b="60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4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64967" y="338690"/>
            <a:ext cx="56621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solidFill>
                  <a:srgbClr val="5C0000"/>
                </a:solidFill>
                <a:latin typeface="+mj-lt"/>
                <a:ea typeface="Roboto Slab" pitchFamily="2" charset="0"/>
                <a:cs typeface="Times New Roman" pitchFamily="18" charset="0"/>
              </a:rPr>
              <a:t>Сцилла и Харибда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3"/>
          <a:stretch/>
        </p:blipFill>
        <p:spPr>
          <a:xfrm>
            <a:off x="1872342" y="1151343"/>
            <a:ext cx="8656015" cy="483940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 flipV="1">
            <a:off x="7593980" y="3837290"/>
            <a:ext cx="2676293" cy="522837"/>
          </a:xfrm>
          <a:prstGeom prst="line">
            <a:avLst/>
          </a:prstGeom>
          <a:ln w="22225">
            <a:solidFill>
              <a:schemeClr val="tx1"/>
            </a:solidFill>
          </a:ln>
          <a:effectLst>
            <a:glow rad="1270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10601011" y="3571116"/>
            <a:ext cx="13381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cs typeface="Times New Roman" pitchFamily="18" charset="0"/>
              </a:rPr>
              <a:t>Сцилла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H="1" flipV="1">
            <a:off x="1817649" y="4013326"/>
            <a:ext cx="1602058" cy="744529"/>
          </a:xfrm>
          <a:prstGeom prst="line">
            <a:avLst/>
          </a:prstGeom>
          <a:ln w="22225">
            <a:solidFill>
              <a:schemeClr val="tx1"/>
            </a:solidFill>
          </a:ln>
          <a:effectLst>
            <a:glow rad="1270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0" y="3551661"/>
            <a:ext cx="19884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cs typeface="Times New Roman" pitchFamily="18" charset="0"/>
              </a:rPr>
              <a:t>Харибда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55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6341" y="338690"/>
            <a:ext cx="118594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latin typeface="Times New Roman" pitchFamily="18" charset="0"/>
                <a:ea typeface="Roboto Slab" pitchFamily="2" charset="0"/>
                <a:cs typeface="Times New Roman" pitchFamily="18" charset="0"/>
              </a:rPr>
              <a:t>Какой похожий фразеологизм существует в русском языке?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46" y="1692577"/>
            <a:ext cx="5384405" cy="41639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6096030" y="3082048"/>
            <a:ext cx="57258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prstClr val="black"/>
                </a:solidFill>
                <a:cs typeface="Times New Roman" pitchFamily="18" charset="0"/>
              </a:rPr>
              <a:t>«</a:t>
            </a:r>
            <a:r>
              <a:rPr lang="ru-RU" sz="2800" b="1" dirty="0">
                <a:solidFill>
                  <a:srgbClr val="5C0000"/>
                </a:solidFill>
                <a:cs typeface="Times New Roman" pitchFamily="18" charset="0"/>
              </a:rPr>
              <a:t>Оказаться между Сциллой и Харибдой</a:t>
            </a:r>
            <a:r>
              <a:rPr lang="ru-RU" sz="2800" b="1" dirty="0">
                <a:solidFill>
                  <a:prstClr val="black"/>
                </a:solidFill>
                <a:cs typeface="Times New Roman" pitchFamily="18" charset="0"/>
              </a:rPr>
              <a:t>» – быть между двух опасностей.</a:t>
            </a:r>
            <a:endParaRPr lang="ru-RU" sz="28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266" y="1886569"/>
            <a:ext cx="2832363" cy="377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55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Бур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0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43061" y="338690"/>
            <a:ext cx="77059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solidFill>
                  <a:srgbClr val="5C0000"/>
                </a:solidFill>
                <a:latin typeface="+mj-lt"/>
                <a:ea typeface="Roboto Slab" pitchFamily="2" charset="0"/>
                <a:cs typeface="Times New Roman" pitchFamily="18" charset="0"/>
              </a:rPr>
              <a:t>Поэма Гомера «Одиссея»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2753441" y="1491616"/>
            <a:ext cx="3624946" cy="2100398"/>
            <a:chOff x="300964" y="130901"/>
            <a:chExt cx="3624946" cy="2100398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63238" y="-631373"/>
              <a:ext cx="2100398" cy="3624946"/>
            </a:xfrm>
            <a:prstGeom prst="rect">
              <a:avLst/>
            </a:prstGeom>
          </p:spPr>
        </p:pic>
        <p:sp>
          <p:nvSpPr>
            <p:cNvPr id="9" name="Прямоугольник 8"/>
            <p:cNvSpPr/>
            <p:nvPr/>
          </p:nvSpPr>
          <p:spPr>
            <a:xfrm>
              <a:off x="1399138" y="950267"/>
              <a:ext cx="142859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400" b="1" dirty="0">
                  <a:solidFill>
                    <a:prstClr val="black"/>
                  </a:solidFill>
                  <a:cs typeface="Times New Roman" pitchFamily="18" charset="0"/>
                </a:rPr>
                <a:t>Одиссей</a:t>
              </a:r>
              <a:endParaRPr lang="ru-RU" sz="2400" b="1" dirty="0">
                <a:solidFill>
                  <a:srgbClr val="5C0000"/>
                </a:solidFill>
                <a:cs typeface="Times New Roman" pitchFamily="18" charset="0"/>
              </a:endParaRPr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5" r="23442"/>
          <a:stretch/>
        </p:blipFill>
        <p:spPr>
          <a:xfrm>
            <a:off x="6965301" y="1596598"/>
            <a:ext cx="2271273" cy="50979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265" y="245328"/>
            <a:ext cx="2269155" cy="302198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806" y="1885374"/>
            <a:ext cx="2397637" cy="262141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592" y="4185003"/>
            <a:ext cx="3466632" cy="259997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45902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83"/>
          <a:stretch/>
        </p:blipFill>
        <p:spPr>
          <a:xfrm>
            <a:off x="458017" y="3715657"/>
            <a:ext cx="1289024" cy="295365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"/>
          <a:stretch/>
        </p:blipFill>
        <p:spPr>
          <a:xfrm>
            <a:off x="1979839" y="1305696"/>
            <a:ext cx="8067675" cy="50482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2" t="14287" r="25595" b="12539"/>
          <a:stretch/>
        </p:blipFill>
        <p:spPr>
          <a:xfrm>
            <a:off x="8697686" y="228600"/>
            <a:ext cx="2381870" cy="285205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1185074" y="338690"/>
            <a:ext cx="98219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solidFill>
                  <a:srgbClr val="5C0000"/>
                </a:solidFill>
                <a:latin typeface="+mj-lt"/>
                <a:ea typeface="Roboto Slab" pitchFamily="2" charset="0"/>
                <a:cs typeface="Times New Roman" pitchFamily="18" charset="0"/>
              </a:rPr>
              <a:t>Возвращение Одиссея на Итаку</a:t>
            </a:r>
          </a:p>
        </p:txBody>
      </p:sp>
    </p:spTree>
    <p:extLst>
      <p:ext uri="{BB962C8B-B14F-4D97-AF65-F5344CB8AC3E}">
        <p14:creationId xmlns:p14="http://schemas.microsoft.com/office/powerpoint/2010/main" val="145902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91341" y="338690"/>
            <a:ext cx="36093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solidFill>
                  <a:srgbClr val="5C0000"/>
                </a:solidFill>
                <a:latin typeface="+mj-lt"/>
                <a:ea typeface="Roboto Slab" pitchFamily="2" charset="0"/>
                <a:cs typeface="Times New Roman" pitchFamily="18" charset="0"/>
              </a:rPr>
              <a:t>Остров Итака.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33" y="1298013"/>
            <a:ext cx="4068209" cy="51278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5464628" y="1415333"/>
            <a:ext cx="64443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cs typeface="Times New Roman" pitchFamily="18" charset="0"/>
              </a:rPr>
              <a:t>Пенелопа устроила последнее испытание для женихов.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64627" y="2713061"/>
            <a:ext cx="64443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cs typeface="Times New Roman" pitchFamily="18" charset="0"/>
              </a:rPr>
              <a:t>Ее мужем мог стать тот, кто пустит из лука Одиссея стрелу сквозь 12 колец.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464627" y="4010789"/>
            <a:ext cx="64443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cs typeface="Times New Roman" pitchFamily="18" charset="0"/>
              </a:rPr>
              <a:t>Никто не смог этого сделать, пока лук не попросил Одиссей.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464626" y="5308517"/>
            <a:ext cx="64443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cs typeface="Times New Roman" pitchFamily="18" charset="0"/>
              </a:rPr>
              <a:t>Одиссей пустил стрелу сквозь кольца, и в этот момент его все узнали.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02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43061" y="338690"/>
            <a:ext cx="77059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solidFill>
                  <a:srgbClr val="5C0000"/>
                </a:solidFill>
                <a:latin typeface="+mj-lt"/>
                <a:ea typeface="Roboto Slab" pitchFamily="2" charset="0"/>
                <a:cs typeface="Times New Roman" pitchFamily="18" charset="0"/>
              </a:rPr>
              <a:t>Поэма Гомера «Одиссея»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933" y="1406133"/>
            <a:ext cx="3896268" cy="5451867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3871608" y="3560323"/>
            <a:ext cx="2526234" cy="1140644"/>
            <a:chOff x="300964" y="130901"/>
            <a:chExt cx="3624946" cy="2100398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63238" y="-631373"/>
              <a:ext cx="2100398" cy="3624946"/>
            </a:xfrm>
            <a:prstGeom prst="rect">
              <a:avLst/>
            </a:prstGeom>
          </p:spPr>
        </p:pic>
        <p:sp>
          <p:nvSpPr>
            <p:cNvPr id="10" name="Прямоугольник 9"/>
            <p:cNvSpPr/>
            <p:nvPr/>
          </p:nvSpPr>
          <p:spPr>
            <a:xfrm>
              <a:off x="1337424" y="950267"/>
              <a:ext cx="155202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400" b="1" dirty="0">
                  <a:solidFill>
                    <a:prstClr val="black"/>
                  </a:solidFill>
                  <a:cs typeface="Times New Roman" pitchFamily="18" charset="0"/>
                </a:rPr>
                <a:t>Полифем</a:t>
              </a:r>
              <a:endParaRPr lang="ru-RU" sz="2400" b="1" dirty="0">
                <a:solidFill>
                  <a:srgbClr val="5C0000"/>
                </a:solidFill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902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4" t="32105" b="9824"/>
          <a:stretch/>
        </p:blipFill>
        <p:spPr>
          <a:xfrm>
            <a:off x="297620" y="1901372"/>
            <a:ext cx="5929010" cy="37912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" t="1120" r="1933" b="1635"/>
          <a:stretch/>
        </p:blipFill>
        <p:spPr>
          <a:xfrm>
            <a:off x="6325572" y="1045913"/>
            <a:ext cx="5464592" cy="478387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3800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43061" y="338690"/>
            <a:ext cx="77059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solidFill>
                  <a:srgbClr val="5C0000"/>
                </a:solidFill>
                <a:latin typeface="+mj-lt"/>
                <a:ea typeface="Roboto Slab" pitchFamily="2" charset="0"/>
                <a:cs typeface="Times New Roman" pitchFamily="18" charset="0"/>
              </a:rPr>
              <a:t>Поэма Гомера «Одиссея»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2"/>
          <a:stretch/>
        </p:blipFill>
        <p:spPr>
          <a:xfrm>
            <a:off x="7431932" y="1934387"/>
            <a:ext cx="2886021" cy="4292688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2753441" y="1491616"/>
            <a:ext cx="3624946" cy="2100398"/>
            <a:chOff x="300964" y="130901"/>
            <a:chExt cx="3624946" cy="2100398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63238" y="-631373"/>
              <a:ext cx="2100398" cy="3624946"/>
            </a:xfrm>
            <a:prstGeom prst="rect">
              <a:avLst/>
            </a:prstGeom>
          </p:spPr>
        </p:pic>
        <p:sp>
          <p:nvSpPr>
            <p:cNvPr id="10" name="Прямоугольник 9"/>
            <p:cNvSpPr/>
            <p:nvPr/>
          </p:nvSpPr>
          <p:spPr>
            <a:xfrm>
              <a:off x="1448032" y="950267"/>
              <a:ext cx="133081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400" b="1" dirty="0">
                  <a:solidFill>
                    <a:prstClr val="black"/>
                  </a:solidFill>
                  <a:cs typeface="Times New Roman" pitchFamily="18" charset="0"/>
                </a:rPr>
                <a:t>Сирены</a:t>
              </a:r>
              <a:endParaRPr lang="ru-RU" sz="2400" b="1" dirty="0">
                <a:solidFill>
                  <a:srgbClr val="5C0000"/>
                </a:solidFill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902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43061" y="338690"/>
            <a:ext cx="77059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solidFill>
                  <a:srgbClr val="5C0000"/>
                </a:solidFill>
                <a:latin typeface="+mj-lt"/>
                <a:ea typeface="Roboto Slab" pitchFamily="2" charset="0"/>
                <a:cs typeface="Times New Roman" pitchFamily="18" charset="0"/>
              </a:rPr>
              <a:t>Поэма Гомера «Одиссея»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90"/>
          <a:stretch/>
        </p:blipFill>
        <p:spPr>
          <a:xfrm>
            <a:off x="6178732" y="1439694"/>
            <a:ext cx="5525522" cy="392487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5" name="Группа 4"/>
          <p:cNvGrpSpPr/>
          <p:nvPr/>
        </p:nvGrpSpPr>
        <p:grpSpPr>
          <a:xfrm>
            <a:off x="2859931" y="3210127"/>
            <a:ext cx="3460089" cy="1879946"/>
            <a:chOff x="300964" y="130901"/>
            <a:chExt cx="3624946" cy="2100398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63238" y="-631373"/>
              <a:ext cx="2100398" cy="3624946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1317385" y="765601"/>
              <a:ext cx="159210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400" b="1" dirty="0">
                  <a:solidFill>
                    <a:prstClr val="black"/>
                  </a:solidFill>
                  <a:cs typeface="Times New Roman" pitchFamily="18" charset="0"/>
                </a:rPr>
                <a:t>Сцилла и </a:t>
              </a:r>
            </a:p>
            <a:p>
              <a:pPr algn="ctr"/>
              <a:r>
                <a:rPr lang="ru-RU" sz="2400" b="1" dirty="0">
                  <a:solidFill>
                    <a:prstClr val="black"/>
                  </a:solidFill>
                  <a:cs typeface="Times New Roman" pitchFamily="18" charset="0"/>
                </a:rPr>
                <a:t>Харибда</a:t>
              </a:r>
              <a:endParaRPr lang="ru-RU" sz="2400" b="1" dirty="0">
                <a:solidFill>
                  <a:srgbClr val="5C0000"/>
                </a:solidFill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902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72" y="338690"/>
            <a:ext cx="121895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solidFill>
                  <a:srgbClr val="5C0000"/>
                </a:solidFill>
                <a:latin typeface="+mj-lt"/>
                <a:ea typeface="Roboto Slab" pitchFamily="2" charset="0"/>
                <a:cs typeface="Times New Roman" pitchFamily="18" charset="0"/>
              </a:rPr>
              <a:t>«Оказаться между Сциллой и Харибдой»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239" y="1291770"/>
            <a:ext cx="1515463" cy="309154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148942" y="1966185"/>
            <a:ext cx="69166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prstClr val="black"/>
                </a:solidFill>
                <a:cs typeface="Times New Roman" pitchFamily="18" charset="0"/>
              </a:rPr>
              <a:t>«Оказаться между молотом </a:t>
            </a:r>
          </a:p>
          <a:p>
            <a:r>
              <a:rPr lang="ru-RU" sz="3200" b="1" dirty="0">
                <a:solidFill>
                  <a:prstClr val="black"/>
                </a:solidFill>
                <a:cs typeface="Times New Roman" pitchFamily="18" charset="0"/>
              </a:rPr>
              <a:t>и наковальней».</a:t>
            </a:r>
            <a:endParaRPr lang="ru-RU" sz="32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48942" y="4236790"/>
            <a:ext cx="64033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prstClr val="black"/>
                </a:solidFill>
                <a:cs typeface="Times New Roman" pitchFamily="18" charset="0"/>
              </a:rPr>
              <a:t>«Оказаться между двух огней».</a:t>
            </a:r>
            <a:endParaRPr lang="ru-RU" sz="32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965" y="1510193"/>
            <a:ext cx="2362002" cy="314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2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5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0965" y="2225548"/>
            <a:ext cx="5535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5C0000"/>
                </a:solidFill>
                <a:latin typeface="Times New Roman" pitchFamily="18" charset="0"/>
                <a:ea typeface="Roboto Slab" pitchFamily="2" charset="0"/>
                <a:cs typeface="Times New Roman" pitchFamily="18" charset="0"/>
              </a:rPr>
              <a:t>Домашнее задание: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968171" y="3171562"/>
            <a:ext cx="64443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5C0000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ru-RU" sz="3200" b="1" dirty="0">
                <a:solidFill>
                  <a:srgbClr val="5C0000"/>
                </a:solidFill>
                <a:latin typeface="Times New Roman" pitchFamily="18" charset="0"/>
                <a:cs typeface="Times New Roman" pitchFamily="18" charset="0"/>
              </a:rPr>
              <a:t>24 ответить  № 4  стр.129</a:t>
            </a:r>
          </a:p>
        </p:txBody>
      </p:sp>
    </p:spTree>
    <p:extLst>
      <p:ext uri="{BB962C8B-B14F-4D97-AF65-F5344CB8AC3E}">
        <p14:creationId xmlns:p14="http://schemas.microsoft.com/office/powerpoint/2010/main" val="145902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23985" y="338690"/>
            <a:ext cx="75440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solidFill>
                  <a:srgbClr val="5C0000"/>
                </a:solidFill>
                <a:latin typeface="+mj-lt"/>
                <a:ea typeface="Roboto Slab" pitchFamily="2" charset="0"/>
                <a:cs typeface="Times New Roman" pitchFamily="18" charset="0"/>
              </a:rPr>
              <a:t>Герои Троянской войны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4" t="32105" b="9824"/>
          <a:stretch/>
        </p:blipFill>
        <p:spPr>
          <a:xfrm>
            <a:off x="297620" y="1901372"/>
            <a:ext cx="5929010" cy="379128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139543" y="1422400"/>
            <a:ext cx="5764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cs typeface="Times New Roman" pitchFamily="18" charset="0"/>
              </a:rPr>
              <a:t>Война длилась на протяжении </a:t>
            </a:r>
            <a:r>
              <a:rPr lang="ru-RU" sz="2400" b="1" dirty="0">
                <a:solidFill>
                  <a:srgbClr val="5C0000"/>
                </a:solidFill>
                <a:cs typeface="Times New Roman" pitchFamily="18" charset="0"/>
              </a:rPr>
              <a:t>10 лет</a:t>
            </a:r>
            <a:r>
              <a:rPr lang="ru-RU" sz="2400" b="1" dirty="0">
                <a:cs typeface="Times New Roman" pitchFamily="18" charset="0"/>
              </a:rPr>
              <a:t>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168570" y="2481944"/>
            <a:ext cx="57837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cs typeface="Times New Roman" pitchFamily="18" charset="0"/>
              </a:rPr>
              <a:t>Большинство героев погибли.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56890" y="4094656"/>
            <a:ext cx="59028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cs typeface="Times New Roman" pitchFamily="18" charset="0"/>
              </a:rPr>
              <a:t>Конь был настолько большим, что пришлось разобрать часть стены.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878286" y="5181600"/>
            <a:ext cx="60514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>
                <a:solidFill>
                  <a:srgbClr val="5C0000"/>
                </a:solidFill>
                <a:latin typeface="Times New Roman" pitchFamily="18" charset="0"/>
                <a:cs typeface="Times New Roman" pitchFamily="18" charset="0"/>
              </a:rPr>
              <a:t>Троянский конь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 – это хитрый и коварный замысел, который представлен в виде подарка.</a:t>
            </a:r>
            <a:endParaRPr lang="ru-RU" sz="2400" b="1" dirty="0">
              <a:solidFill>
                <a:srgbClr val="5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998834" y="3194885"/>
            <a:ext cx="59028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cs typeface="Times New Roman" pitchFamily="18" charset="0"/>
              </a:rPr>
              <a:t>Троянцы решили закатить коня в город.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00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" t="953" r="927" b="3969"/>
          <a:stretch/>
        </p:blipFill>
        <p:spPr>
          <a:xfrm>
            <a:off x="4292133" y="0"/>
            <a:ext cx="7899867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Овал 5"/>
          <p:cNvSpPr/>
          <p:nvPr/>
        </p:nvSpPr>
        <p:spPr>
          <a:xfrm>
            <a:off x="9524612" y="1769231"/>
            <a:ext cx="144966" cy="14496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300379" y="1983596"/>
            <a:ext cx="5934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cs typeface="Times New Roman" pitchFamily="18" charset="0"/>
              </a:rPr>
              <a:t>Троя</a:t>
            </a:r>
            <a:endParaRPr lang="ru-RU" sz="1400" dirty="0">
              <a:solidFill>
                <a:srgbClr val="5C0000"/>
              </a:solidFill>
              <a:effectLst>
                <a:glow rad="127000">
                  <a:prstClr val="white"/>
                </a:glow>
              </a:effectLst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02103" y="1736853"/>
            <a:ext cx="462010" cy="68585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48468" y="2421796"/>
            <a:ext cx="462010" cy="68585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55727" y="3212825"/>
            <a:ext cx="462010" cy="68585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01726" y="3887741"/>
            <a:ext cx="462010" cy="68585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0640" y="4504598"/>
            <a:ext cx="462010" cy="68585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5385" y="4918256"/>
            <a:ext cx="462010" cy="68585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4639" y="5477056"/>
            <a:ext cx="462010" cy="68585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69727" y="5382711"/>
            <a:ext cx="462010" cy="68585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81899" y="4983568"/>
            <a:ext cx="462010" cy="68585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7612" y="4337683"/>
            <a:ext cx="462010" cy="68585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54584" y="3793398"/>
            <a:ext cx="462010" cy="68585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21" name="Овал 20"/>
          <p:cNvSpPr/>
          <p:nvPr/>
        </p:nvSpPr>
        <p:spPr>
          <a:xfrm>
            <a:off x="4846903" y="2120681"/>
            <a:ext cx="914400" cy="91440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5138057" y="3236686"/>
            <a:ext cx="159657" cy="11611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871410" y="3448190"/>
            <a:ext cx="6912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cs typeface="Times New Roman" pitchFamily="18" charset="0"/>
              </a:rPr>
              <a:t>Итака</a:t>
            </a:r>
            <a:endParaRPr lang="ru-RU" sz="1400" dirty="0">
              <a:solidFill>
                <a:srgbClr val="5C0000"/>
              </a:solidFill>
              <a:effectLst>
                <a:glow rad="127000">
                  <a:prstClr val="white"/>
                </a:glow>
              </a:effectLst>
              <a:cs typeface="Times New Roman" pitchFamily="18" charset="0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300964" y="130901"/>
            <a:ext cx="3624946" cy="2100398"/>
            <a:chOff x="300964" y="130901"/>
            <a:chExt cx="3624946" cy="2100398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63238" y="-631373"/>
              <a:ext cx="2100398" cy="3624946"/>
            </a:xfrm>
            <a:prstGeom prst="rect">
              <a:avLst/>
            </a:prstGeom>
          </p:spPr>
        </p:pic>
        <p:sp>
          <p:nvSpPr>
            <p:cNvPr id="26" name="Прямоугольник 25"/>
            <p:cNvSpPr/>
            <p:nvPr/>
          </p:nvSpPr>
          <p:spPr>
            <a:xfrm>
              <a:off x="1031266" y="765601"/>
              <a:ext cx="219483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400" b="1" dirty="0">
                  <a:solidFill>
                    <a:prstClr val="black"/>
                  </a:solidFill>
                  <a:cs typeface="Times New Roman" pitchFamily="18" charset="0"/>
                </a:rPr>
                <a:t>10 лет – путь </a:t>
              </a:r>
            </a:p>
            <a:p>
              <a:pPr algn="ctr"/>
              <a:r>
                <a:rPr lang="ru-RU" sz="2400" b="1" dirty="0">
                  <a:solidFill>
                    <a:prstClr val="black"/>
                  </a:solidFill>
                  <a:cs typeface="Times New Roman" pitchFamily="18" charset="0"/>
                </a:rPr>
                <a:t>до Итаки</a:t>
              </a:r>
              <a:endParaRPr lang="ru-RU" sz="2400" b="1" dirty="0">
                <a:solidFill>
                  <a:srgbClr val="5C0000"/>
                </a:solidFill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800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715668" y="338690"/>
            <a:ext cx="27606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solidFill>
                  <a:srgbClr val="5C0000"/>
                </a:solidFill>
                <a:latin typeface="+mj-lt"/>
                <a:ea typeface="Roboto Slab" pitchFamily="2" charset="0"/>
                <a:cs typeface="Times New Roman" pitchFamily="18" charset="0"/>
              </a:rPr>
              <a:t>Одиссей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81" y="1289629"/>
            <a:ext cx="3750130" cy="51323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424543" y="3024791"/>
            <a:ext cx="61613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prstClr val="black"/>
                </a:solidFill>
                <a:cs typeface="Times New Roman" pitchFamily="18" charset="0"/>
              </a:rPr>
              <a:t>Одиссей находится в плену у </a:t>
            </a:r>
          </a:p>
          <a:p>
            <a:pPr algn="ctr"/>
            <a:r>
              <a:rPr lang="ru-RU" sz="2400" b="1" dirty="0">
                <a:solidFill>
                  <a:prstClr val="black"/>
                </a:solidFill>
                <a:cs typeface="Times New Roman" pitchFamily="18" charset="0"/>
              </a:rPr>
              <a:t>нимфы Калипсо на далеком острове.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00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62726" y="338690"/>
            <a:ext cx="56666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solidFill>
                  <a:srgbClr val="5C0000"/>
                </a:solidFill>
                <a:latin typeface="+mj-lt"/>
                <a:ea typeface="Roboto Slab" pitchFamily="2" charset="0"/>
                <a:cs typeface="Times New Roman" pitchFamily="18" charset="0"/>
              </a:rPr>
              <a:t>Возвращение на Итаку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22"/>
          <a:stretch/>
        </p:blipFill>
        <p:spPr>
          <a:xfrm>
            <a:off x="7549117" y="1305390"/>
            <a:ext cx="3602103" cy="49026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370115" y="1305391"/>
            <a:ext cx="62518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cs typeface="Times New Roman" pitchFamily="18" charset="0"/>
              </a:rPr>
              <a:t>На Итаке Одиссея ждет жена Пенелопа.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0115" y="2805399"/>
            <a:ext cx="62518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cs typeface="Times New Roman" pitchFamily="18" charset="0"/>
              </a:rPr>
              <a:t>К ней сватаются женихи, но Пенелопа сказала, что сделает свой выбор, когда закончит ткать саван для отца Одиссея.</a:t>
            </a:r>
            <a:endParaRPr lang="ru-RU" sz="2400" b="1" dirty="0">
              <a:solidFill>
                <a:srgbClr val="5C0000"/>
              </a:solidFill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70115" y="5044071"/>
            <a:ext cx="62518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cs typeface="Times New Roman" pitchFamily="18" charset="0"/>
              </a:rPr>
              <a:t>Пенелопа каждую ночь распускает то, что соткала днем, чтобы тянуть время.</a:t>
            </a:r>
            <a:r>
              <a:rPr lang="ru-RU" sz="2400" b="1" dirty="0"/>
              <a:t> Служанка раскрыла обман женихам. </a:t>
            </a:r>
            <a:endParaRPr lang="ru-RU" sz="24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94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987859" y="338690"/>
            <a:ext cx="22163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err="1">
                <a:solidFill>
                  <a:srgbClr val="5C0000"/>
                </a:solidFill>
                <a:latin typeface="+mj-lt"/>
                <a:ea typeface="Roboto Slab" pitchFamily="2" charset="0"/>
                <a:cs typeface="Times New Roman" pitchFamily="18" charset="0"/>
              </a:rPr>
              <a:t>Телемах</a:t>
            </a:r>
            <a:endParaRPr lang="ru-RU" sz="4000" dirty="0">
              <a:solidFill>
                <a:srgbClr val="5C0000"/>
              </a:solidFill>
              <a:latin typeface="+mj-lt"/>
              <a:ea typeface="Roboto Slab" pitchFamily="2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825" y="1154928"/>
            <a:ext cx="6770451" cy="512649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3800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04586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" t="1497" r="2200" b="1995"/>
          <a:stretch/>
        </p:blipFill>
        <p:spPr>
          <a:xfrm>
            <a:off x="6096001" y="0"/>
            <a:ext cx="6096000" cy="687944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3800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1577</TotalTime>
  <Words>526</Words>
  <Application>Microsoft Office PowerPoint</Application>
  <PresentationFormat>Широкоэкранный</PresentationFormat>
  <Paragraphs>79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8" baseType="lpstr">
      <vt:lpstr>Arial</vt:lpstr>
      <vt:lpstr>Century Gothic</vt:lpstr>
      <vt:lpstr>Times New Roman</vt:lpstr>
      <vt:lpstr>Wingdings 3</vt:lpstr>
      <vt:lpstr>Легкий дым</vt:lpstr>
      <vt:lpstr>Я предлагаю вам обратить внимание на следующие слова.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CompEdu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admin1</cp:lastModifiedBy>
  <cp:revision>151</cp:revision>
  <dcterms:created xsi:type="dcterms:W3CDTF">2015-08-26T09:27:45Z</dcterms:created>
  <dcterms:modified xsi:type="dcterms:W3CDTF">2023-01-17T11:46:18Z</dcterms:modified>
</cp:coreProperties>
</file>