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82" r:id="rId9"/>
    <p:sldId id="283" r:id="rId10"/>
    <p:sldId id="284" r:id="rId11"/>
    <p:sldId id="272" r:id="rId12"/>
    <p:sldId id="279" r:id="rId13"/>
    <p:sldId id="28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91103-D1AB-4383-9827-BF439190A443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C9E86-D849-4635-9D2C-1DAC01795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FC3C2-4CC4-4AA1-8E3E-C6725266C83B}" type="slidenum">
              <a:rPr lang="ru-RU"/>
              <a:pPr/>
              <a:t>1</a:t>
            </a:fld>
            <a:endParaRPr lang="ru-RU"/>
          </a:p>
        </p:txBody>
      </p:sp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4915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5C84A85-6882-4224-8560-4A43DF8867EA}" type="slidenum">
              <a:rPr lang="ru-RU" sz="1200">
                <a:latin typeface="Calibri" pitchFamily="34" charset="0"/>
              </a:rPr>
              <a:pPr algn="r"/>
              <a:t>1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letopisi.ru/index.php/%D0%98%D0%B7%D0%BE%D0%B1%D1%80%D0%B0%D0%B6%D0%B5%D0%BD%D0%B8%D0%B5:Green_hat.jpg" TargetMode="External"/><Relationship Id="rId13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12" Type="http://schemas.openxmlformats.org/officeDocument/2006/relationships/hyperlink" Target="http://letopisi.ru/index.php/%D0%98%D0%B7%D0%BE%D0%B1%D1%80%D0%B0%D0%B6%D0%B5%D0%BD%D0%B8%D0%B5:Bluehat.jpg" TargetMode="External"/><Relationship Id="rId2" Type="http://schemas.openxmlformats.org/officeDocument/2006/relationships/hyperlink" Target="http://letopisi.ru/index.php/%D0%98%D0%B7%D0%BE%D0%B1%D1%80%D0%B0%D0%B6%D0%B5%D0%BD%D0%B8%D0%B5:Red_hat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etopisi.ru/index.php/%D0%98%D0%B7%D0%BE%D0%B1%D1%80%D0%B0%D0%B6%D0%B5%D0%BD%D0%B8%D0%B5:Black_hat.jpg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2.jpeg"/><Relationship Id="rId10" Type="http://schemas.openxmlformats.org/officeDocument/2006/relationships/hyperlink" Target="http://letopisi.ru/index.php/%D0%98%D0%B7%D0%BE%D0%B1%D1%80%D0%B0%D0%B6%D0%B5%D0%BD%D0%B8%D0%B5:White_hat.jpg" TargetMode="External"/><Relationship Id="rId4" Type="http://schemas.openxmlformats.org/officeDocument/2006/relationships/hyperlink" Target="http://letopisi.ru/index.php/%D0%98%D0%B7%D0%BE%D0%B1%D1%80%D0%B0%D0%B6%D0%B5%D0%BD%D0%B8%D0%B5:Yellow_hat.jpg" TargetMode="External"/><Relationship Id="rId9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00125" y="214313"/>
            <a:ext cx="7772400" cy="928687"/>
          </a:xfrm>
        </p:spPr>
        <p:txBody>
          <a:bodyPr>
            <a:normAutofit/>
          </a:bodyPr>
          <a:lstStyle/>
          <a:p>
            <a:r>
              <a:rPr lang="ru-RU" b="1" dirty="0"/>
              <a:t>Шесть думающих шляп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549400" y="4059238"/>
            <a:ext cx="6045200" cy="159385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endParaRPr lang="ru-RU">
              <a:solidFill>
                <a:srgbClr val="898989"/>
              </a:solidFill>
            </a:endParaRPr>
          </a:p>
        </p:txBody>
      </p:sp>
      <p:pic>
        <p:nvPicPr>
          <p:cNvPr id="47108" name="Picture 4" descr="6hats"/>
          <p:cNvPicPr>
            <a:picLocks noChangeAspect="1" noChangeArrowheads="1"/>
          </p:cNvPicPr>
          <p:nvPr/>
        </p:nvPicPr>
        <p:blipFill>
          <a:blip r:embed="rId3" cstate="print"/>
          <a:srcRect l="172" t="4861" r="3363" b="1689"/>
          <a:stretch>
            <a:fillRect/>
          </a:stretch>
        </p:blipFill>
        <p:spPr bwMode="auto">
          <a:xfrm>
            <a:off x="1928813" y="1071563"/>
            <a:ext cx="5357812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501122" cy="66415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000" b="1" dirty="0" smtClean="0"/>
              <a:t>Как я под партой сидел. Автор: Виктор </a:t>
            </a:r>
            <a:r>
              <a:rPr lang="ru-RU" sz="4000" b="1" dirty="0" err="1" smtClean="0"/>
              <a:t>Голявкин</a:t>
            </a:r>
            <a:endParaRPr lang="ru-RU" sz="4000" b="1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		Только к доске отвернулся учитель, а я раз — и под парту. Как заметит учитель, что я исчез, ужасно, наверное, удивится.</a:t>
            </a:r>
          </a:p>
          <a:p>
            <a:pPr>
              <a:buNone/>
            </a:pPr>
            <a:r>
              <a:rPr lang="ru-RU" dirty="0" smtClean="0"/>
              <a:t>     Интересно, что он подумает? Станет спрашивать у всех, куда я делся,— вот смеху-то будет! Уже пол-урока прошло, а я всё сижу. «Когда же,— думаю,— он увидит, что меня в классе нет?» А под партой трудно сидеть. Спина у меня заболела даже. Попробуй-ка так просиди! Кашлянул я — никакого внимания. Не могу больше сидеть. Да ещё Серёжка мне в спину ногой всё время тычет. Не выдержал я. Не досидел до конца урока. Вылезаю и говорю:</a:t>
            </a:r>
          </a:p>
          <a:p>
            <a:pPr>
              <a:buNone/>
            </a:pPr>
            <a:r>
              <a:rPr lang="ru-RU" dirty="0" smtClean="0"/>
              <a:t>— Извините, Пётр Петрович...</a:t>
            </a:r>
          </a:p>
          <a:p>
            <a:pPr>
              <a:buNone/>
            </a:pPr>
            <a:r>
              <a:rPr lang="ru-RU" dirty="0" smtClean="0"/>
              <a:t>    Учитель спрашивает:</a:t>
            </a:r>
          </a:p>
          <a:p>
            <a:pPr>
              <a:buNone/>
            </a:pPr>
            <a:r>
              <a:rPr lang="ru-RU" dirty="0" smtClean="0"/>
              <a:t>— В чём дело? Ты к доске хочешь?</a:t>
            </a:r>
          </a:p>
          <a:p>
            <a:pPr>
              <a:buNone/>
            </a:pPr>
            <a:r>
              <a:rPr lang="ru-RU" dirty="0" smtClean="0"/>
              <a:t>— Нет, извините меня, я под партой сидел...</a:t>
            </a:r>
          </a:p>
          <a:p>
            <a:pPr>
              <a:buNone/>
            </a:pPr>
            <a:r>
              <a:rPr lang="ru-RU" dirty="0" smtClean="0"/>
              <a:t>— Ну и как, там удобно сидеть, под партой? Ты сегодня сидел очень тихо. Вот так бы всегда на уроках.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2" name="Group 42"/>
          <p:cNvGraphicFramePr>
            <a:graphicFrameLocks noGrp="1"/>
          </p:cNvGraphicFramePr>
          <p:nvPr/>
        </p:nvGraphicFramePr>
        <p:xfrm>
          <a:off x="1285852" y="357166"/>
          <a:ext cx="7704137" cy="6263640"/>
        </p:xfrm>
        <a:graphic>
          <a:graphicData uri="http://schemas.openxmlformats.org/drawingml/2006/table">
            <a:tbl>
              <a:tblPr/>
              <a:tblGrid>
                <a:gridCol w="77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9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hlinkClick r:id=""/>
                        </a:rPr>
                        <a:t>  </a:t>
                      </a:r>
                      <a:r>
                        <a:rPr kumimoji="0" lang="en-US" sz="4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</a:rPr>
                        <a:t>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Информация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Составить план рассказа.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hlinkClick r:id=""/>
                        </a:rPr>
                        <a:t>  </a:t>
                      </a: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</a:rPr>
                        <a:t>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Эмоции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Какие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у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нас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возник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ли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чувства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эмоции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hlinkClick r:id=""/>
                        </a:rPr>
                        <a:t>  </a:t>
                      </a:r>
                      <a:r>
                        <a:rPr kumimoji="0" lang="en-US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</a:rPr>
                        <a:t>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Оптимисты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Почему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рассказ можно считать смешным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8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hlinkClick r:id=""/>
                        </a:rPr>
                        <a:t>  </a:t>
                      </a:r>
                      <a:r>
                        <a:rPr kumimoji="0" 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</a:rPr>
                        <a:t>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Пессимисты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Почему рассказ можно считать грустным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hlinkClick r:id=""/>
                        </a:rPr>
                        <a:t>  </a:t>
                      </a: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</a:rPr>
                        <a:t>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Творчество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Придумать продолжение рассказа.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3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hlinkClick r:id=""/>
                        </a:rPr>
                        <a:t>  </a:t>
                      </a:r>
                      <a:r>
                        <a:rPr kumimoji="0" lang="en-US" sz="3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</a:rPr>
                        <a:t>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Организация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мышления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Чего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мы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достигли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6335" name="Picture 19" descr="Изображение:Red hat.jpg">
            <a:hlinkClick r:id="rId2" tooltip="Изображение:Red hat.jp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571612"/>
            <a:ext cx="7143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6" name="Picture 20" descr="Изображение:yellow_hat.jpg">
            <a:hlinkClick r:id="rId4" tooltip="Изображение:yellow_hat.jpg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2714620"/>
            <a:ext cx="7143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7" name="Picture 21" descr="Изображение:black hat.jpg">
            <a:hlinkClick r:id="rId6" tooltip="Изображение:black hat.jpg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472" y="3786190"/>
            <a:ext cx="714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8" name="Picture 22" descr="Изображение:green hat.jpg">
            <a:hlinkClick r:id="rId8" tooltip="Изображение:green hat.jpg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34" y="4786322"/>
            <a:ext cx="714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9" name="Picture 23" descr="Изображение:white hat.jpg">
            <a:hlinkClick r:id="rId10" tooltip="Изображение:white hat.jpg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0034" y="571480"/>
            <a:ext cx="7143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40" name="Picture 24" descr="Изображение:Bluehat.jpg">
            <a:hlinkClick r:id="rId12" tooltip="Изображение:Bluehat.jpg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1472" y="5857892"/>
            <a:ext cx="7143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Новые знания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Группа 3"/>
          <p:cNvGrpSpPr>
            <a:grpSpLocks/>
          </p:cNvGrpSpPr>
          <p:nvPr/>
        </p:nvGrpSpPr>
        <p:grpSpPr bwMode="auto">
          <a:xfrm>
            <a:off x="2928938" y="1071563"/>
            <a:ext cx="3802062" cy="3802062"/>
            <a:chOff x="2614606" y="-28585"/>
            <a:chExt cx="3801808" cy="3801808"/>
          </a:xfrm>
        </p:grpSpPr>
        <p:sp>
          <p:nvSpPr>
            <p:cNvPr id="5" name="Пирог 4"/>
            <p:cNvSpPr/>
            <p:nvPr/>
          </p:nvSpPr>
          <p:spPr>
            <a:xfrm>
              <a:off x="2614606" y="-28585"/>
              <a:ext cx="3801808" cy="3801808"/>
            </a:xfrm>
            <a:prstGeom prst="pie">
              <a:avLst>
                <a:gd name="adj1" fmla="val 16200000"/>
                <a:gd name="adj2" fmla="val 20520000"/>
              </a:avLst>
            </a:prstGeom>
            <a:solidFill>
              <a:srgbClr val="F7E669"/>
            </a:solidFill>
            <a:ln w="19050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ирог 4"/>
            <p:cNvSpPr/>
            <p:nvPr/>
          </p:nvSpPr>
          <p:spPr>
            <a:xfrm>
              <a:off x="4563926" y="539702"/>
              <a:ext cx="1288964" cy="8825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3180" tIns="43180" rIns="43180" bIns="43180" spcCol="1270" anchor="ctr"/>
            <a:lstStyle/>
            <a:p>
              <a:pPr algn="ctr" defTabSz="1511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400" dirty="0"/>
            </a:p>
          </p:txBody>
        </p:sp>
      </p:grpSp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3286125" y="1785938"/>
            <a:ext cx="3802063" cy="3802062"/>
            <a:chOff x="2614606" y="542918"/>
            <a:chExt cx="3801808" cy="3801808"/>
          </a:xfrm>
        </p:grpSpPr>
        <p:sp>
          <p:nvSpPr>
            <p:cNvPr id="8" name="Пирог 7"/>
            <p:cNvSpPr/>
            <p:nvPr/>
          </p:nvSpPr>
          <p:spPr>
            <a:xfrm>
              <a:off x="2614606" y="542918"/>
              <a:ext cx="3801808" cy="3801808"/>
            </a:xfrm>
            <a:prstGeom prst="pie">
              <a:avLst>
                <a:gd name="adj1" fmla="val 20520000"/>
                <a:gd name="adj2" fmla="val 3240000"/>
              </a:avLst>
            </a:prstGeom>
            <a:solidFill>
              <a:srgbClr val="FC6446"/>
            </a:soli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ирог 4"/>
            <p:cNvSpPr/>
            <p:nvPr/>
          </p:nvSpPr>
          <p:spPr>
            <a:xfrm>
              <a:off x="5098877" y="2262065"/>
              <a:ext cx="1131811" cy="9556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25336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5700"/>
            </a:p>
          </p:txBody>
        </p:sp>
      </p:grpSp>
      <p:grpSp>
        <p:nvGrpSpPr>
          <p:cNvPr id="7" name="Группа 9"/>
          <p:cNvGrpSpPr>
            <a:grpSpLocks/>
          </p:cNvGrpSpPr>
          <p:nvPr/>
        </p:nvGrpSpPr>
        <p:grpSpPr bwMode="auto">
          <a:xfrm>
            <a:off x="2643188" y="2143125"/>
            <a:ext cx="3802062" cy="3802063"/>
            <a:chOff x="2328862" y="757226"/>
            <a:chExt cx="3801808" cy="3801808"/>
          </a:xfrm>
        </p:grpSpPr>
        <p:sp>
          <p:nvSpPr>
            <p:cNvPr id="11" name="Пирог 10"/>
            <p:cNvSpPr/>
            <p:nvPr/>
          </p:nvSpPr>
          <p:spPr>
            <a:xfrm>
              <a:off x="2328862" y="757226"/>
              <a:ext cx="3801808" cy="3801808"/>
            </a:xfrm>
            <a:prstGeom prst="pie">
              <a:avLst>
                <a:gd name="adj1" fmla="val 3240000"/>
                <a:gd name="adj2" fmla="val 756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ирог 4"/>
            <p:cNvSpPr/>
            <p:nvPr/>
          </p:nvSpPr>
          <p:spPr>
            <a:xfrm>
              <a:off x="3551155" y="3608185"/>
              <a:ext cx="1357221" cy="8143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2230" tIns="62230" rIns="62230" bIns="62230" spcCol="1270" anchor="ctr"/>
            <a:lstStyle/>
            <a:p>
              <a:pPr algn="ctr" defTabSz="2178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490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2000232" y="1928802"/>
            <a:ext cx="3801808" cy="3801808"/>
            <a:chOff x="1757336" y="471482"/>
            <a:chExt cx="3801808" cy="3801808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grpSpPr>
        <p:sp>
          <p:nvSpPr>
            <p:cNvPr id="14" name="Пирог 13"/>
            <p:cNvSpPr/>
            <p:nvPr/>
          </p:nvSpPr>
          <p:spPr>
            <a:xfrm>
              <a:off x="1757336" y="471482"/>
              <a:ext cx="3801808" cy="3801808"/>
            </a:xfrm>
            <a:prstGeom prst="pie">
              <a:avLst>
                <a:gd name="adj1" fmla="val 7560000"/>
                <a:gd name="adj2" fmla="val 1188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chemeClr val="bg1">
                  <a:alpha val="35000"/>
                </a:schemeClr>
              </a:outerShdw>
            </a:effectLst>
            <a:sp3d extrusionH="76200">
              <a:extrusionClr>
                <a:schemeClr val="bg1"/>
              </a:extrusionClr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5" name="Пирог 4"/>
            <p:cNvSpPr/>
            <p:nvPr/>
          </p:nvSpPr>
          <p:spPr>
            <a:xfrm>
              <a:off x="1938374" y="2191348"/>
              <a:ext cx="1131490" cy="9549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830" tIns="36830" rIns="36830" bIns="36830" spcCol="1270" anchor="ctr"/>
            <a:lstStyle/>
            <a:p>
              <a:pPr algn="ctr" defTabSz="1289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900" dirty="0"/>
            </a:p>
          </p:txBody>
        </p:sp>
      </p:grpSp>
      <p:grpSp>
        <p:nvGrpSpPr>
          <p:cNvPr id="13" name="Группа 15"/>
          <p:cNvGrpSpPr>
            <a:grpSpLocks/>
          </p:cNvGrpSpPr>
          <p:nvPr/>
        </p:nvGrpSpPr>
        <p:grpSpPr bwMode="auto">
          <a:xfrm>
            <a:off x="2286000" y="1071563"/>
            <a:ext cx="3802063" cy="3802062"/>
            <a:chOff x="1971644" y="-28569"/>
            <a:chExt cx="3801808" cy="3801808"/>
          </a:xfrm>
        </p:grpSpPr>
        <p:sp>
          <p:nvSpPr>
            <p:cNvPr id="17" name="Пирог 16"/>
            <p:cNvSpPr/>
            <p:nvPr/>
          </p:nvSpPr>
          <p:spPr>
            <a:xfrm>
              <a:off x="1971644" y="-28569"/>
              <a:ext cx="3801808" cy="3801808"/>
            </a:xfrm>
            <a:prstGeom prst="pie">
              <a:avLst>
                <a:gd name="adj1" fmla="val 11880000"/>
                <a:gd name="adj2" fmla="val 16200000"/>
              </a:avLst>
            </a:prstGeom>
            <a:solidFill>
              <a:srgbClr val="B4DE86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chemeClr val="tx1">
                  <a:alpha val="35000"/>
                </a:scheme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Пирог 4"/>
            <p:cNvSpPr/>
            <p:nvPr/>
          </p:nvSpPr>
          <p:spPr>
            <a:xfrm>
              <a:off x="2525645" y="550829"/>
              <a:ext cx="1290550" cy="8825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3180" tIns="43180" rIns="43180" bIns="43180" spcCol="1270" anchor="ctr"/>
            <a:lstStyle/>
            <a:p>
              <a:pPr algn="ctr" defTabSz="1511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400" dirty="0"/>
            </a:p>
          </p:txBody>
        </p:sp>
      </p:grpSp>
      <p:grpSp>
        <p:nvGrpSpPr>
          <p:cNvPr id="16" name="Группа 33"/>
          <p:cNvGrpSpPr/>
          <p:nvPr/>
        </p:nvGrpSpPr>
        <p:grpSpPr>
          <a:xfrm>
            <a:off x="2671096" y="1528096"/>
            <a:ext cx="3801808" cy="3801808"/>
            <a:chOff x="2270428" y="357199"/>
            <a:chExt cx="3801808" cy="3801808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grpSpPr>
        <p:sp>
          <p:nvSpPr>
            <p:cNvPr id="35" name="Пирог 34"/>
            <p:cNvSpPr/>
            <p:nvPr/>
          </p:nvSpPr>
          <p:spPr>
            <a:xfrm>
              <a:off x="2270428" y="357199"/>
              <a:ext cx="3801808" cy="3801808"/>
            </a:xfrm>
            <a:prstGeom prst="pie">
              <a:avLst>
                <a:gd name="adj1" fmla="val 7560000"/>
                <a:gd name="adj2" fmla="val 1188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chemeClr val="bg1">
                  <a:alpha val="35000"/>
                </a:schemeClr>
              </a:outerShdw>
            </a:effectLst>
            <a:sp3d extrusionH="76200">
              <a:extrusionClr>
                <a:schemeClr val="bg1"/>
              </a:extrusionClr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36" name="Пирог 4"/>
            <p:cNvSpPr/>
            <p:nvPr/>
          </p:nvSpPr>
          <p:spPr>
            <a:xfrm>
              <a:off x="2451466" y="2077065"/>
              <a:ext cx="1131490" cy="9549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Группа 48"/>
          <p:cNvGrpSpPr>
            <a:grpSpLocks/>
          </p:cNvGrpSpPr>
          <p:nvPr/>
        </p:nvGrpSpPr>
        <p:grpSpPr bwMode="auto">
          <a:xfrm>
            <a:off x="2671763" y="1528763"/>
            <a:ext cx="3800475" cy="3800475"/>
            <a:chOff x="2286015" y="357199"/>
            <a:chExt cx="3801808" cy="3801808"/>
          </a:xfrm>
        </p:grpSpPr>
        <p:sp>
          <p:nvSpPr>
            <p:cNvPr id="50" name="Пирог 49"/>
            <p:cNvSpPr/>
            <p:nvPr/>
          </p:nvSpPr>
          <p:spPr>
            <a:xfrm>
              <a:off x="2286015" y="357199"/>
              <a:ext cx="3801808" cy="3801808"/>
            </a:xfrm>
            <a:prstGeom prst="pie">
              <a:avLst>
                <a:gd name="adj1" fmla="val 11880000"/>
                <a:gd name="adj2" fmla="val 16200000"/>
              </a:avLst>
            </a:prstGeom>
            <a:solidFill>
              <a:srgbClr val="B4DE86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chemeClr val="tx1">
                  <a:alpha val="35000"/>
                </a:scheme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51" name="Пирог 4"/>
            <p:cNvSpPr/>
            <p:nvPr/>
          </p:nvSpPr>
          <p:spPr>
            <a:xfrm>
              <a:off x="2614742" y="936839"/>
              <a:ext cx="1572176" cy="8829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Группа 51"/>
          <p:cNvGrpSpPr>
            <a:grpSpLocks/>
          </p:cNvGrpSpPr>
          <p:nvPr/>
        </p:nvGrpSpPr>
        <p:grpSpPr bwMode="auto">
          <a:xfrm>
            <a:off x="2671763" y="1528763"/>
            <a:ext cx="3800475" cy="3800475"/>
            <a:chOff x="2286015" y="357183"/>
            <a:chExt cx="3801808" cy="3801808"/>
          </a:xfrm>
        </p:grpSpPr>
        <p:sp>
          <p:nvSpPr>
            <p:cNvPr id="53" name="Пирог 52"/>
            <p:cNvSpPr/>
            <p:nvPr/>
          </p:nvSpPr>
          <p:spPr>
            <a:xfrm>
              <a:off x="2286015" y="357183"/>
              <a:ext cx="3801808" cy="3801808"/>
            </a:xfrm>
            <a:prstGeom prst="pie">
              <a:avLst>
                <a:gd name="adj1" fmla="val 16200000"/>
                <a:gd name="adj2" fmla="val 20520000"/>
              </a:avLst>
            </a:prstGeom>
            <a:solidFill>
              <a:srgbClr val="F7E669"/>
            </a:solidFill>
            <a:ln w="19050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Пирог 4"/>
            <p:cNvSpPr/>
            <p:nvPr/>
          </p:nvSpPr>
          <p:spPr>
            <a:xfrm>
              <a:off x="4234560" y="925707"/>
              <a:ext cx="1289502" cy="881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Группа 54"/>
          <p:cNvGrpSpPr>
            <a:grpSpLocks/>
          </p:cNvGrpSpPr>
          <p:nvPr/>
        </p:nvGrpSpPr>
        <p:grpSpPr bwMode="auto">
          <a:xfrm>
            <a:off x="2671763" y="1528763"/>
            <a:ext cx="3800475" cy="3800475"/>
            <a:chOff x="2286015" y="357199"/>
            <a:chExt cx="3801808" cy="3801808"/>
          </a:xfrm>
        </p:grpSpPr>
        <p:sp>
          <p:nvSpPr>
            <p:cNvPr id="56" name="Пирог 55"/>
            <p:cNvSpPr/>
            <p:nvPr/>
          </p:nvSpPr>
          <p:spPr>
            <a:xfrm>
              <a:off x="2286015" y="357199"/>
              <a:ext cx="3801808" cy="3801808"/>
            </a:xfrm>
            <a:prstGeom prst="pie">
              <a:avLst>
                <a:gd name="adj1" fmla="val 20520000"/>
                <a:gd name="adj2" fmla="val 3240000"/>
              </a:avLst>
            </a:prstGeom>
            <a:solidFill>
              <a:srgbClr val="FC6446"/>
            </a:soli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Пирог 4"/>
            <p:cNvSpPr/>
            <p:nvPr/>
          </p:nvSpPr>
          <p:spPr>
            <a:xfrm>
              <a:off x="4687157" y="2077064"/>
              <a:ext cx="1286326" cy="954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Группа 57"/>
          <p:cNvGrpSpPr>
            <a:grpSpLocks/>
          </p:cNvGrpSpPr>
          <p:nvPr/>
        </p:nvGrpSpPr>
        <p:grpSpPr bwMode="auto">
          <a:xfrm>
            <a:off x="2671763" y="1528763"/>
            <a:ext cx="3800475" cy="3800475"/>
            <a:chOff x="2286015" y="357199"/>
            <a:chExt cx="3801808" cy="3801808"/>
          </a:xfrm>
        </p:grpSpPr>
        <p:sp>
          <p:nvSpPr>
            <p:cNvPr id="59" name="Пирог 58"/>
            <p:cNvSpPr/>
            <p:nvPr/>
          </p:nvSpPr>
          <p:spPr>
            <a:xfrm>
              <a:off x="2286015" y="357199"/>
              <a:ext cx="3801808" cy="3801808"/>
            </a:xfrm>
            <a:prstGeom prst="pie">
              <a:avLst>
                <a:gd name="adj1" fmla="val 3240000"/>
                <a:gd name="adj2" fmla="val 756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Пирог 4"/>
            <p:cNvSpPr/>
            <p:nvPr/>
          </p:nvSpPr>
          <p:spPr>
            <a:xfrm>
              <a:off x="3400831" y="3115653"/>
              <a:ext cx="1572176" cy="9083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06719 -0.037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-1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5.55556E-6 L 7.5E-6 -0.08402 " pathEditMode="relative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07101 -0.06296 " pathEditMode="relative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03941 0.06319 " pathEditMode="relative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4.44444E-6 L -0.02362 0.06319 " pathEditMode="relative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332038"/>
            <a:ext cx="8715375" cy="3954462"/>
          </a:xfrm>
        </p:spPr>
        <p:txBody>
          <a:bodyPr rtlCol="0">
            <a:normAutofit fontScale="92500" lnSpcReduction="10000"/>
          </a:bodyPr>
          <a:lstStyle/>
          <a:p>
            <a:r>
              <a:rPr lang="ru-RU" sz="3600" b="1" dirty="0" smtClean="0"/>
              <a:t>Чего мы достигли?</a:t>
            </a:r>
          </a:p>
          <a:p>
            <a:r>
              <a:rPr lang="ru-RU" sz="3600" b="1" dirty="0" smtClean="0"/>
              <a:t> Какие выводы можно сделать?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>Удалось ли вам распределить обязанности в  группах?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>За что можно похвалить себя и одноклассников?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>На что обратить внимание в другой раз?</a:t>
            </a:r>
            <a:endParaRPr lang="ru-RU" sz="3600" b="1" dirty="0"/>
          </a:p>
        </p:txBody>
      </p:sp>
      <p:pic>
        <p:nvPicPr>
          <p:cNvPr id="25603" name="Picture 4" descr="(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609800">
            <a:off x="1127125" y="173038"/>
            <a:ext cx="2106613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357563" y="785813"/>
            <a:ext cx="5186362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Синяя шляпа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38" y="571500"/>
            <a:ext cx="5043487" cy="1143000"/>
          </a:xfrm>
        </p:spPr>
        <p:txBody>
          <a:bodyPr/>
          <a:lstStyle/>
          <a:p>
            <a:r>
              <a:rPr lang="ru-RU" b="1" i="1" dirty="0"/>
              <a:t>Белая шляпа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714348" y="4071942"/>
            <a:ext cx="7772400" cy="18573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/>
              <a:t>Людей </a:t>
            </a:r>
            <a:r>
              <a:rPr lang="ru-RU" sz="2800" b="1" dirty="0"/>
              <a:t>в белой шляпе интересуют только факты и информация. </a:t>
            </a:r>
            <a:endParaRPr lang="ru-RU" sz="2800" b="1" dirty="0" smtClean="0"/>
          </a:p>
          <a:p>
            <a:pPr>
              <a:lnSpc>
                <a:spcPct val="90000"/>
              </a:lnSpc>
              <a:buNone/>
            </a:pPr>
            <a:endParaRPr lang="ru-RU" sz="2800" b="1" dirty="0"/>
          </a:p>
        </p:txBody>
      </p:sp>
      <p:pic>
        <p:nvPicPr>
          <p:cNvPr id="5018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75" y="428625"/>
            <a:ext cx="29638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85813" y="857250"/>
            <a:ext cx="4400550" cy="1143000"/>
          </a:xfrm>
        </p:spPr>
        <p:txBody>
          <a:bodyPr/>
          <a:lstStyle/>
          <a:p>
            <a:r>
              <a:rPr lang="ru-RU" b="1" i="1"/>
              <a:t>Красная шляпа</a:t>
            </a:r>
            <a:endParaRPr lang="ru-RU"/>
          </a:p>
        </p:txBody>
      </p:sp>
      <p:sp>
        <p:nvSpPr>
          <p:cNvPr id="5120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3857628"/>
            <a:ext cx="7772400" cy="2286016"/>
          </a:xfrm>
        </p:spPr>
        <p:txBody>
          <a:bodyPr/>
          <a:lstStyle/>
          <a:p>
            <a:r>
              <a:rPr lang="ru-RU" b="1" dirty="0"/>
              <a:t>В красной шляпе человек отдает себя во власть эмоций, интуиции, чувств. </a:t>
            </a:r>
            <a:endParaRPr lang="ru-RU" b="1" dirty="0" smtClean="0"/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dirty="0"/>
          </a:p>
        </p:txBody>
      </p:sp>
      <p:pic>
        <p:nvPicPr>
          <p:cNvPr id="51204" name="Picture 4" descr="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571500"/>
            <a:ext cx="238601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642938"/>
            <a:ext cx="5143500" cy="1143000"/>
          </a:xfrm>
        </p:spPr>
        <p:txBody>
          <a:bodyPr/>
          <a:lstStyle/>
          <a:p>
            <a:r>
              <a:rPr lang="ru-RU" b="1" i="1"/>
              <a:t>Жёлтая шляпа</a:t>
            </a:r>
            <a:endParaRPr lang="ru-RU"/>
          </a:p>
        </p:txBody>
      </p:sp>
      <p:sp>
        <p:nvSpPr>
          <p:cNvPr id="52227" name="Содержимое 2"/>
          <p:cNvSpPr>
            <a:spLocks noGrp="1"/>
          </p:cNvSpPr>
          <p:nvPr>
            <p:ph idx="4294967295"/>
          </p:nvPr>
        </p:nvSpPr>
        <p:spPr>
          <a:xfrm>
            <a:off x="357158" y="4000504"/>
            <a:ext cx="8315356" cy="2286016"/>
          </a:xfrm>
        </p:spPr>
        <p:txBody>
          <a:bodyPr>
            <a:normAutofit/>
          </a:bodyPr>
          <a:lstStyle/>
          <a:p>
            <a:r>
              <a:rPr lang="ru-RU" b="1" dirty="0" smtClean="0"/>
              <a:t>Человек </a:t>
            </a:r>
            <a:r>
              <a:rPr lang="ru-RU" b="1" dirty="0"/>
              <a:t>в жёлтой шляпе полон оптимизма, он ищет </a:t>
            </a:r>
            <a:r>
              <a:rPr lang="ru-RU" b="1" dirty="0" smtClean="0"/>
              <a:t>преимущества</a:t>
            </a:r>
            <a:r>
              <a:rPr lang="ru-RU" b="1" dirty="0"/>
              <a:t>. </a:t>
            </a:r>
            <a:endParaRPr lang="ru-RU" b="1" dirty="0" smtClean="0"/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sz="2800" b="1" dirty="0"/>
          </a:p>
          <a:p>
            <a:endParaRPr lang="ru-RU" dirty="0"/>
          </a:p>
        </p:txBody>
      </p:sp>
      <p:pic>
        <p:nvPicPr>
          <p:cNvPr id="52228" name="Picture 4" descr="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188913"/>
            <a:ext cx="2759075" cy="223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75" y="857250"/>
            <a:ext cx="4186238" cy="1143000"/>
          </a:xfrm>
        </p:spPr>
        <p:txBody>
          <a:bodyPr/>
          <a:lstStyle/>
          <a:p>
            <a:r>
              <a:rPr lang="ru-RU" b="1" i="1"/>
              <a:t>Чёрная шляпа</a:t>
            </a:r>
            <a:endParaRPr lang="ru-RU"/>
          </a:p>
        </p:txBody>
      </p:sp>
      <p:sp>
        <p:nvSpPr>
          <p:cNvPr id="53251" name="Содержимое 2"/>
          <p:cNvSpPr>
            <a:spLocks noGrp="1"/>
          </p:cNvSpPr>
          <p:nvPr>
            <p:ph idx="4294967295"/>
          </p:nvPr>
        </p:nvSpPr>
        <p:spPr>
          <a:xfrm>
            <a:off x="285720" y="4286256"/>
            <a:ext cx="8572560" cy="2357454"/>
          </a:xfrm>
        </p:spPr>
        <p:txBody>
          <a:bodyPr/>
          <a:lstStyle/>
          <a:p>
            <a:r>
              <a:rPr lang="ru-RU" b="1" dirty="0"/>
              <a:t>Чёрный цвет мрачный, зловещий, словом – недобрый. </a:t>
            </a:r>
            <a:endParaRPr lang="ru-RU" b="1" dirty="0" smtClean="0"/>
          </a:p>
        </p:txBody>
      </p:sp>
      <p:pic>
        <p:nvPicPr>
          <p:cNvPr id="53252" name="Picture 4" descr="(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285750"/>
            <a:ext cx="304165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75" y="928688"/>
            <a:ext cx="4329113" cy="1143000"/>
          </a:xfrm>
        </p:spPr>
        <p:txBody>
          <a:bodyPr/>
          <a:lstStyle/>
          <a:p>
            <a:r>
              <a:rPr lang="ru-RU" b="1" i="1"/>
              <a:t>Зелёная шляпа</a:t>
            </a:r>
            <a:endParaRPr lang="ru-RU"/>
          </a:p>
        </p:txBody>
      </p:sp>
      <p:sp>
        <p:nvSpPr>
          <p:cNvPr id="54275" name="Содержимое 2"/>
          <p:cNvSpPr>
            <a:spLocks noGrp="1"/>
          </p:cNvSpPr>
          <p:nvPr>
            <p:ph idx="4294967295"/>
          </p:nvPr>
        </p:nvSpPr>
        <p:spPr>
          <a:xfrm>
            <a:off x="357158" y="4000504"/>
            <a:ext cx="8429684" cy="2143140"/>
          </a:xfrm>
        </p:spPr>
        <p:txBody>
          <a:bodyPr/>
          <a:lstStyle/>
          <a:p>
            <a:r>
              <a:rPr lang="ru-RU" b="1" dirty="0" smtClean="0"/>
              <a:t>Зелёная </a:t>
            </a:r>
            <a:r>
              <a:rPr lang="ru-RU" b="1" dirty="0"/>
              <a:t>шляпа символизирует творческое начало и расцвет новых идей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b="1" dirty="0"/>
          </a:p>
          <a:p>
            <a:endParaRPr lang="ru-RU" dirty="0"/>
          </a:p>
        </p:txBody>
      </p:sp>
      <p:pic>
        <p:nvPicPr>
          <p:cNvPr id="54276" name="Picture 4" descr="(4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260350"/>
            <a:ext cx="2973387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500" y="928688"/>
            <a:ext cx="4614863" cy="1143000"/>
          </a:xfrm>
        </p:spPr>
        <p:txBody>
          <a:bodyPr/>
          <a:lstStyle/>
          <a:p>
            <a:r>
              <a:rPr lang="ru-RU" b="1" i="1"/>
              <a:t>Синяя шляпа</a:t>
            </a:r>
            <a:endParaRPr lang="ru-RU"/>
          </a:p>
        </p:txBody>
      </p:sp>
      <p:sp>
        <p:nvSpPr>
          <p:cNvPr id="55299" name="Содержимое 2"/>
          <p:cNvSpPr>
            <a:spLocks noGrp="1"/>
          </p:cNvSpPr>
          <p:nvPr>
            <p:ph idx="4294967295"/>
          </p:nvPr>
        </p:nvSpPr>
        <p:spPr>
          <a:xfrm>
            <a:off x="785786" y="4071942"/>
            <a:ext cx="7772400" cy="221457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Синяя </a:t>
            </a:r>
            <a:r>
              <a:rPr lang="ru-RU" b="1" dirty="0"/>
              <a:t>шляпа связана с организацией и управлением. </a:t>
            </a:r>
            <a:endParaRPr lang="ru-RU" b="1" dirty="0" smtClean="0"/>
          </a:p>
          <a:p>
            <a:pPr>
              <a:buNone/>
            </a:pPr>
            <a:endParaRPr lang="ru-RU" b="1" dirty="0"/>
          </a:p>
          <a:p>
            <a:pPr>
              <a:buFontTx/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55300" name="Picture 4" descr="(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260350"/>
            <a:ext cx="318611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42844" y="1357298"/>
            <a:ext cx="8572560" cy="928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В. 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Голявкин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«Как я под партой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сидел»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7158" y="5715016"/>
            <a:ext cx="8215338" cy="857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357166"/>
            <a:ext cx="7772400" cy="928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Урок литературного чтения 2 класс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 descr="Смешные рассказы для школь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708920"/>
            <a:ext cx="4937624" cy="33575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УРОКА: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375" cy="4786312"/>
          </a:xfrm>
        </p:spPr>
        <p:txBody>
          <a:bodyPr rtlCol="0">
            <a:normAutofit fontScale="92500" lnSpcReduction="20000"/>
          </a:bodyPr>
          <a:lstStyle/>
          <a:p>
            <a:r>
              <a:rPr lang="ru-RU" b="1" dirty="0" smtClean="0"/>
              <a:t>развивать творческие способности учащихся;</a:t>
            </a:r>
          </a:p>
          <a:p>
            <a:pPr>
              <a:buNone/>
            </a:pPr>
            <a:r>
              <a:rPr lang="ru-RU" b="1" dirty="0" smtClean="0"/>
              <a:t>    развивать эмоциональную сферу, речь;</a:t>
            </a:r>
          </a:p>
          <a:p>
            <a:r>
              <a:rPr lang="ru-RU" b="1" dirty="0" smtClean="0"/>
              <a:t>формировать доброе отношение к школе.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 Развивать умение самостоятельного поиска решения поставленной учебной задачи.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Развивать познавательные процессы: память, мышление, речь, внимание.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Развивать умение работать группе.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Формировать коммуникативные компетентности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2686557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0" name="Picture 2" descr="http://ruk.1september.ru/2007/03/ris/14-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643446"/>
            <a:ext cx="2286016" cy="2074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249</Words>
  <Application>Microsoft Office PowerPoint</Application>
  <PresentationFormat>Экран (4:3)</PresentationFormat>
  <Paragraphs>67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Шесть думающих шляп</vt:lpstr>
      <vt:lpstr>Белая шляпа</vt:lpstr>
      <vt:lpstr>Красная шляпа</vt:lpstr>
      <vt:lpstr>Жёлтая шляпа</vt:lpstr>
      <vt:lpstr>Чёрная шляпа</vt:lpstr>
      <vt:lpstr>Зелёная шляпа</vt:lpstr>
      <vt:lpstr>Синяя шляпа</vt:lpstr>
      <vt:lpstr>Презентация PowerPoint</vt:lpstr>
      <vt:lpstr>ЦЕЛИ УРОКА:</vt:lpstr>
      <vt:lpstr>Презентация PowerPoint</vt:lpstr>
      <vt:lpstr>Презентация PowerPoint</vt:lpstr>
      <vt:lpstr>Новые знания</vt:lpstr>
      <vt:lpstr>Синяя шляпа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Ученик  должен приобрести личные качества, обеспечивающие его успешность</dc:title>
  <cp:lastModifiedBy>Ольга</cp:lastModifiedBy>
  <cp:revision>74</cp:revision>
  <dcterms:modified xsi:type="dcterms:W3CDTF">2023-01-16T16:47:50Z</dcterms:modified>
</cp:coreProperties>
</file>