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63" r:id="rId9"/>
    <p:sldId id="264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C35BB93-682B-4A96-B6BE-F7BBBAF00201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A55215F4-CC61-4E75-AC90-2AB1FEF3244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360000">
            <a:off x="3081119" y="3476252"/>
            <a:ext cx="5145094" cy="2054715"/>
          </a:xfrm>
        </p:spPr>
        <p:txBody>
          <a:bodyPr/>
          <a:lstStyle/>
          <a:p>
            <a:r>
              <a:rPr lang="ru-RU" b="1" dirty="0" smtClean="0"/>
              <a:t>Л.Н. Толстой </a:t>
            </a:r>
            <a:r>
              <a:rPr lang="ru-RU" b="1" i="1" dirty="0" smtClean="0"/>
              <a:t>«Кавказский пленник»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24635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5265"/>
            <a:ext cx="8640960" cy="1442674"/>
          </a:xfrm>
        </p:spPr>
        <p:txBody>
          <a:bodyPr/>
          <a:lstStyle/>
          <a:p>
            <a:r>
              <a:rPr lang="ru-RU" sz="4000" b="1" dirty="0" smtClean="0"/>
              <a:t>Сравнительная характеристика героев</a:t>
            </a:r>
            <a:endParaRPr lang="ru-RU" sz="40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918394"/>
              </p:ext>
            </p:extLst>
          </p:nvPr>
        </p:nvGraphicFramePr>
        <p:xfrm>
          <a:off x="395536" y="1484784"/>
          <a:ext cx="8280921" cy="501293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384376"/>
                <a:gridCol w="2520280"/>
                <a:gridCol w="2376265"/>
              </a:tblGrid>
              <a:tr h="401526">
                <a:tc>
                  <a:txBody>
                    <a:bodyPr/>
                    <a:lstStyle/>
                    <a:p>
                      <a:r>
                        <a:rPr lang="ru-RU" dirty="0" smtClean="0"/>
                        <a:t> Качество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Жилин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err="1" smtClean="0"/>
                        <a:t>Костылин</a:t>
                      </a:r>
                      <a:endParaRPr lang="ru-RU" dirty="0"/>
                    </a:p>
                  </a:txBody>
                  <a:tcPr/>
                </a:tc>
              </a:tr>
              <a:tr h="4015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Смысл фамилии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5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Внешность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5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Предусмотрительность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8642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Отношение к лошади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5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Храбрость - трусость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5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Поведение в плену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5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Мнение татар о пленниках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5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Наблюдательность</a:t>
                      </a:r>
                    </a:p>
                    <a:p>
                      <a:r>
                        <a:rPr lang="ru-RU" sz="2000" b="1" dirty="0" smtClean="0"/>
                        <a:t>Любознательность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5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Выносливость, мужество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526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Верность, преданность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91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Домашняя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Закончить </a:t>
            </a:r>
            <a:r>
              <a:rPr lang="ru-RU" b="1" dirty="0"/>
              <a:t>составление таблицы.</a:t>
            </a:r>
          </a:p>
          <a:p>
            <a:r>
              <a:rPr lang="ru-RU" b="1" dirty="0"/>
              <a:t>Подготовить </a:t>
            </a:r>
            <a:r>
              <a:rPr lang="ru-RU" b="1" dirty="0" smtClean="0"/>
              <a:t>устный рассказ </a:t>
            </a:r>
            <a:r>
              <a:rPr lang="ru-RU" b="1" dirty="0"/>
              <a:t>на тему «Жилин и </a:t>
            </a:r>
            <a:r>
              <a:rPr lang="ru-RU" b="1" dirty="0" err="1"/>
              <a:t>Костылин</a:t>
            </a:r>
            <a:r>
              <a:rPr lang="ru-RU" b="1" dirty="0" smtClean="0"/>
              <a:t>». ( Кто из героев понравился ? Почему?)</a:t>
            </a:r>
          </a:p>
          <a:p>
            <a:r>
              <a:rPr lang="ru-RU" b="1" dirty="0"/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1 группа</a:t>
            </a:r>
            <a:r>
              <a:rPr lang="ru-RU" b="1" dirty="0" smtClean="0"/>
              <a:t>: </a:t>
            </a:r>
            <a:r>
              <a:rPr lang="ru-RU" b="1" dirty="0"/>
              <a:t>Жилин и татары. </a:t>
            </a:r>
            <a:endParaRPr lang="ru-RU" b="1" dirty="0" smtClean="0"/>
          </a:p>
          <a:p>
            <a:r>
              <a:rPr lang="ru-RU" b="1" dirty="0" smtClean="0">
                <a:solidFill>
                  <a:schemeClr val="accent1"/>
                </a:solidFill>
              </a:rPr>
              <a:t>2 группа</a:t>
            </a:r>
            <a:r>
              <a:rPr lang="ru-RU" b="1" dirty="0" smtClean="0"/>
              <a:t>:  Жилин </a:t>
            </a:r>
            <a:r>
              <a:rPr lang="ru-RU" b="1" dirty="0"/>
              <a:t>и Дина. </a:t>
            </a:r>
          </a:p>
          <a:p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390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975"/>
            <a:ext cx="8041440" cy="1094769"/>
          </a:xfrm>
        </p:spPr>
        <p:txBody>
          <a:bodyPr/>
          <a:lstStyle/>
          <a:p>
            <a:r>
              <a:rPr lang="ru-RU" sz="4400" b="1" dirty="0" smtClean="0"/>
              <a:t>Создание рассказа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70040" y="1124744"/>
            <a:ext cx="517396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Рассказ «Кавказский пленник» был написан </a:t>
            </a:r>
            <a:r>
              <a:rPr lang="ru-RU" altLang="ru-RU" sz="2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        Л .</a:t>
            </a:r>
            <a:r>
              <a:rPr lang="ru-RU" altLang="ru-RU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Н. Толстым в 70-ые годы </a:t>
            </a:r>
            <a:r>
              <a:rPr lang="ru-RU" altLang="ru-RU" sz="2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19 века</a:t>
            </a:r>
            <a:r>
              <a:rPr lang="ru-RU" altLang="ru-RU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. Толстой занимался тогда составлением Азбуки для детей. В эту Азбуку он решил включить рассказы, которые частью переводил и пересказывал, а частью сочинял сам… Многие из детских рассказов Толстого оказались одинаково интересны и для детей, и для взрослых. «Кавказский пленник» принадлежит к числу именно таких рассказов.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725" y="1628800"/>
            <a:ext cx="3836987" cy="3011487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76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6" y="0"/>
            <a:ext cx="912653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461"/>
            <a:ext cx="8041440" cy="1442674"/>
          </a:xfrm>
        </p:spPr>
        <p:txBody>
          <a:bodyPr/>
          <a:lstStyle/>
          <a:p>
            <a:r>
              <a:rPr lang="ru-RU" sz="4400" b="1" i="1" dirty="0" smtClean="0">
                <a:solidFill>
                  <a:schemeClr val="bg1"/>
                </a:solidFill>
              </a:rPr>
              <a:t>Кавказская война</a:t>
            </a:r>
            <a:endParaRPr lang="ru-RU" sz="4400" b="1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277" y="1268760"/>
            <a:ext cx="8208912" cy="302433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 События</a:t>
            </a:r>
            <a:r>
              <a:rPr lang="ru-RU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, положенные в основу этого рассказа, относятся к тому времени, когда на Кавказе шла война за присоединение его к России. </a:t>
            </a:r>
            <a:endParaRPr lang="ru-RU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5661248"/>
            <a:ext cx="51480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Война длилась с 1817г по 1864г</a:t>
            </a:r>
            <a:endParaRPr lang="ru-RU" sz="2800" b="1" dirty="0" smtClean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42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46"/>
            <a:ext cx="8041440" cy="1267814"/>
          </a:xfrm>
        </p:spPr>
        <p:txBody>
          <a:bodyPr/>
          <a:lstStyle/>
          <a:p>
            <a:r>
              <a:rPr lang="ru-RU" sz="4400" b="1" dirty="0" smtClean="0"/>
              <a:t>Из истории…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805264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latin typeface="Georgia" panose="02040502050405020303" pitchFamily="18" charset="0"/>
              </a:rPr>
              <a:t>Кавказ </a:t>
            </a:r>
            <a:r>
              <a:rPr lang="ru-RU" b="1" dirty="0" smtClean="0">
                <a:latin typeface="Georgia" panose="02040502050405020303" pitchFamily="18" charset="0"/>
              </a:rPr>
              <a:t> </a:t>
            </a:r>
            <a:r>
              <a:rPr lang="ru-RU" b="1" dirty="0">
                <a:latin typeface="Georgia" panose="02040502050405020303" pitchFamily="18" charset="0"/>
              </a:rPr>
              <a:t>был самым опасным местом в Российской империи. В начале XIX в. по настойчивым просьбам грузинского царя Георгия XII Грузия была присоединена к России. Затем в ходе русско-иранской и русско-турецкой войн к России был присоединен Азербайджан, а затем и Армения. Таким образом, все Закавказье оказалось под властью русского царя. Но на Кавказе жили горцы, которые препятствовали свободному движению по дорогам, грабили и разбойничали.</a:t>
            </a:r>
          </a:p>
          <a:p>
            <a:r>
              <a:rPr lang="ru-RU" b="1" dirty="0">
                <a:latin typeface="Georgia" panose="02040502050405020303" pitchFamily="18" charset="0"/>
              </a:rPr>
              <a:t>В 1817 г. царское правительство начало Кавказскую войну, которая продолжалась до 1864 г., то затихая на время, то возобновляясь с новой силой. В результате Кавказ был присоединен к России. В начале войны на границе были построены крепости Грозная, Внезапная, Прочный Окоп и другие, в них стояли войска. По всей границе были поселены казаки. Они жили с семьями в станицах, возделывали землю и принимали участие в воинских операциях. По другую сторону границы жили черкесы (так называли чеченцев и ингушей). Они боролись против власти русского царя, нападая на отряды, крепости и станицы. Кавказская война была очень жестокой.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05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765175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solidFill>
                  <a:schemeClr val="tx1"/>
                </a:solidFill>
              </a:rPr>
              <a:t>Эпизод Кавказской войны</a:t>
            </a:r>
          </a:p>
        </p:txBody>
      </p:sp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2916238" y="6092825"/>
            <a:ext cx="36512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800">
                <a:latin typeface="Monotype Corsiva" pitchFamily="66" charset="0"/>
              </a:rPr>
              <a:t>М.Ю.Лермонтов (1840 г.)</a:t>
            </a:r>
          </a:p>
        </p:txBody>
      </p:sp>
      <p:pic>
        <p:nvPicPr>
          <p:cNvPr id="10244" name="Picture 6" descr="Рисунок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914400"/>
            <a:ext cx="8802688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806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5461"/>
            <a:ext cx="8041440" cy="1181291"/>
          </a:xfrm>
        </p:spPr>
        <p:txBody>
          <a:bodyPr/>
          <a:lstStyle/>
          <a:p>
            <a:r>
              <a:rPr lang="ru-RU" sz="4400" b="1" dirty="0" smtClean="0"/>
              <a:t>Участие автора в войне</a:t>
            </a:r>
            <a:endParaRPr lang="ru-RU" sz="4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105" y="1412776"/>
            <a:ext cx="5544616" cy="5184576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23 года было Льву Толстому, когда брат Николай убедил его поехать с ним на Кавказ. </a:t>
            </a:r>
            <a:endParaRPr lang="ru-RU" sz="2800" b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r>
              <a:rPr lang="ru-RU" sz="2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В </a:t>
            </a:r>
            <a:r>
              <a:rPr lang="ru-RU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1851 году Лев Николаевич </a:t>
            </a:r>
            <a:r>
              <a:rPr lang="ru-RU" sz="2800" b="1" dirty="0" smtClean="0">
                <a:solidFill>
                  <a:schemeClr val="accent1"/>
                </a:solidFill>
                <a:latin typeface="Georgia" panose="02040502050405020303" pitchFamily="18" charset="0"/>
              </a:rPr>
              <a:t>поехал </a:t>
            </a:r>
            <a:r>
              <a:rPr lang="ru-RU" sz="2800" b="1" dirty="0">
                <a:solidFill>
                  <a:schemeClr val="accent1"/>
                </a:solidFill>
                <a:latin typeface="Georgia" panose="02040502050405020303" pitchFamily="18" charset="0"/>
              </a:rPr>
              <a:t>на Кавказ с братом-офицером по собственной охоте, добровольцем. Спустя год он поступил на военную службу и стал принимать участие в походах в качестве так называемого «Фейерверкера», то есть артиллериста.</a:t>
            </a:r>
          </a:p>
          <a:p>
            <a:endParaRPr lang="ru-RU" sz="2800" b="1" dirty="0" smtClean="0">
              <a:solidFill>
                <a:schemeClr val="accent1"/>
              </a:solidFill>
              <a:latin typeface="Georgia" panose="02040502050405020303" pitchFamily="18" charset="0"/>
            </a:endParaRPr>
          </a:p>
          <a:p>
            <a:endParaRPr lang="ru-RU" b="1" dirty="0">
              <a:solidFill>
                <a:schemeClr val="accent1"/>
              </a:solidFill>
              <a:latin typeface="Georgia" panose="020405020504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721" y="980728"/>
            <a:ext cx="3193767" cy="41764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482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036495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260648"/>
            <a:ext cx="7467600" cy="2542740"/>
          </a:xfrm>
          <a:solidFill>
            <a:schemeClr val="bg1">
              <a:lumMod val="85000"/>
              <a:alpha val="36000"/>
            </a:schemeClr>
          </a:solidFill>
        </p:spPr>
        <p:txBody>
          <a:bodyPr>
            <a:normAutofit lnSpcReduction="10000"/>
          </a:bodyPr>
          <a:lstStyle/>
          <a:p>
            <a:r>
              <a:rPr lang="ru-RU" altLang="ru-RU" b="1" dirty="0">
                <a:solidFill>
                  <a:schemeClr val="accent1"/>
                </a:solidFill>
                <a:latin typeface="Georgia" panose="02040502050405020303" pitchFamily="18" charset="0"/>
              </a:rPr>
              <a:t>Летом 1853 года двадцатичетырёхлетний Толстой едва не попал в плен к чеченцам. Это случилось во время передвижения войск к крепости Грозной.</a:t>
            </a:r>
            <a:br>
              <a:rPr lang="ru-RU" altLang="ru-RU" b="1" dirty="0">
                <a:solidFill>
                  <a:schemeClr val="accent1"/>
                </a:solidFill>
                <a:latin typeface="Georgia" panose="02040502050405020303" pitchFamily="18" charset="0"/>
              </a:rPr>
            </a:br>
            <a:r>
              <a:rPr lang="ru-RU" altLang="ru-RU" b="1" dirty="0">
                <a:solidFill>
                  <a:schemeClr val="accent1"/>
                </a:solidFill>
                <a:latin typeface="Georgia" panose="02040502050405020303" pitchFamily="18" charset="0"/>
              </a:rPr>
              <a:t>В «Кавказском пленнике» Толстой  использовал некоторые подробности этой истории.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74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041440" cy="980728"/>
          </a:xfrm>
        </p:spPr>
        <p:txBody>
          <a:bodyPr/>
          <a:lstStyle/>
          <a:p>
            <a:r>
              <a:rPr lang="ru-RU" sz="4400" b="1" dirty="0" smtClean="0"/>
              <a:t>Работа по тексту</a:t>
            </a:r>
            <a:endParaRPr lang="ru-RU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980728"/>
            <a:ext cx="8542584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1"/>
                </a:solidFill>
              </a:rPr>
              <a:t>1. Почему рассказ назван «Кавказский пленник»?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1"/>
                </a:solidFill>
              </a:rPr>
              <a:t>2. Кого  назвали в рассказе «кавказским пленником»?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1"/>
                </a:solidFill>
              </a:rPr>
              <a:t>3. Назовите причину, заставившую Жилина отправиться в путь.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1"/>
                </a:solidFill>
              </a:rPr>
              <a:t>4. В чем заключалась опасность пути?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789040"/>
            <a:ext cx="3358009" cy="28645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2105025" cy="2852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3789040"/>
            <a:ext cx="2808311" cy="2912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395536" y="2780928"/>
            <a:ext cx="88392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57784" indent="-22860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173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468880" indent="-182880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Rage Italic" pitchFamily="66" charset="0"/>
              <a:buChar char="0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>
                <a:solidFill>
                  <a:schemeClr val="accent1"/>
                </a:solidFill>
              </a:rPr>
              <a:t>5. Что заставило Жилина и </a:t>
            </a:r>
            <a:r>
              <a:rPr lang="ru-RU" altLang="ru-RU" b="1" dirty="0" err="1" smtClean="0">
                <a:solidFill>
                  <a:schemeClr val="accent1"/>
                </a:solidFill>
              </a:rPr>
              <a:t>Костылина</a:t>
            </a:r>
            <a:r>
              <a:rPr lang="ru-RU" altLang="ru-RU" b="1" dirty="0" smtClean="0">
                <a:solidFill>
                  <a:schemeClr val="accent1"/>
                </a:solidFill>
              </a:rPr>
              <a:t> оторваться от охраны и уехать вперед?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altLang="ru-RU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662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1331913" y="6003925"/>
            <a:ext cx="726032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chemeClr val="accent1"/>
                </a:solidFill>
                <a:latin typeface="Georgia" panose="02040502050405020303" pitchFamily="18" charset="0"/>
              </a:rPr>
              <a:t>Как герой оказался в плену?</a:t>
            </a:r>
          </a:p>
        </p:txBody>
      </p:sp>
      <p:pic>
        <p:nvPicPr>
          <p:cNvPr id="11268" name="Picture 9" descr="Рисунок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836613"/>
            <a:ext cx="4030662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 descr="Рисунок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836613"/>
            <a:ext cx="4198938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39552" y="0"/>
            <a:ext cx="8041440" cy="980728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400" b="1" smtClean="0"/>
              <a:t>Работа по тексту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161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Тетрадь для рисования</Template>
  <TotalTime>75</TotalTime>
  <Words>357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Sketchbook</vt:lpstr>
      <vt:lpstr>Л.Н. Толстой «Кавказский пленник»</vt:lpstr>
      <vt:lpstr>Создание рассказа</vt:lpstr>
      <vt:lpstr>Кавказская война</vt:lpstr>
      <vt:lpstr>Из истории…</vt:lpstr>
      <vt:lpstr>Эпизод Кавказской войны</vt:lpstr>
      <vt:lpstr>Участие автора в войне</vt:lpstr>
      <vt:lpstr>Презентация PowerPoint</vt:lpstr>
      <vt:lpstr>Работа по тексту</vt:lpstr>
      <vt:lpstr>Презентация PowerPoint</vt:lpstr>
      <vt:lpstr>Сравнительная характеристика героев</vt:lpstr>
      <vt:lpstr>Домашняя работа</vt:lpstr>
    </vt:vector>
  </TitlesOfParts>
  <Company>DNA Project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Л.Н. Толстой «Кавказский пленник»</dc:title>
  <dc:creator>DNA7 X86</dc:creator>
  <cp:lastModifiedBy>DNA7 X86</cp:lastModifiedBy>
  <cp:revision>15</cp:revision>
  <dcterms:created xsi:type="dcterms:W3CDTF">2017-01-17T09:30:15Z</dcterms:created>
  <dcterms:modified xsi:type="dcterms:W3CDTF">2017-01-17T10:45:59Z</dcterms:modified>
</cp:coreProperties>
</file>