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6" r:id="rId9"/>
    <p:sldId id="257" r:id="rId10"/>
    <p:sldId id="263" r:id="rId11"/>
    <p:sldId id="258" r:id="rId12"/>
    <p:sldId id="261" r:id="rId13"/>
    <p:sldId id="264" r:id="rId14"/>
    <p:sldId id="259" r:id="rId15"/>
    <p:sldId id="262" r:id="rId16"/>
    <p:sldId id="267" r:id="rId17"/>
    <p:sldId id="268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FFCC"/>
    <a:srgbClr val="66FF66"/>
    <a:srgbClr val="CCFFCC"/>
    <a:srgbClr val="66FF33"/>
    <a:srgbClr val="219797"/>
    <a:srgbClr val="E3CD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00" autoAdjust="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45BD7E-B72B-409A-985A-87D6E33F7506}" type="doc">
      <dgm:prSet loTypeId="urn:microsoft.com/office/officeart/2005/8/layout/vList2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16B0675E-D147-4826-91D0-036D5FCD26AF}">
      <dgm:prSet phldrT="[Текст]"/>
      <dgm:spPr/>
      <dgm:t>
        <a:bodyPr/>
        <a:lstStyle/>
        <a:p>
          <a:r>
            <a:rPr lang="ru-RU" b="1" i="1" u="sng" dirty="0" smtClean="0">
              <a:solidFill>
                <a:srgbClr val="66FF33"/>
              </a:solidFill>
            </a:rPr>
            <a:t>старые</a:t>
          </a:r>
          <a:r>
            <a:rPr lang="ru-RU" dirty="0" smtClean="0">
              <a:solidFill>
                <a:srgbClr val="66FF33"/>
              </a:solidFill>
            </a:rPr>
            <a:t> – это отрасли, которые либо стабилизировались в своем развитии, либо находятся в упадке (судостроительная промышленность)</a:t>
          </a:r>
          <a:endParaRPr lang="ru-RU" dirty="0">
            <a:solidFill>
              <a:srgbClr val="66FF33"/>
            </a:solidFill>
          </a:endParaRPr>
        </a:p>
      </dgm:t>
    </dgm:pt>
    <dgm:pt modelId="{E366FE55-B2BE-4ABD-97C6-0E8BC5B3B134}" type="parTrans" cxnId="{690BCC0D-DB26-486A-BFF9-36F597797A32}">
      <dgm:prSet/>
      <dgm:spPr/>
      <dgm:t>
        <a:bodyPr/>
        <a:lstStyle/>
        <a:p>
          <a:endParaRPr lang="ru-RU"/>
        </a:p>
      </dgm:t>
    </dgm:pt>
    <dgm:pt modelId="{360CBE0C-9AFD-49C6-ACB0-2D5D8E473A70}" type="sibTrans" cxnId="{690BCC0D-DB26-486A-BFF9-36F597797A32}">
      <dgm:prSet/>
      <dgm:spPr/>
      <dgm:t>
        <a:bodyPr/>
        <a:lstStyle/>
        <a:p>
          <a:endParaRPr lang="ru-RU"/>
        </a:p>
      </dgm:t>
    </dgm:pt>
    <dgm:pt modelId="{B17E0392-E192-41EB-869F-C491B2DB217D}">
      <dgm:prSet phldrT="[Текст]"/>
      <dgm:spPr/>
      <dgm:t>
        <a:bodyPr/>
        <a:lstStyle/>
        <a:p>
          <a:r>
            <a:rPr lang="ru-RU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новейшие</a:t>
          </a:r>
          <a:r>
            <a: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это отрасли, которые являются «катализаторами» НТР, которые демонстрируют быстрый и устойчивый рост и ориентируются на центры науки, квалифицированную рабочую силу и выгоды транспортно-географического положения (производство электронной продукции)</a:t>
          </a:r>
          <a:endParaRPr lang="ru-RU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0B9B75-F10A-4CD6-B369-7952456F79D2}" type="parTrans" cxnId="{DF50AAD6-151E-4E0D-955C-ED2A43E8C483}">
      <dgm:prSet/>
      <dgm:spPr/>
      <dgm:t>
        <a:bodyPr/>
        <a:lstStyle/>
        <a:p>
          <a:endParaRPr lang="ru-RU"/>
        </a:p>
      </dgm:t>
    </dgm:pt>
    <dgm:pt modelId="{22FFD5D5-6F1B-40D9-9902-4638F6D655A6}" type="sibTrans" cxnId="{DF50AAD6-151E-4E0D-955C-ED2A43E8C483}">
      <dgm:prSet/>
      <dgm:spPr/>
      <dgm:t>
        <a:bodyPr/>
        <a:lstStyle/>
        <a:p>
          <a:endParaRPr lang="ru-RU"/>
        </a:p>
      </dgm:t>
    </dgm:pt>
    <dgm:pt modelId="{0DB9DBCD-A27F-47DF-AD2A-B27C1B2AB4BB}">
      <dgm:prSet/>
      <dgm:spPr/>
      <dgm:t>
        <a:bodyPr/>
        <a:lstStyle/>
        <a:p>
          <a:r>
            <a:rPr lang="ru-RU" b="1" i="1" u="sng" dirty="0" smtClean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новые</a:t>
          </a:r>
          <a:r>
            <a:rPr lang="ru-RU" dirty="0" smtClean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это отрасли, которые обнаруживают некоторый рост производства (автомобильная промышленность)</a:t>
          </a:r>
          <a:endParaRPr lang="ru-RU" dirty="0">
            <a:solidFill>
              <a:schemeClr val="bg1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E791CA-57EA-42F6-8C08-438398B7C1F0}" type="parTrans" cxnId="{3ADC16B8-C5F1-4324-8A97-C60116E890AE}">
      <dgm:prSet/>
      <dgm:spPr/>
      <dgm:t>
        <a:bodyPr/>
        <a:lstStyle/>
        <a:p>
          <a:endParaRPr lang="ru-RU"/>
        </a:p>
      </dgm:t>
    </dgm:pt>
    <dgm:pt modelId="{FEA45CA8-A294-484A-B282-6B4AAA3220D7}" type="sibTrans" cxnId="{3ADC16B8-C5F1-4324-8A97-C60116E890AE}">
      <dgm:prSet/>
      <dgm:spPr/>
      <dgm:t>
        <a:bodyPr/>
        <a:lstStyle/>
        <a:p>
          <a:endParaRPr lang="ru-RU"/>
        </a:p>
      </dgm:t>
    </dgm:pt>
    <dgm:pt modelId="{B8E09CC7-C9FA-4772-BEA8-53B9B03D8AEE}" type="pres">
      <dgm:prSet presAssocID="{CB45BD7E-B72B-409A-985A-87D6E33F75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F3BA57-2D78-4FBC-B251-381DE13B8B5C}" type="pres">
      <dgm:prSet presAssocID="{16B0675E-D147-4826-91D0-036D5FCD26AF}" presName="parentText" presStyleLbl="node1" presStyleIdx="0" presStyleCnt="3" custScaleY="839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0632E-7882-4DAC-99BA-AC1323AF604C}" type="pres">
      <dgm:prSet presAssocID="{360CBE0C-9AFD-49C6-ACB0-2D5D8E473A70}" presName="spacer" presStyleCnt="0"/>
      <dgm:spPr/>
    </dgm:pt>
    <dgm:pt modelId="{8CBAC3F5-E98C-4AB5-BEFC-8A23B589648E}" type="pres">
      <dgm:prSet presAssocID="{0DB9DBCD-A27F-47DF-AD2A-B27C1B2AB4B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CBBEF-7171-4586-A940-D676A762C7E9}" type="pres">
      <dgm:prSet presAssocID="{FEA45CA8-A294-484A-B282-6B4AAA3220D7}" presName="spacer" presStyleCnt="0"/>
      <dgm:spPr/>
    </dgm:pt>
    <dgm:pt modelId="{925A3397-E3C3-4818-B906-DD99581AB9E5}" type="pres">
      <dgm:prSet presAssocID="{B17E0392-E192-41EB-869F-C491B2DB217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1AA24F-20C4-4620-A489-E225BCEB7A97}" type="presOf" srcId="{16B0675E-D147-4826-91D0-036D5FCD26AF}" destId="{DFF3BA57-2D78-4FBC-B251-381DE13B8B5C}" srcOrd="0" destOrd="0" presId="urn:microsoft.com/office/officeart/2005/8/layout/vList2"/>
    <dgm:cxn modelId="{3ADC16B8-C5F1-4324-8A97-C60116E890AE}" srcId="{CB45BD7E-B72B-409A-985A-87D6E33F7506}" destId="{0DB9DBCD-A27F-47DF-AD2A-B27C1B2AB4BB}" srcOrd="1" destOrd="0" parTransId="{C6E791CA-57EA-42F6-8C08-438398B7C1F0}" sibTransId="{FEA45CA8-A294-484A-B282-6B4AAA3220D7}"/>
    <dgm:cxn modelId="{CC145F93-BB46-4AD8-9EEC-F41D8EC413F3}" type="presOf" srcId="{B17E0392-E192-41EB-869F-C491B2DB217D}" destId="{925A3397-E3C3-4818-B906-DD99581AB9E5}" srcOrd="0" destOrd="0" presId="urn:microsoft.com/office/officeart/2005/8/layout/vList2"/>
    <dgm:cxn modelId="{DF50AAD6-151E-4E0D-955C-ED2A43E8C483}" srcId="{CB45BD7E-B72B-409A-985A-87D6E33F7506}" destId="{B17E0392-E192-41EB-869F-C491B2DB217D}" srcOrd="2" destOrd="0" parTransId="{560B9B75-F10A-4CD6-B369-7952456F79D2}" sibTransId="{22FFD5D5-6F1B-40D9-9902-4638F6D655A6}"/>
    <dgm:cxn modelId="{01B06354-2FD3-461D-900B-699EF08FCEC3}" type="presOf" srcId="{CB45BD7E-B72B-409A-985A-87D6E33F7506}" destId="{B8E09CC7-C9FA-4772-BEA8-53B9B03D8AEE}" srcOrd="0" destOrd="0" presId="urn:microsoft.com/office/officeart/2005/8/layout/vList2"/>
    <dgm:cxn modelId="{690BCC0D-DB26-486A-BFF9-36F597797A32}" srcId="{CB45BD7E-B72B-409A-985A-87D6E33F7506}" destId="{16B0675E-D147-4826-91D0-036D5FCD26AF}" srcOrd="0" destOrd="0" parTransId="{E366FE55-B2BE-4ABD-97C6-0E8BC5B3B134}" sibTransId="{360CBE0C-9AFD-49C6-ACB0-2D5D8E473A70}"/>
    <dgm:cxn modelId="{EDC4BAF5-8BED-4AEE-9EAA-396FADB256B0}" type="presOf" srcId="{0DB9DBCD-A27F-47DF-AD2A-B27C1B2AB4BB}" destId="{8CBAC3F5-E98C-4AB5-BEFC-8A23B589648E}" srcOrd="0" destOrd="0" presId="urn:microsoft.com/office/officeart/2005/8/layout/vList2"/>
    <dgm:cxn modelId="{20D5B090-1E50-45AB-8393-58C10B4476E3}" type="presParOf" srcId="{B8E09CC7-C9FA-4772-BEA8-53B9B03D8AEE}" destId="{DFF3BA57-2D78-4FBC-B251-381DE13B8B5C}" srcOrd="0" destOrd="0" presId="urn:microsoft.com/office/officeart/2005/8/layout/vList2"/>
    <dgm:cxn modelId="{D8DF9908-A584-4AC6-BAC4-5E77BDD732AA}" type="presParOf" srcId="{B8E09CC7-C9FA-4772-BEA8-53B9B03D8AEE}" destId="{D6E0632E-7882-4DAC-99BA-AC1323AF604C}" srcOrd="1" destOrd="0" presId="urn:microsoft.com/office/officeart/2005/8/layout/vList2"/>
    <dgm:cxn modelId="{9918E8C9-5158-4AB7-8B2A-415BCE757B83}" type="presParOf" srcId="{B8E09CC7-C9FA-4772-BEA8-53B9B03D8AEE}" destId="{8CBAC3F5-E98C-4AB5-BEFC-8A23B589648E}" srcOrd="2" destOrd="0" presId="urn:microsoft.com/office/officeart/2005/8/layout/vList2"/>
    <dgm:cxn modelId="{91BD84F1-8178-48F6-99F1-7F3505F39194}" type="presParOf" srcId="{B8E09CC7-C9FA-4772-BEA8-53B9B03D8AEE}" destId="{F86CBBEF-7171-4586-A940-D676A762C7E9}" srcOrd="3" destOrd="0" presId="urn:microsoft.com/office/officeart/2005/8/layout/vList2"/>
    <dgm:cxn modelId="{20B4509B-84DB-464B-AA0B-FB53BA2D64A9}" type="presParOf" srcId="{B8E09CC7-C9FA-4772-BEA8-53B9B03D8AEE}" destId="{925A3397-E3C3-4818-B906-DD99581AB9E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F3BA57-2D78-4FBC-B251-381DE13B8B5C}">
      <dsp:nvSpPr>
        <dsp:cNvPr id="0" name=""/>
        <dsp:cNvSpPr/>
      </dsp:nvSpPr>
      <dsp:spPr>
        <a:xfrm>
          <a:off x="0" y="829"/>
          <a:ext cx="8715436" cy="1420550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u="sng" kern="1200" dirty="0" smtClean="0">
              <a:solidFill>
                <a:srgbClr val="66FF33"/>
              </a:solidFill>
            </a:rPr>
            <a:t>старые</a:t>
          </a:r>
          <a:r>
            <a:rPr lang="ru-RU" sz="2100" kern="1200" dirty="0" smtClean="0">
              <a:solidFill>
                <a:srgbClr val="66FF33"/>
              </a:solidFill>
            </a:rPr>
            <a:t> – это отрасли, которые либо стабилизировались в своем развитии, либо находятся в упадке (судостроительная промышленность)</a:t>
          </a:r>
          <a:endParaRPr lang="ru-RU" sz="2100" kern="1200" dirty="0">
            <a:solidFill>
              <a:srgbClr val="66FF33"/>
            </a:solidFill>
          </a:endParaRPr>
        </a:p>
      </dsp:txBody>
      <dsp:txXfrm>
        <a:off x="0" y="829"/>
        <a:ext cx="8715436" cy="1420550"/>
      </dsp:txXfrm>
    </dsp:sp>
    <dsp:sp modelId="{8CBAC3F5-E98C-4AB5-BEFC-8A23B589648E}">
      <dsp:nvSpPr>
        <dsp:cNvPr id="0" name=""/>
        <dsp:cNvSpPr/>
      </dsp:nvSpPr>
      <dsp:spPr>
        <a:xfrm>
          <a:off x="0" y="1481859"/>
          <a:ext cx="8715436" cy="1693026"/>
        </a:xfrm>
        <a:prstGeom prst="roundRect">
          <a:avLst/>
        </a:prstGeom>
        <a:solidFill>
          <a:schemeClr val="accent4">
            <a:shade val="80000"/>
            <a:hueOff val="-40857"/>
            <a:satOff val="-1513"/>
            <a:lumOff val="1272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u="sng" kern="1200" dirty="0" smtClean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новые</a:t>
          </a:r>
          <a:r>
            <a:rPr lang="ru-RU" sz="2100" kern="1200" dirty="0" smtClean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это отрасли, которые обнаруживают некоторый рост производства (автомобильная промышленность)</a:t>
          </a:r>
          <a:endParaRPr lang="ru-RU" sz="2100" kern="1200" dirty="0">
            <a:solidFill>
              <a:schemeClr val="bg1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481859"/>
        <a:ext cx="8715436" cy="1693026"/>
      </dsp:txXfrm>
    </dsp:sp>
    <dsp:sp modelId="{925A3397-E3C3-4818-B906-DD99581AB9E5}">
      <dsp:nvSpPr>
        <dsp:cNvPr id="0" name=""/>
        <dsp:cNvSpPr/>
      </dsp:nvSpPr>
      <dsp:spPr>
        <a:xfrm>
          <a:off x="0" y="3235366"/>
          <a:ext cx="8715436" cy="1693026"/>
        </a:xfrm>
        <a:prstGeom prst="roundRect">
          <a:avLst/>
        </a:prstGeom>
        <a:solidFill>
          <a:schemeClr val="accent4">
            <a:shade val="80000"/>
            <a:hueOff val="-81714"/>
            <a:satOff val="-3026"/>
            <a:lumOff val="2544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новейшие</a:t>
          </a:r>
          <a:r>
            <a:rPr lang="ru-RU" sz="21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это отрасли, которые являются «катализаторами» НТР, которые демонстрируют быстрый и устойчивый рост и ориентируются на центры науки, квалифицированную рабочую силу и выгоды транспортно-географического положения (производство электронной продукции)</a:t>
          </a:r>
          <a:endParaRPr lang="ru-RU" sz="21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235366"/>
        <a:ext cx="8715436" cy="1693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300FE1-D223-47C8-8EEF-86EB375E0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0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E0BADFE-4BBF-4DE5-B444-41065110E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3383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09C3F39-05F3-4AD7-93C6-22CA7AF2F8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16ED2-3354-426F-A62B-AF6ECA9E86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D92E6F88-4251-42DC-989F-510020EC94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7BBED1D9-79AA-4EFC-A1AD-CD18BABFCD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55A5560-D473-4BF6-A576-E8C45CA3B3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75466-1A9B-477D-B616-A687F029E0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50B4966-A00C-4987-A7D4-8FF94A36BB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D4E9DAC3-A974-4843-89A7-23813AD57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BE91A8-9151-4C7E-8D4A-C80BC88163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A9FA687-B009-4DA3-B7BA-9B5D888A0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EDBEFE50-83CB-4054-A7E2-BFC9CDE093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CED8E6-F966-447E-B78B-212146C31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D%D0%BD%D0%B5%D1%80%D0%B3%D0%BE%D0%BC%D0%B0%D1%88_(%D0%B3%D1%80%D1%83%D0%BF%D0%BF%D0%B0_%D0%BF%D1%80%D0%B5%D0%B4%D0%BF%D1%80%D0%B8%D1%8F%D1%82%D0%B8%D0%B9)" TargetMode="External"/><Relationship Id="rId13" Type="http://schemas.openxmlformats.org/officeDocument/2006/relationships/hyperlink" Target="https://ru.wikipedia.org/wiki/%D0%A7%D0%B5%D0%BB%D1%8F%D0%B1%D0%B8%D0%BD%D1%81%D0%BA%D0%B8%D0%B9_%D1%82%D1%80%D0%B0%D0%BA%D1%82%D0%BE%D1%80%D0%BD%D1%8B%D0%B9_%D0%B7%D0%B0%D0%B2%D0%BE%D0%B4" TargetMode="External"/><Relationship Id="rId3" Type="http://schemas.openxmlformats.org/officeDocument/2006/relationships/hyperlink" Target="https://ru.wikipedia.org/wiki/%D0%A0%D0%BE%D1%81%D0%BA%D0%BE%D1%81%D0%BC%D0%BE%D1%81" TargetMode="External"/><Relationship Id="rId7" Type="http://schemas.openxmlformats.org/officeDocument/2006/relationships/hyperlink" Target="https://ru.wikipedia.org/wiki/%D0%A1%D0%B8%D0%BB%D0%BE%D0%B2%D1%8B%D0%B5_%D0%BC%D0%B0%D1%88%D0%B8%D0%BD%D1%8B" TargetMode="External"/><Relationship Id="rId12" Type="http://schemas.openxmlformats.org/officeDocument/2006/relationships/hyperlink" Target="https://ru.wikipedia.org/wiki/%D0%A0%D0%BE%D1%81%D1%82%D1%81%D0%B5%D0%BB%D1%8C%D0%BC%D0%B0%D1%88" TargetMode="External"/><Relationship Id="rId2" Type="http://schemas.openxmlformats.org/officeDocument/2006/relationships/hyperlink" Target="https://ru.wikipedia.org/wiki/%D0%A0%D0%BE%D1%81%D1%82%D0%B5%D1%85" TargetMode="External"/><Relationship Id="rId16" Type="http://schemas.openxmlformats.org/officeDocument/2006/relationships/hyperlink" Target="https://ru.wikipedia.org/wiki/%D0%A3%D1%80%D0%B0%D0%BB%D0%BC%D0%B0%D1%88%D0%B7%D0%B0%D0%B2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1%80%D0%B0%D0%BD%D1%81%D0%BC%D0%B0%D1%88%D1%85%D0%BE%D0%BB%D0%B4%D0%B8%D0%BD%D0%B3" TargetMode="External"/><Relationship Id="rId11" Type="http://schemas.openxmlformats.org/officeDocument/2006/relationships/hyperlink" Target="https://ru.wikipedia.org/wiki/%D0%98%D0%BD%D1%82%D0%B5%D0%B3%D1%80%D0%B0" TargetMode="External"/><Relationship Id="rId5" Type="http://schemas.openxmlformats.org/officeDocument/2006/relationships/hyperlink" Target="https://ru.wikipedia.org/wiki/%D0%9E%D0%B1%D1%8A%D0%B5%D0%B4%D0%B8%D0%BD%D1%91%D0%BD%D0%BD%D0%B0%D1%8F_%D1%81%D1%83%D0%B4%D0%BE%D1%81%D1%82%D1%80%D0%BE%D0%B8%D1%82%D0%B5%D0%BB%D1%8C%D0%BD%D0%B0%D1%8F_%D0%BA%D0%BE%D1%80%D0%BF%D0%BE%D1%80%D0%B0%D1%86%D0%B8%D1%8F" TargetMode="External"/><Relationship Id="rId15" Type="http://schemas.openxmlformats.org/officeDocument/2006/relationships/hyperlink" Target="https://ru.wikipedia.org/wiki/%D0%9A%D0%B0%D0%BC%D0%90%D0%97" TargetMode="External"/><Relationship Id="rId10" Type="http://schemas.openxmlformats.org/officeDocument/2006/relationships/hyperlink" Target="https://ru.wikipedia.org/wiki/%D0%93%D1%80%D1%83%D0%BF%D0%BF%D0%B0_%D0%93%D0%9C%D0%A1" TargetMode="External"/><Relationship Id="rId4" Type="http://schemas.openxmlformats.org/officeDocument/2006/relationships/hyperlink" Target="https://ru.wikipedia.org/wiki/%D0%A0%D1%83%D1%81%D1%81%D0%BA%D0%B8%D0%B5_%D0%BC%D0%B0%D1%88%D0%B8%D0%BD%D1%8B" TargetMode="External"/><Relationship Id="rId9" Type="http://schemas.openxmlformats.org/officeDocument/2006/relationships/hyperlink" Target="https://ru.wikipedia.org/wiki/%D0%9E%D0%B1%D1%8A%D0%B5%D0%B4%D0%B8%D0%BD%D1%91%D0%BD%D0%BD%D1%8B%D0%B5_%D0%BC%D0%B0%D1%88%D0%B8%D0%BD%D0%BE%D1%81%D1%82%D1%80%D0%BE%D0%B8%D1%82%D0%B5%D0%BB%D1%8C%D0%BD%D1%8B%D0%B5_%D0%B7%D0%B0%D0%B2%D0%BE%D0%B4%D1%8B" TargetMode="External"/><Relationship Id="rId14" Type="http://schemas.openxmlformats.org/officeDocument/2006/relationships/hyperlink" Target="https://ru.wikipedia.org/wiki/%D0%90%D0%B2%D1%82%D0%BE%D0%92%D0%90%D0%9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0%D1%83%D0%B4%D0%BE%D1%91%D0%BC%D0%BA%D0%BE%D1%81%D1%82%D1%8C" TargetMode="External"/><Relationship Id="rId7" Type="http://schemas.openxmlformats.org/officeDocument/2006/relationships/hyperlink" Target="https://ru.wikipedia.org/wiki/%D0%A0%D0%B5%D0%BC%D0%BE%D0%BD%D1%82" TargetMode="External"/><Relationship Id="rId2" Type="http://schemas.openxmlformats.org/officeDocument/2006/relationships/hyperlink" Target="https://ru.wikipedia.org/wiki/%D0%9C%D0%B0%D1%88%D0%B8%D0%BD%D0%BE%D1%81%D1%82%D1%80%D0%BE%D0%B5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E%D1%87%D0%BD%D0%BE%D0%B5_%D0%BC%D0%B0%D1%88%D0%B8%D0%BD%D0%BE%D1%81%D1%82%D1%80%D0%BE%D0%B5%D0%BD%D0%B8%D0%B5" TargetMode="External"/><Relationship Id="rId5" Type="http://schemas.openxmlformats.org/officeDocument/2006/relationships/hyperlink" Target="https://ru.wikipedia.org/wiki/%D0%A2%D1%8F%D0%B6%D1%91%D0%BB%D0%BE%D0%B5_%D0%BC%D0%B0%D1%88%D0%B8%D0%BD%D0%BE%D1%81%D1%82%D1%80%D0%BE%D0%B5%D0%BD%D0%B8%D0%B5" TargetMode="External"/><Relationship Id="rId4" Type="http://schemas.openxmlformats.org/officeDocument/2006/relationships/hyperlink" Target="https://ru.wikipedia.org/wiki/%D0%9D%D0%B0%D1%83%D0%BA%D0%BE%D1%91%D0%BC%D0%BA%D0%B8%D0%B5_%D1%82%D0%B5%D1%85%D0%BD%D0%BE%D0%BB%D0%BE%D0%B3%D0%B8%D0%B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6%D0%B5%D0%BB%D0%B5%D0%B7%D0%BD%D0%BE%D0%B4%D0%BE%D1%80%D0%BE%D0%B6%D0%BD%D0%BE%D0%B5_%D0%BC%D0%B0%D1%88%D0%B8%D0%BD%D0%BE%D1%81%D1%82%D1%80%D0%BE%D0%B5%D0%BD%D0%B8%D0%B5" TargetMode="External"/><Relationship Id="rId3" Type="http://schemas.openxmlformats.org/officeDocument/2006/relationships/hyperlink" Target="https://ru.wikipedia.org/wiki/%D0%A2%D1%80%D0%B0%D0%BD%D1%81%D0%BF%D0%BE%D1%80%D1%82%D0%BD%D0%BE%D0%B5_%D0%BC%D0%B0%D1%88%D0%B8%D0%BD%D0%BE%D1%81%D1%82%D1%80%D0%BE%D0%B5%D0%BD%D0%B8%D0%B5" TargetMode="External"/><Relationship Id="rId7" Type="http://schemas.openxmlformats.org/officeDocument/2006/relationships/hyperlink" Target="https://ru.wikipedia.org/wiki/%D0%90%D0%B2%D1%82%D0%BE%D0%BC%D0%BE%D0%B1%D0%B8%D0%BB%D1%8C%D0%BD%D0%B0%D1%8F_%D0%BF%D1%80%D0%BE%D0%BC%D1%8B%D1%88%D0%BB%D0%B5%D0%BD%D0%BD%D0%BE%D1%81%D1%82%D1%8C" TargetMode="External"/><Relationship Id="rId12" Type="http://schemas.openxmlformats.org/officeDocument/2006/relationships/hyperlink" Target="https://ru.wikipedia.org/wiki/%D0%9A%D0%BE%D1%81%D0%BC%D0%B8%D1%87%D0%B5%D1%81%D0%BA%D0%B0%D1%8F_%D0%BF%D1%80%D0%BE%D0%BC%D1%8B%D1%88%D0%BB%D0%B5%D0%BD%D0%BD%D0%BE%D1%81%D1%82%D1%8C_%D0%A0%D0%BE%D1%81%D1%81%D0%B8%D0%B8" TargetMode="External"/><Relationship Id="rId2" Type="http://schemas.openxmlformats.org/officeDocument/2006/relationships/hyperlink" Target="https://ru.wikipedia.org/wiki/%D0%A2%D0%B5%D1%85%D0%BD%D0%BE%D0%BB%D0%BE%D0%B3%D0%B8%D1%87%D0%B5%D1%81%D0%BA%D0%B0%D1%8F_%D0%BE%D1%81%D0%BD%D0%B0%D1%81%D1%82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0%B2%D1%82%D0%BE%D0%BC%D0%BE%D0%B1%D0%B8%D0%BB%D0%B5%D1%81%D1%82%D1%80%D0%BE%D0%B5%D0%BD%D0%B8%D0%B5" TargetMode="External"/><Relationship Id="rId11" Type="http://schemas.openxmlformats.org/officeDocument/2006/relationships/hyperlink" Target="https://ru.wikipedia.org/wiki/%D0%9E%D0%B1%D0%BE%D1%80%D0%BE%D0%BD%D0%BD%D0%BE%D0%B5_%D0%BF%D1%80%D0%BE%D0%B8%D0%B7%D0%B2%D0%BE%D0%B4%D1%81%D1%82%D0%B2%D0%BE" TargetMode="External"/><Relationship Id="rId5" Type="http://schemas.openxmlformats.org/officeDocument/2006/relationships/hyperlink" Target="https://ru.wikipedia.org/wiki/%D0%90%D0%B2%D0%B8%D0%B0%D1%86%D0%B8%D0%BE%D0%BD%D0%BD%D0%B0%D1%8F_%D0%BF%D1%80%D0%BE%D0%BC%D1%8B%D1%88%D0%BB%D0%B5%D0%BD%D0%BD%D0%BE%D1%81%D1%82%D1%8C" TargetMode="External"/><Relationship Id="rId10" Type="http://schemas.openxmlformats.org/officeDocument/2006/relationships/hyperlink" Target="https://ru.wikipedia.org/wiki/%D0%A1%D1%83%D0%B4%D0%BE%D1%81%D1%82%D1%80%D0%BE%D0%B5%D0%BD%D0%B8%D0%B5" TargetMode="External"/><Relationship Id="rId4" Type="http://schemas.openxmlformats.org/officeDocument/2006/relationships/hyperlink" Target="https://ru.wikipedia.org/wiki/%D0%90%D0%B2%D0%B8%D0%B0%D1%81%D1%82%D1%80%D0%BE%D0%B5%D0%BD%D0%B8%D0%B5" TargetMode="External"/><Relationship Id="rId9" Type="http://schemas.openxmlformats.org/officeDocument/2006/relationships/hyperlink" Target="https://ru.wikipedia.org/wiki/%D0%92%D0%B0%D0%B3%D0%BE%D0%BD%D0%BE%D1%81%D1%82%D1%80%D0%BE%D0%B5%D0%BD%D0%B8%D0%B5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0%B8%D1%84%D1%82" TargetMode="External"/><Relationship Id="rId13" Type="http://schemas.openxmlformats.org/officeDocument/2006/relationships/hyperlink" Target="https://ru.wikipedia.org/wiki/%D0%A1%D0%B5%D0%BB%D1%8C%D1%81%D0%BA%D0%BE%D1%85%D0%BE%D0%B7%D1%8F%D0%B9%D1%81%D1%82%D0%B2%D0%B5%D0%BD%D0%BD%D0%BE%D0%B5_%D0%BC%D0%B0%D1%88%D0%B8%D0%BD%D0%BE%D1%81%D1%82%D1%80%D0%BE%D0%B5%D0%BD%D0%B8%D0%B5" TargetMode="External"/><Relationship Id="rId3" Type="http://schemas.openxmlformats.org/officeDocument/2006/relationships/hyperlink" Target="https://ru.wikipedia.org/w/index.php?title=%D0%9C%D0%B0%D1%88%D0%B8%D0%BD%D0%BE%D1%81%D1%82%D1%80%D0%BE%D0%B5%D0%BD%D0%B8%D0%B5&amp;action=edit&amp;section=3" TargetMode="External"/><Relationship Id="rId7" Type="http://schemas.openxmlformats.org/officeDocument/2006/relationships/hyperlink" Target="https://ru.wikipedia.org/wiki/%D0%93%D1%80%D1%83%D0%B7%D0%BE%D0%BF%D0%BE%D0%B4%D1%8A%D1%91%D0%BC%D0%BD%D1%8B%D0%B9_%D0%BA%D1%80%D0%B0%D0%BD" TargetMode="External"/><Relationship Id="rId12" Type="http://schemas.openxmlformats.org/officeDocument/2006/relationships/hyperlink" Target="https://ru.wikipedia.org/wiki/%D0%AD%D0%BD%D0%B5%D1%80%D0%B3%D0%BE%D0%BC%D0%B0%D1%88%D0%B8%D0%BD%D0%BE%D1%81%D1%82%D1%80%D0%BE%D0%B5%D0%BD%D0%B8%D0%B5" TargetMode="External"/><Relationship Id="rId2" Type="http://schemas.openxmlformats.org/officeDocument/2006/relationships/hyperlink" Target="https://ru.wikipedia.org/w/index.php?title=%D0%9C%D0%B0%D1%88%D0%B8%D0%BD%D0%BE%D1%81%D1%82%D1%80%D0%BE%D0%B5%D0%BD%D0%B8%D0%B5&amp;veaction=edit&amp;section=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E%D0%B4%D1%8A%D1%91%D0%BC%D0%BD%D0%BE-%D1%82%D1%80%D0%B0%D0%BD%D1%81%D0%BF%D0%BE%D1%80%D1%82%D0%BD%D1%8B%D0%B5_%D0%BC%D0%B0%D1%88%D0%B8%D0%BD%D1%8B" TargetMode="External"/><Relationship Id="rId11" Type="http://schemas.openxmlformats.org/officeDocument/2006/relationships/hyperlink" Target="https://ru.wikipedia.org/wiki/%D0%AD%D0%BA%D1%81%D0%BA%D0%B0%D0%B2%D0%B0%D1%82%D0%BE%D1%80" TargetMode="External"/><Relationship Id="rId5" Type="http://schemas.openxmlformats.org/officeDocument/2006/relationships/hyperlink" Target="https://ru.wikipedia.org/wiki/%D0%9C%D0%B5%D1%82%D0%B0%D0%BB%D0%BB%D1%83%D1%80%D0%B3%D0%B8%D1%8F" TargetMode="External"/><Relationship Id="rId15" Type="http://schemas.openxmlformats.org/officeDocument/2006/relationships/hyperlink" Target="https://ru.wikipedia.org/wiki/%D0%9B%D0%B5%D1%81%D0%BE%D0%BF%D1%80%D0%BE%D0%BC%D1%8B%D1%88%D0%BB%D0%B5%D0%BD%D0%BD%D0%BE%D0%B5_%D0%BC%D0%B0%D1%88%D0%B8%D0%BD%D0%BE%D1%81%D1%82%D1%80%D0%BE%D0%B5%D0%BD%D0%B8%D0%B5" TargetMode="External"/><Relationship Id="rId10" Type="http://schemas.openxmlformats.org/officeDocument/2006/relationships/hyperlink" Target="https://ru.wikipedia.org/wiki/%D0%9A%D0%BE%D0%BD%D0%B2%D0%B5%D0%B9%D0%B5%D1%80" TargetMode="External"/><Relationship Id="rId4" Type="http://schemas.openxmlformats.org/officeDocument/2006/relationships/hyperlink" Target="https://ru.wikipedia.org/wiki/%D0%A2%D1%8F%D0%B6%D1%91%D0%BB%D0%BE%D0%B5_%D0%BC%D0%B0%D1%88%D0%B8%D0%BD%D0%BE%D1%81%D1%82%D1%80%D0%BE%D0%B5%D0%BD%D0%B8%D0%B5" TargetMode="External"/><Relationship Id="rId9" Type="http://schemas.openxmlformats.org/officeDocument/2006/relationships/hyperlink" Target="https://ru.wikipedia.org/wiki/%D0%9F%D0%BE%D0%B4%D1%8A%D1%91%D0%BC%D0%BD%D0%B8%D0%BA" TargetMode="External"/><Relationship Id="rId14" Type="http://schemas.openxmlformats.org/officeDocument/2006/relationships/hyperlink" Target="https://ru.wikipedia.org/wiki/%D0%A5%D0%B8%D0%BC%D0%B8%D1%87%D0%B5%D1%81%D0%BA%D0%BE%D0%B5_%D0%BC%D0%B0%D1%88%D0%B8%D0%BD%D0%BE%D1%81%D1%82%D1%80%D0%BE%D0%B5%D0%BD%D0%B8%D0%B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1%91%D0%B3%D0%BA%D0%B0%D1%8F_%D0%BF%D1%80%D0%BE%D0%BC%D1%8B%D1%88%D0%BB%D0%B5%D0%BD%D0%BD%D0%BE%D1%81%D1%82%D1%8C" TargetMode="External"/><Relationship Id="rId3" Type="http://schemas.openxmlformats.org/officeDocument/2006/relationships/hyperlink" Target="https://ru.wikipedia.org/w/index.php?title=%D0%9C%D0%B0%D1%88%D0%B8%D0%BD%D0%BE%D1%81%D1%82%D1%80%D0%BE%D0%B5%D0%BD%D0%B8%D0%B5&amp;action=edit&amp;section=4" TargetMode="External"/><Relationship Id="rId7" Type="http://schemas.openxmlformats.org/officeDocument/2006/relationships/hyperlink" Target="https://ru.wikipedia.org/wiki/%D0%A1%D1%82%D0%B0%D0%BD%D0%BA%D0%BE%D1%81%D1%82%D1%80%D0%BE%D0%B5%D0%BD%D0%B8%D0%B5" TargetMode="External"/><Relationship Id="rId12" Type="http://schemas.openxmlformats.org/officeDocument/2006/relationships/hyperlink" Target="https://ru.wikipedia.org/wiki/1953_%D0%B3%D0%BE%D0%B4" TargetMode="External"/><Relationship Id="rId2" Type="http://schemas.openxmlformats.org/officeDocument/2006/relationships/hyperlink" Target="https://ru.wikipedia.org/w/index.php?title=%D0%9C%D0%B0%D1%88%D0%B8%D0%BD%D0%BE%D1%81%D1%82%D1%80%D0%BE%D0%B5%D0%BD%D0%B8%D0%B5&amp;veaction=edit&amp;section=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8%D0%BA%D0%B8%D0%BF%D0%B5%D0%B4%D0%B8%D1%8F:%D0%9F%D1%80%D0%BE%D0%B2%D0%B5%D1%80%D1%8F%D0%B5%D0%BC%D0%BE%D1%81%D1%82%D1%8C" TargetMode="External"/><Relationship Id="rId11" Type="http://schemas.openxmlformats.org/officeDocument/2006/relationships/hyperlink" Target="https://ru.wikipedia.org/wiki/%D0%AF%D0%B4%D0%B5%D1%80%D0%BD%D0%BE%D0%B5_%D0%BE%D1%80%D1%83%D0%B6%D0%B8%D0%B5" TargetMode="External"/><Relationship Id="rId5" Type="http://schemas.openxmlformats.org/officeDocument/2006/relationships/hyperlink" Target="https://ru.wikipedia.org/wiki/%D0%94%D0%B2%D0%B8%D0%B3%D0%B0%D1%82%D0%B5%D0%BB%D0%B5%D1%81%D1%82%D1%80%D0%BE%D0%B5%D0%BD%D0%B8%D0%B5" TargetMode="External"/><Relationship Id="rId10" Type="http://schemas.openxmlformats.org/officeDocument/2006/relationships/hyperlink" Target="https://ru.wikipedia.org/wiki/%D0%9C%D0%B8%D0%BD%D0%B8%D1%81%D1%82%D0%B5%D1%80%D1%81%D1%82%D0%B2%D0%BE_%D1%81%D1%80%D0%B5%D0%B4%D0%BD%D0%B5%D0%B3%D0%BE_%D0%BC%D0%B0%D1%88%D0%B8%D0%BD%D0%BE%D1%81%D1%82%D1%80%D0%BE%D0%B5%D0%BD%D0%B8%D1%8F_%D0%A1%D0%A1%D0%A1%D0%A0" TargetMode="External"/><Relationship Id="rId4" Type="http://schemas.openxmlformats.org/officeDocument/2006/relationships/hyperlink" Target="https://ru.wikipedia.org/wiki/%D0%90%D0%B2%D1%82%D0%BE%D0%BC%D0%BE%D0%B1%D0%B8%D0%BB%D1%8C%D0%BD%D0%B0%D1%8F_%D0%BF%D1%80%D0%BE%D0%BC%D1%8B%D1%88%D0%BB%D0%B5%D0%BD%D0%BD%D0%BE%D1%81%D1%82%D1%8C" TargetMode="External"/><Relationship Id="rId9" Type="http://schemas.openxmlformats.org/officeDocument/2006/relationships/hyperlink" Target="https://ru.wikipedia.org/wiki/%D0%A0%D0%BE%D0%B1%D0%BE%D1%82%D0%BE%D1%82%D0%B5%D1%85%D0%BD%D0%B8%D0%BA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1%80%D0%B8%D0%B1%D0%BE%D1%80%D0%BE%D1%81%D1%82%D1%80%D0%BE%D0%B5%D0%BD%D0%B8%D0%B5" TargetMode="External"/><Relationship Id="rId13" Type="http://schemas.openxmlformats.org/officeDocument/2006/relationships/hyperlink" Target="https://ru.wikipedia.org/wiki/%D0%AD%D0%BD%D0%B5%D1%80%D0%B3%D0%B5%D1%82%D0%B8%D1%87%D0%B5%D1%81%D0%BA%D0%BE%D0%B5_%D0%BC%D0%B0%D1%88%D0%B8%D0%BD%D0%BE%D1%81%D1%82%D1%80%D0%BE%D0%B5%D0%BD%D0%B8%D0%B5" TargetMode="External"/><Relationship Id="rId18" Type="http://schemas.openxmlformats.org/officeDocument/2006/relationships/hyperlink" Target="https://ru.wikipedia.org/wiki/%D0%A1%D0%BA%D0%BE%D0%B1%D0%B0%D1%80%D1%8C" TargetMode="External"/><Relationship Id="rId3" Type="http://schemas.openxmlformats.org/officeDocument/2006/relationships/hyperlink" Target="https://ru.wikipedia.org/w/index.php?title=%D0%9C%D0%B0%D1%88%D0%B8%D0%BD%D0%BE%D1%81%D1%82%D1%80%D0%BE%D0%B5%D0%BD%D0%B8%D0%B5&amp;action=edit&amp;section=5" TargetMode="External"/><Relationship Id="rId21" Type="http://schemas.openxmlformats.org/officeDocument/2006/relationships/hyperlink" Target="https://ru.wikipedia.org/wiki/%D0%A1%D1%82%D0%B0%D0%BD%D0%B4%D0%B0%D1%80%D1%82%D0%B8%D0%B7%D0%B0%D1%86%D0%B8%D1%8F" TargetMode="External"/><Relationship Id="rId7" Type="http://schemas.openxmlformats.org/officeDocument/2006/relationships/hyperlink" Target="https://ru.wikipedia.org/wiki/%D0%A8%D0%B0%D0%B1%D0%BB%D0%BE%D0%BD:%D0%9F%D1%80%D0%BE%D1%8F%D1%81%D0%BD%D0%B8%D1%82%D1%8C" TargetMode="External"/><Relationship Id="rId12" Type="http://schemas.openxmlformats.org/officeDocument/2006/relationships/hyperlink" Target="https://ru.wikipedia.org/w/index.php?title=%D0%9C%D0%B0%D1%88%D0%B8%D0%BD%D0%BE%D1%81%D1%82%D1%80%D0%BE%D0%B5%D0%BD%D0%B8%D0%B5&amp;action=edit&amp;section=7" TargetMode="External"/><Relationship Id="rId17" Type="http://schemas.openxmlformats.org/officeDocument/2006/relationships/hyperlink" Target="https://ru.wikipedia.org/wiki/%D0%A1%D1%82%D0%BE%D0%BB%D0%BE%D0%B2%D1%8B%D0%B5_%D0%BF%D1%80%D0%B8%D0%B1%D0%BE%D1%80%D1%8B" TargetMode="External"/><Relationship Id="rId2" Type="http://schemas.openxmlformats.org/officeDocument/2006/relationships/hyperlink" Target="https://ru.wikipedia.org/w/index.php?title=%D0%9C%D0%B0%D1%88%D0%B8%D0%BD%D0%BE%D1%81%D1%82%D1%80%D0%BE%D0%B5%D0%BD%D0%B8%D0%B5&amp;veaction=edit&amp;section=5" TargetMode="External"/><Relationship Id="rId16" Type="http://schemas.openxmlformats.org/officeDocument/2006/relationships/hyperlink" Target="https://ru.wikipedia.org/wiki/%D0%9D%D0%BE%D0%B6" TargetMode="External"/><Relationship Id="rId20" Type="http://schemas.openxmlformats.org/officeDocument/2006/relationships/hyperlink" Target="https://ru.wikipedia.org/wiki/%D0%9C%D0%B5%D1%82%D0%B8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9C%D0%B0%D1%88%D0%B8%D0%BD%D0%BE%D1%81%D1%82%D1%80%D0%BE%D0%B5%D0%BD%D0%B8%D0%B5&amp;action=edit&amp;section=6" TargetMode="External"/><Relationship Id="rId11" Type="http://schemas.openxmlformats.org/officeDocument/2006/relationships/hyperlink" Target="https://ru.wikipedia.org/w/index.php?title=%D0%9C%D0%B0%D1%88%D0%B8%D0%BD%D0%BE%D1%81%D1%82%D1%80%D0%BE%D0%B5%D0%BD%D0%B8%D0%B5&amp;veaction=edit&amp;section=7" TargetMode="External"/><Relationship Id="rId5" Type="http://schemas.openxmlformats.org/officeDocument/2006/relationships/hyperlink" Target="https://ru.wikipedia.org/w/index.php?title=%D0%9C%D0%B0%D1%88%D0%B8%D0%BD%D0%BE%D1%81%D1%82%D1%80%D0%BE%D0%B5%D0%BD%D0%B8%D0%B5&amp;veaction=edit&amp;section=6" TargetMode="External"/><Relationship Id="rId15" Type="http://schemas.openxmlformats.org/officeDocument/2006/relationships/hyperlink" Target="https://ru.wikipedia.org/w/index.php?title=%D0%9C%D0%B0%D1%88%D0%B8%D0%BD%D0%BE%D1%81%D1%82%D1%80%D0%BE%D0%B5%D0%BD%D0%B8%D0%B5&amp;action=edit&amp;section=8" TargetMode="External"/><Relationship Id="rId10" Type="http://schemas.openxmlformats.org/officeDocument/2006/relationships/hyperlink" Target="https://ru.wikipedia.org/wiki/%D0%AD%D0%BB%D0%B5%D0%BA%D1%82%D1%80%D0%BE%D0%BD%D0%BD%D0%B0%D1%8F_%D0%BF%D1%80%D0%BE%D0%BC%D1%8B%D1%88%D0%BB%D0%B5%D0%BD%D0%BD%D0%BE%D1%81%D1%82%D1%8C" TargetMode="External"/><Relationship Id="rId19" Type="http://schemas.openxmlformats.org/officeDocument/2006/relationships/hyperlink" Target="https://ru.wikipedia.org/wiki/%D0%A4%D1%83%D1%80%D0%BD%D0%B8%D1%82%D1%83%D1%80%D0%B0" TargetMode="External"/><Relationship Id="rId4" Type="http://schemas.openxmlformats.org/officeDocument/2006/relationships/hyperlink" Target="https://ru.wikipedia.org/wiki/%D0%9B%D1%91%D0%B3%D0%BA%D0%B0%D1%8F_%D0%BF%D1%80%D0%BE%D0%BC%D1%8B%D1%88%D0%BB%D0%B5%D0%BD%D0%BD%D0%BE%D1%81%D1%82%D1%8C" TargetMode="External"/><Relationship Id="rId9" Type="http://schemas.openxmlformats.org/officeDocument/2006/relationships/hyperlink" Target="https://ru.wikipedia.org/wiki/%D0%AD%D0%BB%D0%B5%D0%BA%D1%82%D1%80%D0%BE%D1%82%D0%B5%D1%85%D0%BD%D0%B8%D0%BA%D0%B0" TargetMode="External"/><Relationship Id="rId14" Type="http://schemas.openxmlformats.org/officeDocument/2006/relationships/hyperlink" Target="https://ru.wikipedia.org/w/index.php?title=%D0%9C%D0%B0%D1%88%D0%B8%D0%BD%D0%BE%D1%81%D1%82%D1%80%D0%BE%D0%B5%D0%BD%D0%B8%D0%B5&amp;veaction=edit&amp;section=8" TargetMode="External"/><Relationship Id="rId22" Type="http://schemas.openxmlformats.org/officeDocument/2006/relationships/hyperlink" Target="https://ru.wikipedia.org/wiki/%D0%90%D0%A1%D0%A3_%D0%A2%D0%9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111624"/>
            <a:ext cx="8143875" cy="2371463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Машиностроение</a:t>
            </a:r>
            <a:endParaRPr lang="ru-RU" sz="6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43688" y="5045536"/>
            <a:ext cx="2500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Ученик 10 класса</a:t>
            </a:r>
            <a:endParaRPr lang="ru-RU" dirty="0" smtClean="0"/>
          </a:p>
          <a:p>
            <a:r>
              <a:rPr lang="ru-RU" dirty="0" err="1" smtClean="0"/>
              <a:t>Цогоев</a:t>
            </a:r>
            <a:r>
              <a:rPr lang="ru-RU" dirty="0" smtClean="0"/>
              <a:t> </a:t>
            </a:r>
            <a:r>
              <a:rPr lang="ru-RU" dirty="0" err="1" smtClean="0"/>
              <a:t>Ацамаз</a:t>
            </a:r>
            <a:endParaRPr lang="ru-RU" dirty="0" smtClean="0"/>
          </a:p>
        </p:txBody>
      </p:sp>
      <p:pic>
        <p:nvPicPr>
          <p:cNvPr id="12290" name="Picture 2" descr="https://upload.wikimedia.org/wikipedia/commons/thumb/d/d9/Rostekh2018.jpeg/200px-Rostekh201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01008"/>
            <a:ext cx="4248472" cy="2175124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3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2204864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/>
              <a:t>Состав машиностроительного комплекса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2286000"/>
          <a:ext cx="8501062" cy="435929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17765"/>
                <a:gridCol w="2206461"/>
                <a:gridCol w="1964163"/>
                <a:gridCol w="2412673"/>
              </a:tblGrid>
              <a:tr h="8689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>
                          <a:solidFill>
                            <a:srgbClr val="FFFF00"/>
                          </a:solidFill>
                        </a:rPr>
                        <a:t>Отрасли, определяющие НТП во всем хозяйстве </a:t>
                      </a:r>
                      <a:endParaRPr lang="ru-RU" sz="14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rgbClr val="000000"/>
                        </a:gs>
                        <a:gs pos="20000">
                          <a:srgbClr val="000040"/>
                        </a:gs>
                        <a:gs pos="50000">
                          <a:srgbClr val="400040"/>
                        </a:gs>
                        <a:gs pos="75000">
                          <a:srgbClr val="8F0040"/>
                        </a:gs>
                        <a:gs pos="89999">
                          <a:srgbClr val="F27300"/>
                        </a:gs>
                        <a:gs pos="100000">
                          <a:srgbClr val="FFBF00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>
                          <a:solidFill>
                            <a:srgbClr val="FFFF00"/>
                          </a:solidFill>
                        </a:rPr>
                        <a:t>Отрасли, определяющие НТП в самом машиностроении </a:t>
                      </a:r>
                      <a:endParaRPr lang="ru-RU" sz="1400" b="1" i="0" u="none" strike="noStrike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rgbClr val="000000"/>
                        </a:gs>
                        <a:gs pos="20000">
                          <a:srgbClr val="000040"/>
                        </a:gs>
                        <a:gs pos="50000">
                          <a:srgbClr val="400040"/>
                        </a:gs>
                        <a:gs pos="75000">
                          <a:srgbClr val="8F0040"/>
                        </a:gs>
                        <a:gs pos="89999">
                          <a:srgbClr val="F27300"/>
                        </a:gs>
                        <a:gs pos="100000">
                          <a:srgbClr val="FFBF00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>
                          <a:solidFill>
                            <a:srgbClr val="FFFF00"/>
                          </a:solidFill>
                        </a:rPr>
                        <a:t>Общее машиностроение </a:t>
                      </a:r>
                      <a:endParaRPr lang="ru-RU" sz="1400" b="1" i="0" u="none" strike="noStrike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rgbClr val="000000"/>
                        </a:gs>
                        <a:gs pos="20000">
                          <a:srgbClr val="000040"/>
                        </a:gs>
                        <a:gs pos="50000">
                          <a:srgbClr val="400040"/>
                        </a:gs>
                        <a:gs pos="75000">
                          <a:srgbClr val="8F0040"/>
                        </a:gs>
                        <a:gs pos="89999">
                          <a:srgbClr val="F27300"/>
                        </a:gs>
                        <a:gs pos="100000">
                          <a:srgbClr val="FFBF00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u="none" strike="noStrike" dirty="0">
                          <a:solidFill>
                            <a:srgbClr val="FFFF00"/>
                          </a:solidFill>
                        </a:rPr>
                        <a:t>Тяжелое </a:t>
                      </a:r>
                      <a:endParaRPr lang="ru-RU" sz="1400" b="1" u="none" strike="noStrike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 rtl="0" fontAlgn="t"/>
                      <a:r>
                        <a:rPr lang="ru-RU" sz="1400" b="1" u="none" strike="noStrike" dirty="0" smtClean="0">
                          <a:solidFill>
                            <a:srgbClr val="FFFF00"/>
                          </a:solidFill>
                        </a:rPr>
                        <a:t>машиностроение </a:t>
                      </a:r>
                      <a:endParaRPr lang="ru-RU" sz="14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rgbClr val="000000"/>
                        </a:gs>
                        <a:gs pos="20000">
                          <a:srgbClr val="000040"/>
                        </a:gs>
                        <a:gs pos="50000">
                          <a:srgbClr val="400040"/>
                        </a:gs>
                        <a:gs pos="75000">
                          <a:srgbClr val="8F0040"/>
                        </a:gs>
                        <a:gs pos="89999">
                          <a:srgbClr val="F27300"/>
                        </a:gs>
                        <a:gs pos="100000">
                          <a:srgbClr val="FFBF00"/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689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Электротехническая промышленность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Станкостроение и инструментальная промышленность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Железнодорожное машиностроение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Производство машин для металлургии и горнодобывающей промышленности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</a:tr>
              <a:tr h="4362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Приборостроение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Автомобильная промышленность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Судостроение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Подъемно-транспортное машиностроение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</a:tr>
              <a:tr h="8689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Радиотехника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Авиационная промышленность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Машиностроение для легкой и пищевой промышленности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Химическое и нефтяное машиностроение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</a:tr>
              <a:tr h="65171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Электроника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Тракторное и сельскохозяйственное машиностроение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Строительно-дорожное и коммунальное машиностроение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</a:tr>
              <a:tr h="6644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Промышленность металлических конструкций и изделий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3"/>
          <p:cNvSpPr>
            <a:spLocks noGrp="1"/>
          </p:cNvSpPr>
          <p:nvPr>
            <p:ph type="title"/>
          </p:nvPr>
        </p:nvSpPr>
        <p:spPr>
          <a:xfrm>
            <a:off x="928688" y="714375"/>
            <a:ext cx="7010400" cy="1019175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Группы отраслей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1785926"/>
          <a:ext cx="871543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2286000"/>
          <a:ext cx="8929687" cy="4216400"/>
        </p:xfrm>
        <a:graphic>
          <a:graphicData uri="http://schemas.openxmlformats.org/drawingml/2006/table">
            <a:tbl>
              <a:tblPr/>
              <a:tblGrid>
                <a:gridCol w="1490662"/>
                <a:gridCol w="2509838"/>
                <a:gridCol w="2786062"/>
                <a:gridCol w="2143125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5" marR="6529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5" marR="6529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5" marR="6529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Отсутствует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5" marR="6529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  <a:tr h="3513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Зарубежная Европа, США, Канада, Япония, Россия</a:t>
                      </a:r>
                    </a:p>
                  </a:txBody>
                  <a:tcPr marL="65295" marR="65295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81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Австралия, Китай, Индия, НИС Азии, Казахстан, Португалии,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Норвегия,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Финляндия,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ЮАР, Бразилия, Аргентина,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Мексика</a:t>
                      </a:r>
                    </a:p>
                  </a:txBody>
                  <a:tcPr marL="65295" marR="65295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Индонезия, Монголия, Турция,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Иран, Афганистан, Пакистан,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 Конго,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Алжир,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Марокко,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Египет,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Венесуэла,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Колумбия,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Перу, Чили</a:t>
                      </a:r>
                    </a:p>
                  </a:txBody>
                  <a:tcPr marL="65295" marR="65295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81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Саудовская Аравия, страны Тропической Африки  Центральной Америки</a:t>
                      </a:r>
                    </a:p>
                  </a:txBody>
                  <a:tcPr marL="65295" marR="65295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586662" cy="1311275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i="1" dirty="0" smtClean="0"/>
              <a:t>Уровень развития машиностроения в регионах и странах мира</a:t>
            </a:r>
            <a:endParaRPr lang="ru-RU" sz="3200" dirty="0" smtClean="0"/>
          </a:p>
        </p:txBody>
      </p:sp>
      <p:pic>
        <p:nvPicPr>
          <p:cNvPr id="7182" name="Picture 10" descr="mon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883150"/>
            <a:ext cx="2428875" cy="18224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63" y="500063"/>
            <a:ext cx="7010400" cy="80486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3200" i="1" dirty="0" smtClean="0"/>
              <a:t>География машиностроения</a:t>
            </a:r>
            <a:endParaRPr lang="ru-RU" sz="3200" dirty="0" smtClean="0"/>
          </a:p>
        </p:txBody>
      </p:sp>
      <p:pic>
        <p:nvPicPr>
          <p:cNvPr id="8195" name="Picture 3" descr="C:\Documents and Settings\Admin\Рабочий стол\Рисунок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520" y="1850263"/>
            <a:ext cx="5108448" cy="3925824"/>
          </a:xfrm>
          <a:noFill/>
          <a:ln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980728"/>
            <a:ext cx="7010400" cy="1116360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i="1" dirty="0"/>
              <a:t>М</a:t>
            </a:r>
            <a:r>
              <a:rPr lang="ru-RU" sz="3200" i="1" dirty="0" smtClean="0"/>
              <a:t>ашиностроительные </a:t>
            </a:r>
            <a:br>
              <a:rPr lang="ru-RU" sz="3200" i="1" dirty="0" smtClean="0"/>
            </a:br>
            <a:r>
              <a:rPr lang="ru-RU" sz="3200" i="1" dirty="0" smtClean="0"/>
              <a:t>центры мира</a:t>
            </a:r>
            <a:endParaRPr lang="ru-RU" sz="3200" dirty="0" smtClean="0"/>
          </a:p>
        </p:txBody>
      </p:sp>
      <p:sp>
        <p:nvSpPr>
          <p:cNvPr id="9219" name="Содержимое 3"/>
          <p:cNvSpPr>
            <a:spLocks noGrp="1"/>
          </p:cNvSpPr>
          <p:nvPr>
            <p:ph sz="quarter" idx="1"/>
          </p:nvPr>
        </p:nvSpPr>
        <p:spPr>
          <a:xfrm>
            <a:off x="428625" y="2286000"/>
            <a:ext cx="8001000" cy="3886200"/>
          </a:xfr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1800" i="1" u="sng" dirty="0" smtClean="0">
                <a:solidFill>
                  <a:srgbClr val="FF0000"/>
                </a:solidFill>
              </a:rPr>
              <a:t>Северная Америка</a:t>
            </a:r>
            <a:r>
              <a:rPr lang="ru-RU" sz="1800" i="1" dirty="0" smtClean="0"/>
              <a:t>,</a:t>
            </a:r>
            <a:r>
              <a:rPr lang="ru-RU" sz="1800" dirty="0" smtClean="0"/>
              <a:t> где производятся практически все виды машиностроительной продукции: от самой высокой до средней и низкой степени сложности.</a:t>
            </a:r>
          </a:p>
          <a:p>
            <a:pPr eaLnBrk="1" hangingPunct="1"/>
            <a:r>
              <a:rPr lang="ru-RU" sz="1800" i="1" u="sng" dirty="0" smtClean="0">
                <a:solidFill>
                  <a:srgbClr val="FF0000"/>
                </a:solidFill>
              </a:rPr>
              <a:t>Зарубежная Европа</a:t>
            </a:r>
            <a:r>
              <a:rPr lang="ru-RU" sz="1800" dirty="0" smtClean="0"/>
              <a:t>, которая производит главным образом массовую машиностроительную продукцию, но сохраняет и свои позиции в некоторых новейших отраслях.</a:t>
            </a:r>
          </a:p>
          <a:p>
            <a:pPr eaLnBrk="1" hangingPunct="1"/>
            <a:r>
              <a:rPr lang="ru-RU" sz="1800" i="1" u="sng" dirty="0" smtClean="0">
                <a:solidFill>
                  <a:srgbClr val="FF0000"/>
                </a:solidFill>
              </a:rPr>
              <a:t>Восточная и Юго-Восточная Азия</a:t>
            </a:r>
            <a:r>
              <a:rPr lang="ru-RU" sz="1800" dirty="0" smtClean="0"/>
              <a:t>, в котором лидирует Япония, также сочетающая продукцию массового машиностроения с изделиями самой высокой технологии: в него входят и «азиатские тигры», специализирующиеся, прежде всего,  на выпуске бытовой электроники, и Китай.</a:t>
            </a:r>
          </a:p>
          <a:p>
            <a:pPr eaLnBrk="1" hangingPunct="1"/>
            <a:r>
              <a:rPr lang="ru-RU" sz="1800" i="1" u="sng" dirty="0" smtClean="0">
                <a:solidFill>
                  <a:srgbClr val="FF0000"/>
                </a:solidFill>
              </a:rPr>
              <a:t>СНГ</a:t>
            </a:r>
            <a:r>
              <a:rPr lang="ru-RU" sz="1800" dirty="0" smtClean="0"/>
              <a:t>, для большинства стран которого машиностроение – одна из главных отраслей международной специализации.</a:t>
            </a:r>
          </a:p>
        </p:txBody>
      </p:sp>
      <p:pic>
        <p:nvPicPr>
          <p:cNvPr id="9220" name="Picture 11" descr="mo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763175"/>
            <a:ext cx="1000125" cy="75088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10" descr="mob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0"/>
            <a:ext cx="2928937" cy="21971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9" descr="kom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786438"/>
            <a:ext cx="1428750" cy="10715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8688" y="785813"/>
            <a:ext cx="7010400" cy="1311275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3200" i="1" dirty="0" smtClean="0"/>
              <a:t>Главные экспортеры и импортеры автомобилей</a:t>
            </a:r>
            <a:endParaRPr lang="ru-RU" sz="3200" dirty="0" smtClean="0"/>
          </a:p>
        </p:txBody>
      </p:sp>
      <p:pic>
        <p:nvPicPr>
          <p:cNvPr id="6" name="Picture 12" descr="автомобилестроение ведущие экспортеры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0106" y="2574925"/>
            <a:ext cx="4867275" cy="2476500"/>
          </a:xfrm>
          <a:prstGeom prst="roundRect">
            <a:avLst>
              <a:gd name="adj" fmla="val 85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714858" y="3501008"/>
            <a:ext cx="5429288" cy="10156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Одна из главных отраслей машиностроения  мира –</a:t>
            </a:r>
            <a:r>
              <a:rPr lang="ru-RU" sz="1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 автомобилестроение </a:t>
            </a:r>
            <a:r>
              <a:rPr lang="ru-RU" sz="14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 Оно  является важной  экспортной  отраслью,  к нему  привязаны  многочисленные  поставщики пластмасс, резины, стекла и т.д.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755576" y="404664"/>
            <a:ext cx="6781800" cy="1600200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200" b="0" i="1" dirty="0">
                <a:solidFill>
                  <a:schemeClr val="bg1"/>
                </a:solidFill>
                <a:latin typeface="+mn-lt"/>
              </a:rPr>
              <a:t>Автомобильная промышленность</a:t>
            </a:r>
            <a:endParaRPr lang="ru-RU" sz="3200" b="0" i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988840"/>
            <a:ext cx="7543800" cy="38862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  <a:defRPr/>
            </a:pPr>
            <a:endParaRPr lang="ru-RU" sz="17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ru-RU" sz="1700" dirty="0" smtClean="0">
                <a:solidFill>
                  <a:srgbClr val="000000"/>
                </a:solidFill>
              </a:rPr>
              <a:t>После </a:t>
            </a:r>
            <a:r>
              <a:rPr lang="ru-RU" sz="1700" dirty="0">
                <a:solidFill>
                  <a:srgbClr val="000000"/>
                </a:solidFill>
              </a:rPr>
              <a:t>глубочайшего в своей истории экономического </a:t>
            </a:r>
            <a:r>
              <a:rPr lang="ru-RU" sz="1700" dirty="0" smtClean="0">
                <a:solidFill>
                  <a:srgbClr val="000000"/>
                </a:solidFill>
              </a:rPr>
              <a:t>кризиса начинается подъем автомобильной промышленности. </a:t>
            </a:r>
            <a:r>
              <a:rPr lang="ru-RU" sz="1700" dirty="0">
                <a:solidFill>
                  <a:srgbClr val="000000"/>
                </a:solidFill>
              </a:rPr>
              <a:t>В 2010 г. общий объем зарегистрированных </a:t>
            </a:r>
            <a:r>
              <a:rPr lang="ru-RU" sz="1700" dirty="0" smtClean="0">
                <a:solidFill>
                  <a:srgbClr val="000000"/>
                </a:solidFill>
              </a:rPr>
              <a:t>автомобилей вырос </a:t>
            </a:r>
            <a:r>
              <a:rPr lang="ru-RU" sz="1700" dirty="0">
                <a:solidFill>
                  <a:srgbClr val="000000"/>
                </a:solidFill>
              </a:rPr>
              <a:t>на 5%. При этом наиболее высокие темпы роста </a:t>
            </a:r>
            <a:r>
              <a:rPr lang="ru-RU" sz="1700" dirty="0" smtClean="0">
                <a:solidFill>
                  <a:srgbClr val="000000"/>
                </a:solidFill>
              </a:rPr>
              <a:t>пришлись на страны </a:t>
            </a:r>
            <a:r>
              <a:rPr lang="ru-RU" sz="1700" dirty="0">
                <a:solidFill>
                  <a:srgbClr val="000000"/>
                </a:solidFill>
              </a:rPr>
              <a:t>Азии (17,5%), Северной Америки (11%) и Западной Европы (10%). Самый слабый рост </a:t>
            </a:r>
            <a:r>
              <a:rPr lang="ru-RU" sz="1700" dirty="0" smtClean="0">
                <a:solidFill>
                  <a:srgbClr val="000000"/>
                </a:solidFill>
              </a:rPr>
              <a:t>наблюдался в странах </a:t>
            </a:r>
            <a:r>
              <a:rPr lang="ru-RU" sz="1700" dirty="0">
                <a:solidFill>
                  <a:srgbClr val="000000"/>
                </a:solidFill>
              </a:rPr>
              <a:t>Латинской Америки (3%) и Восточной Европы, включая Россию (2,7%). </a:t>
            </a:r>
          </a:p>
          <a:p>
            <a:pPr marL="0" indent="0" eaLnBrk="1" hangingPunct="1">
              <a:buNone/>
              <a:defRPr/>
            </a:pPr>
            <a:r>
              <a:rPr lang="ru-RU" sz="1700" dirty="0">
                <a:solidFill>
                  <a:srgbClr val="000000"/>
                </a:solidFill>
              </a:rPr>
              <a:t>Несмотря на относительно низкую цену на нефть, ключевые автопроизводители продолжают инвестировать в энергосберегающие технологии. Основное направление </a:t>
            </a:r>
            <a:r>
              <a:rPr lang="ru-RU" sz="1700" dirty="0" smtClean="0">
                <a:solidFill>
                  <a:srgbClr val="000000"/>
                </a:solidFill>
              </a:rPr>
              <a:t>– создание </a:t>
            </a:r>
            <a:r>
              <a:rPr lang="ru-RU" sz="1700" dirty="0">
                <a:solidFill>
                  <a:srgbClr val="000000"/>
                </a:solidFill>
              </a:rPr>
              <a:t>электромобилей. К 2015 г. этим широко будут заниматься не только корпорации массового сегмента, но и эксклюзивные производители, такие как </a:t>
            </a:r>
            <a:r>
              <a:rPr lang="ru-RU" sz="1700" dirty="0" err="1">
                <a:solidFill>
                  <a:srgbClr val="000000"/>
                </a:solidFill>
              </a:rPr>
              <a:t>Lamborghini</a:t>
            </a:r>
            <a:r>
              <a:rPr lang="ru-RU" sz="1700" dirty="0">
                <a:solidFill>
                  <a:srgbClr val="000000"/>
                </a:solidFill>
              </a:rPr>
              <a:t> и </a:t>
            </a:r>
            <a:r>
              <a:rPr lang="ru-RU" sz="1700" dirty="0" err="1">
                <a:solidFill>
                  <a:srgbClr val="000000"/>
                </a:solidFill>
              </a:rPr>
              <a:t>Ferrari</a:t>
            </a:r>
            <a:r>
              <a:rPr lang="ru-RU" sz="1700" dirty="0">
                <a:solidFill>
                  <a:srgbClr val="000000"/>
                </a:solidFill>
              </a:rPr>
              <a:t>. Следует ожидать резкого усиления конкуренции со стороны развивающихся стран. Так, крупнейшая китайская частная автомобильная компания </a:t>
            </a:r>
            <a:r>
              <a:rPr lang="ru-RU" sz="1700" dirty="0" err="1">
                <a:solidFill>
                  <a:srgbClr val="000000"/>
                </a:solidFill>
              </a:rPr>
              <a:t>Geely</a:t>
            </a:r>
            <a:r>
              <a:rPr lang="ru-RU" sz="1700" dirty="0">
                <a:solidFill>
                  <a:srgbClr val="000000"/>
                </a:solidFill>
              </a:rPr>
              <a:t> к концу 2010 г. </a:t>
            </a:r>
            <a:r>
              <a:rPr lang="ru-RU" sz="1700" dirty="0" smtClean="0">
                <a:solidFill>
                  <a:srgbClr val="000000"/>
                </a:solidFill>
              </a:rPr>
              <a:t>запустила </a:t>
            </a:r>
            <a:r>
              <a:rPr lang="ru-RU" sz="1700" dirty="0">
                <a:solidFill>
                  <a:srgbClr val="000000"/>
                </a:solidFill>
              </a:rPr>
              <a:t>девять новых моделей, а к 2015 г. </a:t>
            </a:r>
            <a:r>
              <a:rPr lang="ru-RU" sz="1700" dirty="0" smtClean="0">
                <a:solidFill>
                  <a:srgbClr val="000000"/>
                </a:solidFill>
              </a:rPr>
              <a:t>собирается запустить 42 </a:t>
            </a:r>
            <a:r>
              <a:rPr lang="ru-RU" sz="1700" dirty="0">
                <a:solidFill>
                  <a:srgbClr val="000000"/>
                </a:solidFill>
              </a:rPr>
              <a:t>новые модели, причем общий объем ежегодного производства этой компании достигнет 2 млн. автомобилей. </a:t>
            </a:r>
          </a:p>
          <a:p>
            <a:pPr marL="0" indent="0" eaLnBrk="1" hangingPunct="1">
              <a:buNone/>
              <a:defRPr/>
            </a:pPr>
            <a:endParaRPr lang="ru-RU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3033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231" y="2967335"/>
            <a:ext cx="800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6213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России машиностроительные предприятия, как и в мировой практике, зачастую действуют в рамках различных объединений или государственных корпораций: </a:t>
            </a:r>
            <a:r>
              <a:rPr lang="ru-RU" dirty="0" err="1" smtClean="0">
                <a:hlinkClick r:id="rId2" tooltip="Ростех"/>
              </a:rPr>
              <a:t>Ростех</a:t>
            </a:r>
            <a:r>
              <a:rPr lang="ru-RU" dirty="0" smtClean="0"/>
              <a:t>, </a:t>
            </a:r>
            <a:r>
              <a:rPr lang="ru-RU" dirty="0" err="1" smtClean="0">
                <a:hlinkClick r:id="rId3" tooltip="Роскосмос"/>
              </a:rPr>
              <a:t>Роскосмос</a:t>
            </a:r>
            <a:r>
              <a:rPr lang="ru-RU" dirty="0" smtClean="0"/>
              <a:t>, </a:t>
            </a:r>
            <a:r>
              <a:rPr lang="ru-RU" dirty="0" smtClean="0">
                <a:hlinkClick r:id="rId4" tooltip="Русские машины"/>
              </a:rPr>
              <a:t>Русские машины</a:t>
            </a:r>
            <a:r>
              <a:rPr lang="ru-RU" dirty="0" smtClean="0"/>
              <a:t>, </a:t>
            </a:r>
            <a:r>
              <a:rPr lang="ru-RU" dirty="0" smtClean="0">
                <a:hlinkClick r:id="rId5" tooltip="Объединённая судостроительная корпорация"/>
              </a:rPr>
              <a:t>ОСК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Трансмашхолдинг"/>
              </a:rPr>
              <a:t>Трансмашхолдинг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Кроме оборонного и транспортного машиностроения выделяются компании электроэнергетического сектора: </a:t>
            </a:r>
            <a:r>
              <a:rPr lang="ru-RU" dirty="0" smtClean="0">
                <a:hlinkClick r:id="rId7" tooltip="Силовые машины"/>
              </a:rPr>
              <a:t>Силовые машины</a:t>
            </a:r>
            <a:r>
              <a:rPr lang="ru-RU" dirty="0" smtClean="0"/>
              <a:t>, </a:t>
            </a:r>
            <a:r>
              <a:rPr lang="ru-RU" u="sng" dirty="0" smtClean="0">
                <a:hlinkClick r:id="rId8"/>
              </a:rPr>
              <a:t>группа «</a:t>
            </a:r>
            <a:r>
              <a:rPr lang="ru-RU" u="sng" dirty="0" err="1" smtClean="0">
                <a:hlinkClick r:id="rId8"/>
              </a:rPr>
              <a:t>Энергомаш</a:t>
            </a:r>
            <a:r>
              <a:rPr lang="ru-RU" u="sng" dirty="0" smtClean="0">
                <a:hlinkClick r:id="rId8"/>
              </a:rPr>
              <a:t>»</a:t>
            </a:r>
            <a:r>
              <a:rPr lang="ru-RU" dirty="0" smtClean="0"/>
              <a:t>, </a:t>
            </a:r>
            <a:r>
              <a:rPr lang="ru-RU" dirty="0" smtClean="0">
                <a:hlinkClick r:id="rId9" tooltip="Объединённые машиностроительные заводы"/>
              </a:rPr>
              <a:t>Объединённые машиностроительные заводы</a:t>
            </a:r>
            <a:r>
              <a:rPr lang="ru-RU" dirty="0" smtClean="0"/>
              <a:t>, нефтегазового направления: </a:t>
            </a:r>
            <a:r>
              <a:rPr lang="ru-RU" dirty="0" smtClean="0">
                <a:hlinkClick r:id="rId10" tooltip="Группа ГМС"/>
              </a:rPr>
              <a:t>группы ГМС</a:t>
            </a:r>
            <a:r>
              <a:rPr lang="ru-RU" dirty="0" smtClean="0"/>
              <a:t>, </a:t>
            </a:r>
            <a:r>
              <a:rPr lang="ru-RU" dirty="0" err="1" smtClean="0">
                <a:hlinkClick r:id="rId11" tooltip="Интегра"/>
              </a:rPr>
              <a:t>Интегра</a:t>
            </a:r>
            <a:r>
              <a:rPr lang="ru-RU" dirty="0" smtClean="0"/>
              <a:t>, </a:t>
            </a:r>
            <a:r>
              <a:rPr lang="ru-RU" dirty="0" err="1" smtClean="0"/>
              <a:t>Римера</a:t>
            </a:r>
            <a:r>
              <a:rPr lang="ru-RU" dirty="0" smtClean="0"/>
              <a:t>, Кунгур, Борец, а также сельскохозяйственного машиностроения: </a:t>
            </a:r>
            <a:r>
              <a:rPr lang="ru-RU" dirty="0" smtClean="0">
                <a:hlinkClick r:id="rId12" tooltip="Ростсельмаш"/>
              </a:rPr>
              <a:t>Ростсельмаш</a:t>
            </a:r>
            <a:r>
              <a:rPr lang="ru-RU" dirty="0" smtClean="0"/>
              <a:t>, </a:t>
            </a:r>
            <a:r>
              <a:rPr lang="ru-RU" dirty="0" smtClean="0">
                <a:hlinkClick r:id="rId13" tooltip="Челябинский тракторный завод"/>
              </a:rPr>
              <a:t>Челябинский тракторный завод</a:t>
            </a:r>
            <a:endParaRPr lang="ru-RU" dirty="0" smtClean="0"/>
          </a:p>
          <a:p>
            <a:r>
              <a:rPr lang="ru-RU" dirty="0" smtClean="0"/>
              <a:t>Крупнейшие машиностроительные комплексы: </a:t>
            </a:r>
            <a:r>
              <a:rPr lang="ru-RU" dirty="0" smtClean="0">
                <a:hlinkClick r:id="rId14" tooltip="АвтоВАЗ"/>
              </a:rPr>
              <a:t>АвтоВАЗ</a:t>
            </a:r>
            <a:r>
              <a:rPr lang="ru-RU" dirty="0" smtClean="0"/>
              <a:t> в Тольятти, </a:t>
            </a:r>
            <a:r>
              <a:rPr lang="ru-RU" dirty="0" smtClean="0">
                <a:hlinkClick r:id="rId15" tooltip="КамАЗ"/>
              </a:rPr>
              <a:t>КамАЗ</a:t>
            </a:r>
            <a:r>
              <a:rPr lang="ru-RU" dirty="0" smtClean="0"/>
              <a:t> в Набережных Челнах, </a:t>
            </a:r>
            <a:r>
              <a:rPr lang="ru-RU" dirty="0" err="1" smtClean="0">
                <a:hlinkClick r:id="rId16" tooltip="Уралмашзавод"/>
              </a:rPr>
              <a:t>Уралмашзавод</a:t>
            </a:r>
            <a:r>
              <a:rPr lang="ru-RU" dirty="0" smtClean="0"/>
              <a:t> в Екатеринбурге.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Классификация машиностроения по </a:t>
            </a:r>
            <a:r>
              <a:rPr lang="ru-RU" dirty="0" smtClean="0"/>
              <a:t>направлениям</a:t>
            </a:r>
            <a:endParaRPr lang="ru-RU" dirty="0" smtClean="0"/>
          </a:p>
          <a:p>
            <a:r>
              <a:rPr lang="ru-RU" dirty="0" smtClean="0"/>
              <a:t>Машиностроение делится на три группы</a:t>
            </a:r>
            <a:r>
              <a:rPr lang="ru-RU" baseline="30000" dirty="0" smtClean="0">
                <a:hlinkClick r:id="rId2"/>
              </a:rPr>
              <a:t>[1]</a:t>
            </a:r>
            <a:r>
              <a:rPr lang="ru-RU" dirty="0" smtClean="0"/>
              <a:t>:</a:t>
            </a:r>
          </a:p>
          <a:p>
            <a:r>
              <a:rPr lang="ru-RU" dirty="0" smtClean="0">
                <a:hlinkClick r:id="rId3" tooltip="Трудоёмкость"/>
              </a:rPr>
              <a:t>трудоёмкое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металлоёмкое;</a:t>
            </a:r>
          </a:p>
          <a:p>
            <a:r>
              <a:rPr lang="ru-RU" dirty="0" smtClean="0">
                <a:hlinkClick r:id="rId4" tooltip="Наукоёмкие технологии"/>
              </a:rPr>
              <a:t>наукоёмкое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свою очередь, эти группы делятся на следующие отраслевые подгруппы:</a:t>
            </a:r>
          </a:p>
          <a:p>
            <a:r>
              <a:rPr lang="ru-RU" dirty="0" smtClean="0">
                <a:hlinkClick r:id="rId5" tooltip="Тяжёлое машиностроение"/>
              </a:rPr>
              <a:t>тяжёлое машиностроение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общее машиностроение;</a:t>
            </a:r>
          </a:p>
          <a:p>
            <a:r>
              <a:rPr lang="ru-RU" dirty="0" smtClean="0"/>
              <a:t>среднее машиностроение;</a:t>
            </a:r>
          </a:p>
          <a:p>
            <a:r>
              <a:rPr lang="ru-RU" dirty="0" smtClean="0"/>
              <a:t>лёгкое машиностроение;</a:t>
            </a:r>
          </a:p>
          <a:p>
            <a:r>
              <a:rPr lang="ru-RU" dirty="0" smtClean="0">
                <a:hlinkClick r:id="rId6" tooltip="Точное машиностроение"/>
              </a:rPr>
              <a:t>точное машиностроение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производство металлических изделий и заготовок;</a:t>
            </a:r>
          </a:p>
          <a:p>
            <a:r>
              <a:rPr lang="ru-RU" dirty="0" smtClean="0">
                <a:hlinkClick r:id="rId7" tooltip="Ремонт"/>
              </a:rPr>
              <a:t>ремонт</a:t>
            </a:r>
            <a:r>
              <a:rPr lang="ru-RU" dirty="0" smtClean="0"/>
              <a:t> машин и оборудования.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Общее </a:t>
            </a:r>
            <a:r>
              <a:rPr lang="ru-RU" b="1" dirty="0" smtClean="0"/>
              <a:t>машиностроение</a:t>
            </a:r>
            <a:endParaRPr lang="ru-RU" b="1" dirty="0" smtClean="0"/>
          </a:p>
          <a:p>
            <a:r>
              <a:rPr lang="ru-RU" dirty="0" smtClean="0"/>
              <a:t>Машиностроительная промышленность является ведущей отраслью народного хозяйства, которое определяет дальнейшее ускорение и развитие научно-технического процесса в других отраслях. Основными задачами машиностроения является непрерывное повышение качества машин и оборудования, совершенствование роста производительности труда на предприятиях. Выполнению этих задач способствуют организация работы на основе современных средств производства, внедрение передовой технологии и прогрессивной </a:t>
            </a:r>
            <a:r>
              <a:rPr lang="ru-RU" dirty="0" smtClean="0">
                <a:hlinkClick r:id="rId2" tooltip="Технологическая оснастка"/>
              </a:rPr>
              <a:t>технологической оснастки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Общее машиностроение представлено:</a:t>
            </a:r>
          </a:p>
          <a:p>
            <a:r>
              <a:rPr lang="ru-RU" dirty="0" smtClean="0">
                <a:hlinkClick r:id="rId3" tooltip="Транспортное машиностроение"/>
              </a:rPr>
              <a:t>транспортным машиностроением</a:t>
            </a:r>
            <a:r>
              <a:rPr lang="ru-RU" dirty="0" smtClean="0"/>
              <a:t>, состоящим в свою очередь из следующих отраслей:</a:t>
            </a:r>
          </a:p>
          <a:p>
            <a:pPr lvl="1"/>
            <a:r>
              <a:rPr lang="ru-RU" dirty="0" smtClean="0">
                <a:hlinkClick r:id="rId4" tooltip="Авиастроение"/>
              </a:rPr>
              <a:t>авиастроение</a:t>
            </a:r>
            <a:r>
              <a:rPr lang="ru-RU" dirty="0" smtClean="0"/>
              <a:t> (</a:t>
            </a:r>
            <a:r>
              <a:rPr lang="ru-RU" dirty="0" smtClean="0">
                <a:hlinkClick r:id="rId5" tooltip="Авиационная промышленность"/>
              </a:rPr>
              <a:t>авиационная промышленность</a:t>
            </a:r>
            <a:r>
              <a:rPr lang="ru-RU" dirty="0" smtClean="0"/>
              <a:t>);</a:t>
            </a:r>
          </a:p>
          <a:p>
            <a:pPr lvl="1"/>
            <a:r>
              <a:rPr lang="ru-RU" dirty="0" smtClean="0">
                <a:hlinkClick r:id="rId6" tooltip="Автомобилестроение"/>
              </a:rPr>
              <a:t>автомобилестроение</a:t>
            </a:r>
            <a:r>
              <a:rPr lang="ru-RU" dirty="0" smtClean="0"/>
              <a:t> (</a:t>
            </a:r>
            <a:r>
              <a:rPr lang="ru-RU" dirty="0" smtClean="0">
                <a:hlinkClick r:id="rId7" tooltip="Автомобильная промышленность"/>
              </a:rPr>
              <a:t>автомобильная промышленность</a:t>
            </a:r>
            <a:r>
              <a:rPr lang="ru-RU" dirty="0" smtClean="0"/>
              <a:t>);</a:t>
            </a:r>
          </a:p>
          <a:p>
            <a:pPr lvl="1"/>
            <a:r>
              <a:rPr lang="ru-RU" dirty="0" smtClean="0">
                <a:hlinkClick r:id="rId8" tooltip="Железнодорожное машиностроение"/>
              </a:rPr>
              <a:t>железнодорожное машиностроение</a:t>
            </a:r>
            <a:r>
              <a:rPr lang="ru-RU" dirty="0" smtClean="0"/>
              <a:t> и </a:t>
            </a:r>
            <a:r>
              <a:rPr lang="ru-RU" dirty="0" smtClean="0">
                <a:hlinkClick r:id="rId9" tooltip="Вагоностроение"/>
              </a:rPr>
              <a:t>вагоностроение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>
                <a:hlinkClick r:id="rId10" tooltip="Судостроение"/>
              </a:rPr>
              <a:t>судостроение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сельскохозяйственным машиностроением;</a:t>
            </a:r>
          </a:p>
          <a:p>
            <a:r>
              <a:rPr lang="ru-RU" dirty="0" smtClean="0"/>
              <a:t>производством технологического оборудования для различных отраслей промышленности;</a:t>
            </a:r>
          </a:p>
          <a:p>
            <a:r>
              <a:rPr lang="ru-RU" dirty="0" smtClean="0">
                <a:hlinkClick r:id="rId11" tooltip="Оборонное производство"/>
              </a:rPr>
              <a:t>оборонным производством</a:t>
            </a:r>
            <a:r>
              <a:rPr lang="ru-RU" dirty="0" smtClean="0"/>
              <a:t>, в том числе </a:t>
            </a:r>
            <a:r>
              <a:rPr lang="ru-RU" dirty="0" smtClean="0">
                <a:hlinkClick r:id="rId12" tooltip="Космическая промышленность России"/>
              </a:rPr>
              <a:t>ракетно-космической отраслью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/>
              <a:t>Тяжёлое машиностроение</a:t>
            </a:r>
            <a:r>
              <a:rPr lang="ru-RU" sz="1400" dirty="0" smtClean="0"/>
              <a:t>[</a:t>
            </a:r>
            <a:r>
              <a:rPr lang="ru-RU" sz="1400" dirty="0" smtClean="0">
                <a:hlinkClick r:id="rId2" tooltip="Редактировать раздел «Тяжёлое машиностроение»"/>
              </a:rPr>
              <a:t>править</a:t>
            </a:r>
            <a:r>
              <a:rPr lang="ru-RU" sz="1400" dirty="0" smtClean="0"/>
              <a:t> | </a:t>
            </a:r>
            <a:r>
              <a:rPr lang="ru-RU" sz="1400" dirty="0" err="1" smtClean="0">
                <a:hlinkClick r:id="rId3" tooltip="Редактировать раздел «Тяжёлое машиностроение»"/>
              </a:rPr>
              <a:t>править</a:t>
            </a:r>
            <a:r>
              <a:rPr lang="ru-RU" sz="1400" dirty="0" smtClean="0">
                <a:hlinkClick r:id="rId3" tooltip="Редактировать раздел «Тяжёлое машиностроение»"/>
              </a:rPr>
              <a:t> код</a:t>
            </a:r>
            <a:r>
              <a:rPr lang="ru-RU" sz="1400" dirty="0" smtClean="0"/>
              <a:t>]</a:t>
            </a:r>
            <a:endParaRPr lang="ru-RU" sz="1400" b="1" dirty="0" smtClean="0"/>
          </a:p>
          <a:p>
            <a:r>
              <a:rPr lang="ru-RU" sz="1400" dirty="0" smtClean="0">
                <a:hlinkClick r:id="rId4" tooltip="Тяжёлое машиностроение"/>
              </a:rPr>
              <a:t>Тяжёлое машиностроение</a:t>
            </a:r>
            <a:r>
              <a:rPr lang="ru-RU" sz="1400" dirty="0" smtClean="0"/>
              <a:t> — группа отраслей машиностроения, занятых разработкой и производством:</a:t>
            </a:r>
          </a:p>
          <a:p>
            <a:r>
              <a:rPr lang="ru-RU" sz="1400" dirty="0" smtClean="0"/>
              <a:t>металлургического оборудования (</a:t>
            </a:r>
            <a:r>
              <a:rPr lang="ru-RU" sz="1400" dirty="0" smtClean="0">
                <a:hlinkClick r:id="rId5" tooltip="Металлургия"/>
              </a:rPr>
              <a:t>металлургия</a:t>
            </a:r>
            <a:r>
              <a:rPr lang="ru-RU" sz="1400" dirty="0" smtClean="0"/>
              <a:t>);</a:t>
            </a:r>
          </a:p>
          <a:p>
            <a:r>
              <a:rPr lang="ru-RU" sz="1400" dirty="0" smtClean="0"/>
              <a:t>горно-шахтного оборудования;</a:t>
            </a:r>
          </a:p>
          <a:p>
            <a:r>
              <a:rPr lang="ru-RU" sz="1400" dirty="0" smtClean="0"/>
              <a:t>тяжёлого </a:t>
            </a:r>
            <a:r>
              <a:rPr lang="ru-RU" sz="1400" dirty="0" err="1" smtClean="0"/>
              <a:t>кузнечно-прессового</a:t>
            </a:r>
            <a:r>
              <a:rPr lang="ru-RU" sz="1400" dirty="0" smtClean="0"/>
              <a:t> оборудования;</a:t>
            </a:r>
          </a:p>
          <a:p>
            <a:r>
              <a:rPr lang="ru-RU" sz="1400" dirty="0" smtClean="0"/>
              <a:t>подъёмно-транспортного оборудования и </a:t>
            </a:r>
            <a:r>
              <a:rPr lang="ru-RU" sz="1400" dirty="0" smtClean="0">
                <a:hlinkClick r:id="rId6" tooltip="Подъёмно-транспортные машины"/>
              </a:rPr>
              <a:t>машин</a:t>
            </a:r>
            <a:r>
              <a:rPr lang="ru-RU" sz="1400" dirty="0" smtClean="0"/>
              <a:t> (подъёмно-транспортное машиностроение): </a:t>
            </a:r>
            <a:r>
              <a:rPr lang="ru-RU" sz="1400" dirty="0" smtClean="0">
                <a:hlinkClick r:id="rId7" tooltip="Грузоподъёмный кран"/>
              </a:rPr>
              <a:t>грузоподъёмных кранов</a:t>
            </a:r>
            <a:r>
              <a:rPr lang="ru-RU" sz="1400" dirty="0" smtClean="0"/>
              <a:t>, </a:t>
            </a:r>
            <a:r>
              <a:rPr lang="ru-RU" sz="1400" dirty="0" smtClean="0">
                <a:hlinkClick r:id="rId8" tooltip="Лифт"/>
              </a:rPr>
              <a:t>лифтов</a:t>
            </a:r>
            <a:r>
              <a:rPr lang="ru-RU" sz="1400" dirty="0" smtClean="0"/>
              <a:t>, </a:t>
            </a:r>
            <a:r>
              <a:rPr lang="ru-RU" sz="1400" dirty="0" smtClean="0">
                <a:hlinkClick r:id="rId9" tooltip="Подъёмник"/>
              </a:rPr>
              <a:t>подъёмников</a:t>
            </a:r>
            <a:r>
              <a:rPr lang="ru-RU" sz="1400" dirty="0" smtClean="0"/>
              <a:t> (вышек), машин непрерывного транспорта (</a:t>
            </a:r>
            <a:r>
              <a:rPr lang="ru-RU" sz="1400" dirty="0" smtClean="0">
                <a:hlinkClick r:id="rId10" tooltip="Конвейер"/>
              </a:rPr>
              <a:t>конвейеров</a:t>
            </a:r>
            <a:r>
              <a:rPr lang="ru-RU" sz="1400" dirty="0" smtClean="0"/>
              <a:t> и пр.);</a:t>
            </a:r>
          </a:p>
          <a:p>
            <a:r>
              <a:rPr lang="ru-RU" sz="1400" dirty="0" smtClean="0"/>
              <a:t>тяжёлых </a:t>
            </a:r>
            <a:r>
              <a:rPr lang="ru-RU" sz="1400" dirty="0" smtClean="0">
                <a:hlinkClick r:id="rId11" tooltip="Экскаватор"/>
              </a:rPr>
              <a:t>экскаваторов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оборудования для генерации и передачи электрической энергии (</a:t>
            </a:r>
            <a:r>
              <a:rPr lang="ru-RU" sz="1400" dirty="0" smtClean="0">
                <a:hlinkClick r:id="rId12" tooltip="Энергомашиностроение"/>
              </a:rPr>
              <a:t>энергомашиностроение</a:t>
            </a:r>
            <a:r>
              <a:rPr lang="ru-RU" sz="1400" dirty="0" smtClean="0"/>
              <a:t>);</a:t>
            </a:r>
          </a:p>
          <a:p>
            <a:r>
              <a:rPr lang="ru-RU" sz="1400" dirty="0" smtClean="0"/>
              <a:t>и другого оборудования.</a:t>
            </a:r>
          </a:p>
          <a:p>
            <a:r>
              <a:rPr lang="ru-RU" sz="1400" dirty="0" smtClean="0"/>
              <a:t>Разработка и производство технологического оборудования по отраслям:</a:t>
            </a:r>
          </a:p>
          <a:p>
            <a:r>
              <a:rPr lang="ru-RU" sz="1400" dirty="0" smtClean="0"/>
              <a:t>строительное и коммунальное машиностроение;</a:t>
            </a:r>
          </a:p>
          <a:p>
            <a:r>
              <a:rPr lang="ru-RU" sz="1400" dirty="0" smtClean="0">
                <a:hlinkClick r:id="rId13" tooltip="Сельскохозяйственное машиностроение"/>
              </a:rPr>
              <a:t>сельскохозяйственное машиностроение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нефтегазовое машиностроение;</a:t>
            </a:r>
          </a:p>
          <a:p>
            <a:r>
              <a:rPr lang="ru-RU" sz="1400" dirty="0" smtClean="0">
                <a:hlinkClick r:id="rId14" tooltip="Химическое машиностроение"/>
              </a:rPr>
              <a:t>химическое машиностроение</a:t>
            </a:r>
            <a:r>
              <a:rPr lang="ru-RU" sz="1400" dirty="0" smtClean="0"/>
              <a:t>;</a:t>
            </a:r>
          </a:p>
          <a:p>
            <a:r>
              <a:rPr lang="ru-RU" sz="1400" dirty="0" smtClean="0">
                <a:hlinkClick r:id="rId15" tooltip="Лесопромышленное машиностроение"/>
              </a:rPr>
              <a:t>лесопромышленное машиностроение</a:t>
            </a:r>
            <a:r>
              <a:rPr lang="ru-RU" sz="1400" dirty="0" smtClean="0"/>
              <a:t>..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Среднее машиностроение</a:t>
            </a:r>
            <a:r>
              <a:rPr lang="ru-RU" dirty="0" smtClean="0"/>
              <a:t>[</a:t>
            </a:r>
            <a:r>
              <a:rPr lang="ru-RU" dirty="0" smtClean="0">
                <a:hlinkClick r:id="rId2" tooltip="Редактировать раздел «Среднее машиностроение»"/>
              </a:rPr>
              <a:t>править</a:t>
            </a:r>
            <a:r>
              <a:rPr lang="ru-RU" dirty="0" smtClean="0"/>
              <a:t> | </a:t>
            </a:r>
            <a:r>
              <a:rPr lang="ru-RU" dirty="0" err="1" smtClean="0">
                <a:hlinkClick r:id="rId3" tooltip="Редактировать раздел «Среднее машиностроение»"/>
              </a:rPr>
              <a:t>править</a:t>
            </a:r>
            <a:r>
              <a:rPr lang="ru-RU" dirty="0" smtClean="0">
                <a:hlinkClick r:id="rId3" tooltip="Редактировать раздел «Среднее машиностроение»"/>
              </a:rPr>
              <a:t> код</a:t>
            </a:r>
            <a:r>
              <a:rPr lang="ru-RU" dirty="0" smtClean="0"/>
              <a:t>]</a:t>
            </a:r>
            <a:endParaRPr lang="ru-RU" b="1" dirty="0" smtClean="0"/>
          </a:p>
          <a:p>
            <a:r>
              <a:rPr lang="ru-RU" dirty="0" smtClean="0"/>
              <a:t>В состав среднего машиностроения входят:</a:t>
            </a:r>
          </a:p>
          <a:p>
            <a:r>
              <a:rPr lang="ru-RU" dirty="0" smtClean="0"/>
              <a:t>автомобилестроение (</a:t>
            </a:r>
            <a:r>
              <a:rPr lang="ru-RU" dirty="0" smtClean="0">
                <a:hlinkClick r:id="rId4" tooltip="Автомобильная промышленность"/>
              </a:rPr>
              <a:t>автомобильная промышленность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тракторостроение (</a:t>
            </a:r>
            <a:r>
              <a:rPr lang="ru-RU" dirty="0" err="1" smtClean="0"/>
              <a:t>тракторостроение</a:t>
            </a:r>
            <a:r>
              <a:rPr lang="ru-RU" dirty="0" smtClean="0"/>
              <a:t>);</a:t>
            </a:r>
          </a:p>
          <a:p>
            <a:r>
              <a:rPr lang="ru-RU" u="sng" dirty="0" smtClean="0">
                <a:hlinkClick r:id="rId5"/>
              </a:rPr>
              <a:t>двигателестроение</a:t>
            </a:r>
            <a:r>
              <a:rPr lang="ru-RU" baseline="30000" dirty="0" smtClean="0"/>
              <a:t>[</a:t>
            </a:r>
            <a:r>
              <a:rPr lang="ru-RU" i="1" baseline="30000" dirty="0" smtClean="0">
                <a:hlinkClick r:id="rId6" tooltip="Википедия:Проверяемость"/>
              </a:rPr>
              <a:t>уточнить</a:t>
            </a:r>
            <a:r>
              <a:rPr lang="ru-RU" baseline="30000" dirty="0" smtClean="0"/>
              <a:t>]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станко-инструментальное</a:t>
            </a:r>
            <a:r>
              <a:rPr lang="ru-RU" dirty="0" smtClean="0"/>
              <a:t> машиностроение (</a:t>
            </a:r>
            <a:r>
              <a:rPr lang="ru-RU" dirty="0" smtClean="0">
                <a:hlinkClick r:id="rId7" tooltip="Станкостроение"/>
              </a:rPr>
              <a:t>станкостроение</a:t>
            </a:r>
            <a:r>
              <a:rPr lang="ru-RU" dirty="0" smtClean="0"/>
              <a:t>, инструментальная промышленность);</a:t>
            </a:r>
          </a:p>
          <a:p>
            <a:r>
              <a:rPr lang="ru-RU" dirty="0" smtClean="0"/>
              <a:t>разработка и производство технологического оборудования для лёгкой (лёгкое машиностроение) и пищевой промышленности (оборудование </a:t>
            </a:r>
            <a:r>
              <a:rPr lang="ru-RU" dirty="0" smtClean="0">
                <a:hlinkClick r:id="rId8" tooltip="Лёгкая промышленность"/>
              </a:rPr>
              <a:t>лёгкой промышленности</a:t>
            </a:r>
            <a:r>
              <a:rPr lang="ru-RU" dirty="0" smtClean="0"/>
              <a:t>, оборудование пищевой промышленности);</a:t>
            </a:r>
          </a:p>
          <a:p>
            <a:r>
              <a:rPr lang="ru-RU" dirty="0" smtClean="0"/>
              <a:t>строительство роботов (</a:t>
            </a:r>
            <a:r>
              <a:rPr lang="ru-RU" dirty="0" smtClean="0">
                <a:hlinkClick r:id="rId9" tooltip="Робототехника"/>
              </a:rPr>
              <a:t>робототехника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строительство бытовых приборов (промышленность бытовых приборов и машин).</a:t>
            </a:r>
          </a:p>
          <a:p>
            <a:r>
              <a:rPr lang="ru-RU" dirty="0" smtClean="0"/>
              <a:t>В советское время </a:t>
            </a:r>
            <a:r>
              <a:rPr lang="ru-RU" dirty="0" smtClean="0">
                <a:hlinkClick r:id="rId10" tooltip="Министерство среднего машиностроения СССР"/>
              </a:rPr>
              <a:t>Министерством среднего машиностроения</a:t>
            </a:r>
            <a:r>
              <a:rPr lang="ru-RU" dirty="0" smtClean="0"/>
              <a:t> (</a:t>
            </a:r>
            <a:r>
              <a:rPr lang="ru-RU" dirty="0" err="1" smtClean="0"/>
              <a:t>Минсредмаш</a:t>
            </a:r>
            <a:r>
              <a:rPr lang="ru-RU" dirty="0" smtClean="0"/>
              <a:t>) называлось ведомство, главными объектами которого были разработка и производство </a:t>
            </a:r>
            <a:r>
              <a:rPr lang="ru-RU" dirty="0" smtClean="0">
                <a:hlinkClick r:id="rId11" tooltip="Ядерное оружие"/>
              </a:rPr>
              <a:t>ядерного оружия</a:t>
            </a:r>
            <a:r>
              <a:rPr lang="ru-RU" dirty="0" smtClean="0"/>
              <a:t>. Оно было организовано в </a:t>
            </a:r>
            <a:r>
              <a:rPr lang="ru-RU" dirty="0" smtClean="0">
                <a:hlinkClick r:id="rId12" tooltip="1953 год"/>
              </a:rPr>
              <a:t>1953 году</a:t>
            </a:r>
            <a:r>
              <a:rPr lang="ru-RU" dirty="0" smtClean="0"/>
              <a:t>, и в его структуру входили собственные рудники, заводы, НИИ, транспорт, сеть связи, вузы и пр.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Лёгкое машиностроение</a:t>
            </a:r>
            <a:r>
              <a:rPr lang="ru-RU" dirty="0" smtClean="0"/>
              <a:t>[</a:t>
            </a:r>
            <a:r>
              <a:rPr lang="ru-RU" dirty="0" smtClean="0">
                <a:hlinkClick r:id="rId2" tooltip="Редактировать раздел «Лёгкое машиностроение»"/>
              </a:rPr>
              <a:t>править</a:t>
            </a:r>
            <a:r>
              <a:rPr lang="ru-RU" dirty="0" smtClean="0"/>
              <a:t> | </a:t>
            </a:r>
            <a:r>
              <a:rPr lang="ru-RU" dirty="0" err="1" smtClean="0">
                <a:hlinkClick r:id="rId3" tooltip="Редактировать раздел «Лёгкое машиностроение»"/>
              </a:rPr>
              <a:t>править</a:t>
            </a:r>
            <a:r>
              <a:rPr lang="ru-RU" dirty="0" smtClean="0">
                <a:hlinkClick r:id="rId3" tooltip="Редактировать раздел «Лёгкое машиностроение»"/>
              </a:rPr>
              <a:t> код</a:t>
            </a:r>
            <a:r>
              <a:rPr lang="ru-RU" dirty="0" smtClean="0"/>
              <a:t>]</a:t>
            </a:r>
            <a:endParaRPr lang="ru-RU" b="1" dirty="0" smtClean="0"/>
          </a:p>
          <a:p>
            <a:r>
              <a:rPr lang="ru-RU" dirty="0" smtClean="0"/>
              <a:t>Специализированная отрасль машиностроения, обеспечивающая технологическим оборудованием и запчастями </a:t>
            </a:r>
            <a:r>
              <a:rPr lang="ru-RU" dirty="0" smtClean="0">
                <a:hlinkClick r:id="rId4" tooltip="Лёгкая промышленность"/>
              </a:rPr>
              <a:t>лёгкую промышленность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Точное машиностроение</a:t>
            </a:r>
            <a:r>
              <a:rPr lang="ru-RU" dirty="0" smtClean="0"/>
              <a:t>[</a:t>
            </a:r>
            <a:r>
              <a:rPr lang="ru-RU" dirty="0" smtClean="0">
                <a:hlinkClick r:id="rId5" tooltip="Редактировать раздел «Точное машиностроение»"/>
              </a:rPr>
              <a:t>править</a:t>
            </a:r>
            <a:r>
              <a:rPr lang="ru-RU" dirty="0" smtClean="0"/>
              <a:t> | </a:t>
            </a:r>
            <a:r>
              <a:rPr lang="ru-RU" dirty="0" err="1" smtClean="0">
                <a:hlinkClick r:id="rId6" tooltip="Редактировать раздел «Точное машиностроение»"/>
              </a:rPr>
              <a:t>править</a:t>
            </a:r>
            <a:r>
              <a:rPr lang="ru-RU" dirty="0" smtClean="0">
                <a:hlinkClick r:id="rId6" tooltip="Редактировать раздел «Точное машиностроение»"/>
              </a:rPr>
              <a:t> код</a:t>
            </a:r>
            <a:r>
              <a:rPr lang="ru-RU" dirty="0" smtClean="0"/>
              <a:t>]</a:t>
            </a:r>
            <a:endParaRPr lang="ru-RU" b="1" dirty="0" smtClean="0"/>
          </a:p>
          <a:p>
            <a:r>
              <a:rPr lang="ru-RU" dirty="0" smtClean="0"/>
              <a:t>Точное машиностроение — изготовление деталей</a:t>
            </a:r>
            <a:r>
              <a:rPr lang="ru-RU" baseline="30000" dirty="0" smtClean="0"/>
              <a:t>[</a:t>
            </a:r>
            <a:r>
              <a:rPr lang="ru-RU" i="1" baseline="30000" dirty="0" smtClean="0">
                <a:hlinkClick r:id="rId7" tooltip="Шаблон:Прояснить"/>
              </a:rPr>
              <a:t>прояснить</a:t>
            </a:r>
            <a:r>
              <a:rPr lang="ru-RU" baseline="30000" dirty="0" smtClean="0"/>
              <a:t>]</a:t>
            </a:r>
            <a:r>
              <a:rPr lang="ru-RU" dirty="0" smtClean="0"/>
              <a:t>. Среди отраслей точного машиностроения — </a:t>
            </a:r>
            <a:r>
              <a:rPr lang="ru-RU" dirty="0" smtClean="0">
                <a:hlinkClick r:id="rId8" tooltip="Приборостроение"/>
              </a:rPr>
              <a:t>приборостроение</a:t>
            </a:r>
            <a:r>
              <a:rPr lang="ru-RU" dirty="0" smtClean="0"/>
              <a:t>, </a:t>
            </a:r>
            <a:r>
              <a:rPr lang="ru-RU" dirty="0" smtClean="0">
                <a:hlinkClick r:id="rId9" tooltip="Электротехника"/>
              </a:rPr>
              <a:t>электротехника</a:t>
            </a:r>
            <a:r>
              <a:rPr lang="ru-RU" dirty="0" smtClean="0"/>
              <a:t>, </a:t>
            </a:r>
            <a:r>
              <a:rPr lang="ru-RU" dirty="0" smtClean="0">
                <a:hlinkClick r:id="rId10" tooltip="Электронная промышленность"/>
              </a:rPr>
              <a:t>электроника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Энергетическое машиностроение</a:t>
            </a:r>
            <a:r>
              <a:rPr lang="ru-RU" dirty="0" smtClean="0"/>
              <a:t>[</a:t>
            </a:r>
            <a:r>
              <a:rPr lang="ru-RU" dirty="0" smtClean="0">
                <a:hlinkClick r:id="rId11" tooltip="Редактировать раздел «Энергетическое машиностроение»"/>
              </a:rPr>
              <a:t>править</a:t>
            </a:r>
            <a:r>
              <a:rPr lang="ru-RU" dirty="0" smtClean="0"/>
              <a:t> | </a:t>
            </a:r>
            <a:r>
              <a:rPr lang="ru-RU" dirty="0" err="1" smtClean="0">
                <a:hlinkClick r:id="rId12" tooltip="Редактировать раздел «Энергетическое машиностроение»"/>
              </a:rPr>
              <a:t>править</a:t>
            </a:r>
            <a:r>
              <a:rPr lang="ru-RU" dirty="0" smtClean="0">
                <a:hlinkClick r:id="rId12" tooltip="Редактировать раздел «Энергетическое машиностроение»"/>
              </a:rPr>
              <a:t> код</a:t>
            </a:r>
            <a:r>
              <a:rPr lang="ru-RU" dirty="0" smtClean="0"/>
              <a:t>]</a:t>
            </a:r>
            <a:endParaRPr lang="ru-RU" b="1" dirty="0" smtClean="0"/>
          </a:p>
          <a:p>
            <a:r>
              <a:rPr lang="ru-RU" i="1" dirty="0" smtClean="0"/>
              <a:t>Основная статья: </a:t>
            </a:r>
            <a:r>
              <a:rPr lang="ru-RU" b="1" i="1" dirty="0" smtClean="0">
                <a:hlinkClick r:id="rId13" tooltip="Энергетическое машиностроение"/>
              </a:rPr>
              <a:t>Энергетическое машиностроение</a:t>
            </a:r>
            <a:endParaRPr lang="ru-RU" i="1" dirty="0" smtClean="0"/>
          </a:p>
          <a:p>
            <a:r>
              <a:rPr lang="ru-RU" b="1" dirty="0" smtClean="0"/>
              <a:t>Производство металлических изделий и заготовок</a:t>
            </a:r>
            <a:r>
              <a:rPr lang="ru-RU" dirty="0" smtClean="0"/>
              <a:t>[</a:t>
            </a:r>
            <a:r>
              <a:rPr lang="ru-RU" dirty="0" smtClean="0">
                <a:hlinkClick r:id="rId14" tooltip="Редактировать раздел «Производство металлических изделий и заготовок»"/>
              </a:rPr>
              <a:t>править</a:t>
            </a:r>
            <a:r>
              <a:rPr lang="ru-RU" dirty="0" smtClean="0"/>
              <a:t> | </a:t>
            </a:r>
            <a:r>
              <a:rPr lang="ru-RU" dirty="0" err="1" smtClean="0">
                <a:hlinkClick r:id="rId15" tooltip="Редактировать раздел «Производство металлических изделий и заготовок»"/>
              </a:rPr>
              <a:t>править</a:t>
            </a:r>
            <a:r>
              <a:rPr lang="ru-RU" dirty="0" smtClean="0">
                <a:hlinkClick r:id="rId15" tooltip="Редактировать раздел «Производство металлических изделий и заготовок»"/>
              </a:rPr>
              <a:t> код</a:t>
            </a:r>
            <a:r>
              <a:rPr lang="ru-RU" dirty="0" smtClean="0"/>
              <a:t>]</a:t>
            </a:r>
            <a:endParaRPr lang="ru-RU" b="1" dirty="0" smtClean="0"/>
          </a:p>
          <a:p>
            <a:r>
              <a:rPr lang="ru-RU" dirty="0" smtClean="0"/>
              <a:t>Производство </a:t>
            </a:r>
            <a:r>
              <a:rPr lang="ru-RU" dirty="0" smtClean="0">
                <a:hlinkClick r:id="rId16" tooltip="Нож"/>
              </a:rPr>
              <a:t>ножевых</a:t>
            </a:r>
            <a:r>
              <a:rPr lang="ru-RU" dirty="0" smtClean="0"/>
              <a:t> изделий, </a:t>
            </a:r>
            <a:r>
              <a:rPr lang="ru-RU" dirty="0" smtClean="0">
                <a:hlinkClick r:id="rId17" tooltip="Столовые приборы"/>
              </a:rPr>
              <a:t>столовых приборов</a:t>
            </a:r>
            <a:r>
              <a:rPr lang="ru-RU" dirty="0" smtClean="0"/>
              <a:t>, замочных и </a:t>
            </a:r>
            <a:r>
              <a:rPr lang="ru-RU" dirty="0" smtClean="0">
                <a:hlinkClick r:id="rId18" tooltip="Скобарь"/>
              </a:rPr>
              <a:t>скобяных</a:t>
            </a:r>
            <a:r>
              <a:rPr lang="ru-RU" dirty="0" smtClean="0"/>
              <a:t> изделий, </a:t>
            </a:r>
            <a:r>
              <a:rPr lang="ru-RU" dirty="0" smtClean="0">
                <a:hlinkClick r:id="rId19" tooltip="Фурнитура"/>
              </a:rPr>
              <a:t>фурнитуры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Производство массовых металлоизделий (</a:t>
            </a:r>
            <a:r>
              <a:rPr lang="ru-RU" dirty="0" smtClean="0">
                <a:hlinkClick r:id="rId20" tooltip="Метиз"/>
              </a:rPr>
              <a:t>метизов</a:t>
            </a:r>
            <a:r>
              <a:rPr lang="ru-RU" dirty="0" smtClean="0"/>
              <a:t>) — проволоки, канатов, гвоздей, крепежа.</a:t>
            </a:r>
          </a:p>
          <a:p>
            <a:r>
              <a:rPr lang="ru-RU" dirty="0" smtClean="0"/>
              <a:t>Основными элементами развития современного машиностроения является совершенствование средств производства, методов организации производства (к примеру использование технологий серийного и массового изготовления), переход к </a:t>
            </a:r>
            <a:r>
              <a:rPr lang="ru-RU" dirty="0" smtClean="0">
                <a:hlinkClick r:id="rId21" tooltip="Стандартизация"/>
              </a:rPr>
              <a:t>стандартизации</a:t>
            </a:r>
            <a:r>
              <a:rPr lang="ru-RU" dirty="0" smtClean="0"/>
              <a:t>, </a:t>
            </a:r>
            <a:r>
              <a:rPr lang="ru-RU" dirty="0" smtClean="0">
                <a:hlinkClick r:id="rId22" tooltip="АСУ ТП"/>
              </a:rPr>
              <a:t>автоматизации</a:t>
            </a:r>
            <a:r>
              <a:rPr lang="ru-RU" dirty="0" smtClean="0"/>
              <a:t> и информационному обеспечению процессов.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28688" y="714375"/>
            <a:ext cx="7010400" cy="1311275"/>
          </a:xfrm>
          <a:prstGeom prst="rect">
            <a:avLst/>
          </a:prstGeom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800" b="0" i="1" dirty="0" smtClean="0">
                <a:solidFill>
                  <a:schemeClr val="bg1"/>
                </a:solidFill>
                <a:latin typeface="+mn-lt"/>
              </a:rPr>
              <a:t>Перспективы развития машиностроения в РФ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2042791"/>
            <a:ext cx="7543800" cy="38862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600" dirty="0" smtClean="0"/>
              <a:t>В настоящее время российское </a:t>
            </a:r>
            <a:r>
              <a:rPr lang="ru-RU" sz="1600" dirty="0"/>
              <a:t>машино­строение при благоприятных рыночных условиях будет развиваться в следующих направлениях: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1</a:t>
            </a:r>
            <a:r>
              <a:rPr lang="ru-RU" sz="1600" dirty="0"/>
              <a:t>) выпуск модернизированных машин и оборудо­вания для предприятий с морально устаревшими, но еще функционирующими технологическими линиями;</a:t>
            </a:r>
          </a:p>
          <a:p>
            <a:r>
              <a:rPr lang="ru-RU" sz="1600" dirty="0"/>
              <a:t>2) производство </a:t>
            </a:r>
            <a:r>
              <a:rPr lang="ru-RU" sz="1600" dirty="0" smtClean="0"/>
              <a:t>науко­емкой </a:t>
            </a:r>
            <a:r>
              <a:rPr lang="ru-RU" sz="1600" dirty="0"/>
              <a:t>продукции на импортном оборудовании с при­влечением в различных формах иностранного капитала; </a:t>
            </a:r>
          </a:p>
          <a:p>
            <a:r>
              <a:rPr lang="ru-RU" sz="1600" dirty="0"/>
              <a:t>3) участие в проектах, предполагающих произ­водство технологически сложных комплектующих изде­лий для техники, выпускаемой иностранными фирмами за рубежом (включение российских технологий в меж­дународную систему технологического сотрудничества );</a:t>
            </a:r>
          </a:p>
          <a:p>
            <a:r>
              <a:rPr lang="ru-RU" sz="1600" dirty="0"/>
              <a:t>4) точечное развитие отдельных производств по выпуску оборудования для высоких технологий как на импортной, так и на собственной технологической базе. </a:t>
            </a:r>
          </a:p>
          <a:p>
            <a:pPr marL="0" indent="0" eaLnBrk="1" hangingPunct="1">
              <a:buNone/>
              <a:defRPr/>
            </a:pPr>
            <a:endParaRPr lang="ru-RU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674058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28625" y="1052736"/>
            <a:ext cx="3786188" cy="1472977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/>
              <a:t>Справочные</a:t>
            </a:r>
            <a:br>
              <a:rPr lang="ru-RU" dirty="0" smtClean="0"/>
            </a:br>
            <a:r>
              <a:rPr lang="ru-RU" dirty="0" smtClean="0"/>
              <a:t> сведения</a:t>
            </a:r>
          </a:p>
        </p:txBody>
      </p:sp>
      <p:pic>
        <p:nvPicPr>
          <p:cNvPr id="4099" name="Picture 12" descr="mon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52936"/>
            <a:ext cx="3657600" cy="2743200"/>
          </a:xfrm>
          <a:ln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100" name="Содержимое 10"/>
          <p:cNvSpPr>
            <a:spLocks noGrp="1"/>
          </p:cNvSpPr>
          <p:nvPr>
            <p:ph sz="half" idx="2"/>
          </p:nvPr>
        </p:nvSpPr>
        <p:spPr>
          <a:xfrm>
            <a:off x="4286250" y="500063"/>
            <a:ext cx="4286250" cy="578643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0000FF"/>
                </a:solidFill>
              </a:rPr>
              <a:t>Машиностроение </a:t>
            </a:r>
            <a:r>
              <a:rPr lang="ru-RU" sz="1800" dirty="0" smtClean="0">
                <a:solidFill>
                  <a:srgbClr val="0000FF"/>
                </a:solidFill>
              </a:rPr>
              <a:t>– наиболее динамичная отрасль промышленности, которая отражает уровень развития стран (в структуре промышленности развитых стран доля машиностроения – 34 %). </a:t>
            </a:r>
          </a:p>
          <a:p>
            <a:pPr eaLnBrk="1" hangingPunct="1"/>
            <a:r>
              <a:rPr lang="ru-RU" sz="1800" dirty="0" smtClean="0">
                <a:solidFill>
                  <a:srgbClr val="C00000"/>
                </a:solidFill>
              </a:rPr>
              <a:t>Для нее особенно характерно углубление специализации производства и расширение ее масштабов. </a:t>
            </a:r>
          </a:p>
          <a:p>
            <a:pPr eaLnBrk="1" hangingPunct="1"/>
            <a:r>
              <a:rPr lang="ru-RU" sz="1800" dirty="0" smtClean="0">
                <a:solidFill>
                  <a:srgbClr val="0000FF"/>
                </a:solidFill>
              </a:rPr>
              <a:t>Как отрасль возникла 200 лет назад во время промышленной революции в Англии. </a:t>
            </a:r>
          </a:p>
          <a:p>
            <a:pPr eaLnBrk="1" hangingPunct="1"/>
            <a:r>
              <a:rPr lang="ru-RU" sz="1800" dirty="0" smtClean="0">
                <a:solidFill>
                  <a:srgbClr val="C00000"/>
                </a:solidFill>
              </a:rPr>
              <a:t>В наши дни по числу занятых (80 млн. человек) и по числу стоимости продукции оно занимает первое место среди отраслей мировой промышленности.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endParaRPr lang="ru-RU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7db2c23a64e33618cf23fe2774f46223dfa604a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</TotalTime>
  <Words>858</Words>
  <Application>Microsoft Office PowerPoint</Application>
  <PresentationFormat>Экран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Машиностроение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Справочные  сведения</vt:lpstr>
      <vt:lpstr>Состав машиностроительного комплекса</vt:lpstr>
      <vt:lpstr>Группы отраслей</vt:lpstr>
      <vt:lpstr>Уровень развития машиностроения в регионах и странах мира</vt:lpstr>
      <vt:lpstr>География машиностроения</vt:lpstr>
      <vt:lpstr>Машиностроительные  центры мира</vt:lpstr>
      <vt:lpstr>Главные экспортеры и импортеры автомобилей</vt:lpstr>
      <vt:lpstr>Автомобильная промышленность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starostina</dc:creator>
  <cp:lastModifiedBy>Ирина</cp:lastModifiedBy>
  <cp:revision>30</cp:revision>
  <dcterms:created xsi:type="dcterms:W3CDTF">2010-02-03T15:39:09Z</dcterms:created>
  <dcterms:modified xsi:type="dcterms:W3CDTF">2023-01-06T08:27:37Z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TC010721371049</vt:lpwstr>
  </property>
</Properties>
</file>