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7" r:id="rId9"/>
    <p:sldId id="286" r:id="rId10"/>
    <p:sldId id="290" r:id="rId11"/>
    <p:sldId id="291" r:id="rId12"/>
    <p:sldId id="292" r:id="rId13"/>
    <p:sldId id="293" r:id="rId14"/>
    <p:sldId id="288" r:id="rId15"/>
    <p:sldId id="297" r:id="rId16"/>
    <p:sldId id="296" r:id="rId17"/>
    <p:sldId id="295" r:id="rId18"/>
    <p:sldId id="298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842" autoAdjust="0"/>
  </p:normalViewPr>
  <p:slideViewPr>
    <p:cSldViewPr>
      <p:cViewPr varScale="1">
        <p:scale>
          <a:sx n="58" d="100"/>
          <a:sy n="58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288BA-4481-463B-BC2C-AD4D896B6613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9E42D-FCF1-4F8B-AF23-F4C58E2AE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Shape 1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Shape 1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Shape 1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Shape 1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Shape 15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592B6-B65C-4D51-86A2-B9B3C63A2CE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Вычислите устно: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25 *4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- 26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: 2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+ 5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: 7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- 6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100 : 2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+ 34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: 2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+15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: 8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- 7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Shape 143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324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ambria"/>
              <a:buNone/>
            </a:pPr>
            <a:r>
              <a:rPr lang="en-US" sz="2800" b="1" i="1" u="none" strike="noStrike" cap="none" dirty="0">
                <a:solidFill>
                  <a:srgbClr val="92D05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cxnSp>
        <p:nvCxnSpPr>
          <p:cNvPr id="1434" name="Shape 1434"/>
          <p:cNvCxnSpPr/>
          <p:nvPr/>
        </p:nvCxnSpPr>
        <p:spPr>
          <a:xfrm>
            <a:off x="395287" y="5949950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35" name="Shape 1435"/>
          <p:cNvCxnSpPr/>
          <p:nvPr/>
        </p:nvCxnSpPr>
        <p:spPr>
          <a:xfrm rot="10800000">
            <a:off x="1331912" y="5300662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36" name="Shape 1436"/>
          <p:cNvCxnSpPr/>
          <p:nvPr/>
        </p:nvCxnSpPr>
        <p:spPr>
          <a:xfrm>
            <a:off x="1331912" y="5300662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37" name="Shape 1437"/>
          <p:cNvCxnSpPr/>
          <p:nvPr/>
        </p:nvCxnSpPr>
        <p:spPr>
          <a:xfrm>
            <a:off x="2268537" y="4652962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38" name="Shape 1438"/>
          <p:cNvCxnSpPr/>
          <p:nvPr/>
        </p:nvCxnSpPr>
        <p:spPr>
          <a:xfrm>
            <a:off x="3203575" y="4005262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39" name="Shape 1439"/>
          <p:cNvCxnSpPr/>
          <p:nvPr/>
        </p:nvCxnSpPr>
        <p:spPr>
          <a:xfrm rot="10800000">
            <a:off x="2268537" y="4652962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0" name="Shape 1440"/>
          <p:cNvCxnSpPr/>
          <p:nvPr/>
        </p:nvCxnSpPr>
        <p:spPr>
          <a:xfrm rot="10800000">
            <a:off x="3203575" y="4005262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1" name="Shape 1441"/>
          <p:cNvCxnSpPr/>
          <p:nvPr/>
        </p:nvCxnSpPr>
        <p:spPr>
          <a:xfrm rot="10800000">
            <a:off x="4140200" y="3357562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2" name="Shape 1442"/>
          <p:cNvCxnSpPr/>
          <p:nvPr/>
        </p:nvCxnSpPr>
        <p:spPr>
          <a:xfrm>
            <a:off x="4140200" y="2708275"/>
            <a:ext cx="9366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3" name="Shape 1443"/>
          <p:cNvCxnSpPr/>
          <p:nvPr/>
        </p:nvCxnSpPr>
        <p:spPr>
          <a:xfrm>
            <a:off x="5076825" y="4005262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4" name="Shape 1444"/>
          <p:cNvCxnSpPr/>
          <p:nvPr/>
        </p:nvCxnSpPr>
        <p:spPr>
          <a:xfrm>
            <a:off x="7885112" y="5949950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5" name="Shape 1445"/>
          <p:cNvCxnSpPr/>
          <p:nvPr/>
        </p:nvCxnSpPr>
        <p:spPr>
          <a:xfrm>
            <a:off x="6011862" y="4652962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6" name="Shape 1446"/>
          <p:cNvCxnSpPr/>
          <p:nvPr/>
        </p:nvCxnSpPr>
        <p:spPr>
          <a:xfrm>
            <a:off x="6948487" y="5300662"/>
            <a:ext cx="9366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7" name="Shape 1447"/>
          <p:cNvCxnSpPr/>
          <p:nvPr/>
        </p:nvCxnSpPr>
        <p:spPr>
          <a:xfrm rot="10800000">
            <a:off x="7885112" y="5300662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8" name="Shape 1448"/>
          <p:cNvCxnSpPr/>
          <p:nvPr/>
        </p:nvCxnSpPr>
        <p:spPr>
          <a:xfrm rot="10800000">
            <a:off x="6948487" y="4652962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9" name="Shape 1449"/>
          <p:cNvCxnSpPr/>
          <p:nvPr/>
        </p:nvCxnSpPr>
        <p:spPr>
          <a:xfrm rot="10800000">
            <a:off x="6011862" y="4005262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50" name="Shape 1450"/>
          <p:cNvCxnSpPr/>
          <p:nvPr/>
        </p:nvCxnSpPr>
        <p:spPr>
          <a:xfrm rot="10800000">
            <a:off x="5076825" y="3357562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51" name="Shape 1451"/>
          <p:cNvCxnSpPr/>
          <p:nvPr/>
        </p:nvCxnSpPr>
        <p:spPr>
          <a:xfrm rot="10800000">
            <a:off x="4140200" y="2708275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52" name="Shape 1452"/>
          <p:cNvCxnSpPr/>
          <p:nvPr/>
        </p:nvCxnSpPr>
        <p:spPr>
          <a:xfrm rot="10800000">
            <a:off x="5076825" y="2708275"/>
            <a:ext cx="0" cy="6492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53" name="Shape 1453"/>
          <p:cNvSpPr txBox="1"/>
          <p:nvPr/>
        </p:nvSpPr>
        <p:spPr>
          <a:xfrm>
            <a:off x="96837" y="5429250"/>
            <a:ext cx="14033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ru-RU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∙ 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454" name="Shape 1454"/>
          <p:cNvSpPr txBox="1"/>
          <p:nvPr/>
        </p:nvSpPr>
        <p:spPr>
          <a:xfrm>
            <a:off x="571500" y="4786312"/>
            <a:ext cx="1697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ru-RU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248 : 4</a:t>
            </a:r>
            <a:endParaRPr/>
          </a:p>
        </p:txBody>
      </p:sp>
      <p:sp>
        <p:nvSpPr>
          <p:cNvPr id="1455" name="Shape 1455"/>
          <p:cNvSpPr txBox="1"/>
          <p:nvPr/>
        </p:nvSpPr>
        <p:spPr>
          <a:xfrm>
            <a:off x="1581150" y="4143375"/>
            <a:ext cx="17764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ru-RU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62 </a:t>
            </a: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28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1456" name="Shape 1456"/>
          <p:cNvSpPr txBox="1"/>
          <p:nvPr/>
        </p:nvSpPr>
        <p:spPr>
          <a:xfrm>
            <a:off x="2643187" y="3500437"/>
            <a:ext cx="16430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ru-RU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45 </a:t>
            </a: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:15</a:t>
            </a:r>
            <a:endParaRPr/>
          </a:p>
        </p:txBody>
      </p:sp>
      <p:sp>
        <p:nvSpPr>
          <p:cNvPr id="1457" name="Shape 1457"/>
          <p:cNvSpPr txBox="1"/>
          <p:nvPr/>
        </p:nvSpPr>
        <p:spPr>
          <a:xfrm>
            <a:off x="7885112" y="5429250"/>
            <a:ext cx="12588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∙ 5</a:t>
            </a:r>
            <a:endParaRPr/>
          </a:p>
        </p:txBody>
      </p:sp>
      <p:sp>
        <p:nvSpPr>
          <p:cNvPr id="1458" name="Shape 1458"/>
          <p:cNvSpPr txBox="1"/>
          <p:nvPr/>
        </p:nvSpPr>
        <p:spPr>
          <a:xfrm>
            <a:off x="6948487" y="4786312"/>
            <a:ext cx="1695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lang="ru-RU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459" name="Shape 1459"/>
          <p:cNvSpPr txBox="1"/>
          <p:nvPr/>
        </p:nvSpPr>
        <p:spPr>
          <a:xfrm>
            <a:off x="6083300" y="4143375"/>
            <a:ext cx="17748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75 </a:t>
            </a: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460" name="Shape 1460"/>
          <p:cNvSpPr txBox="1"/>
          <p:nvPr/>
        </p:nvSpPr>
        <p:spPr>
          <a:xfrm>
            <a:off x="5076825" y="3500437"/>
            <a:ext cx="18526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36 </a:t>
            </a: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: 12</a:t>
            </a:r>
            <a:endParaRPr/>
          </a:p>
        </p:txBody>
      </p:sp>
      <p:sp>
        <p:nvSpPr>
          <p:cNvPr id="1461" name="Shape 1461"/>
          <p:cNvSpPr txBox="1"/>
          <p:nvPr/>
        </p:nvSpPr>
        <p:spPr>
          <a:xfrm>
            <a:off x="179387" y="333375"/>
            <a:ext cx="84963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Shape 1462"/>
          <p:cNvSpPr txBox="1"/>
          <p:nvPr/>
        </p:nvSpPr>
        <p:spPr>
          <a:xfrm>
            <a:off x="3214687" y="2143125"/>
            <a:ext cx="25812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29 </a:t>
            </a: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0" u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1463" name="Shape 1463"/>
          <p:cNvSpPr txBox="1"/>
          <p:nvPr/>
        </p:nvSpPr>
        <p:spPr>
          <a:xfrm>
            <a:off x="1476375" y="333375"/>
            <a:ext cx="6048375" cy="1077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lang="en-US" sz="3200" b="1" i="0" u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«</a:t>
            </a:r>
            <a:r>
              <a:rPr lang="en-US" sz="3200" b="1" i="0" u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Раз</a:t>
            </a:r>
            <a:r>
              <a:rPr lang="en-US" sz="3200" b="1" i="0" u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ступенька</a:t>
            </a:r>
            <a:r>
              <a:rPr lang="en-US" sz="3200" b="1" i="0" u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b="1" i="0" u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два</a:t>
            </a:r>
            <a:r>
              <a:rPr lang="en-US" sz="3200" b="1" i="0" u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ступенька</a:t>
            </a:r>
            <a:r>
              <a:rPr lang="en-US" sz="3200" b="1" i="0" u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– </a:t>
            </a:r>
            <a:r>
              <a:rPr lang="en-US" sz="3200" b="1" i="0" u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будет</a:t>
            </a:r>
            <a:r>
              <a:rPr lang="en-US" sz="3200" b="1" i="0" u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лесенка</a:t>
            </a:r>
            <a:r>
              <a:rPr lang="en-US" sz="3200" b="1" i="0" u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»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 txBox="1">
            <a:spLocks noGrp="1"/>
          </p:cNvSpPr>
          <p:nvPr>
            <p:ph type="title"/>
          </p:nvPr>
        </p:nvSpPr>
        <p:spPr>
          <a:xfrm rot="5400000">
            <a:off x="3857625" y="-3857625"/>
            <a:ext cx="1428750" cy="914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ambria"/>
              <a:buNone/>
            </a:pPr>
            <a:r>
              <a:rPr lang="en-US" sz="3200" b="0" i="1" u="none" strike="noStrike" cap="none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grpSp>
        <p:nvGrpSpPr>
          <p:cNvPr id="2" name="Shape 1469"/>
          <p:cNvGrpSpPr/>
          <p:nvPr/>
        </p:nvGrpSpPr>
        <p:grpSpPr>
          <a:xfrm>
            <a:off x="390984" y="1945639"/>
            <a:ext cx="3656777" cy="3544845"/>
            <a:chOff x="719137" y="1901825"/>
            <a:chExt cx="3446462" cy="3113087"/>
          </a:xfrm>
        </p:grpSpPr>
        <p:cxnSp>
          <p:nvCxnSpPr>
            <p:cNvPr id="1470" name="Shape 1470"/>
            <p:cNvCxnSpPr/>
            <p:nvPr/>
          </p:nvCxnSpPr>
          <p:spPr>
            <a:xfrm flipH="1">
              <a:off x="1609725" y="4056062"/>
              <a:ext cx="419100" cy="239712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71" name="Shape 1471"/>
            <p:cNvSpPr/>
            <p:nvPr/>
          </p:nvSpPr>
          <p:spPr>
            <a:xfrm>
              <a:off x="719137" y="4057650"/>
              <a:ext cx="957262" cy="957262"/>
            </a:xfrm>
            <a:prstGeom prst="ellipse">
              <a:avLst/>
            </a:prstGeom>
            <a:solidFill>
              <a:srgbClr val="66CC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Arial"/>
                <a:buNone/>
              </a:pPr>
              <a:r>
                <a:rPr lang="en-US" sz="4000" b="0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1472" name="Shape 1472"/>
            <p:cNvCxnSpPr/>
            <p:nvPr/>
          </p:nvCxnSpPr>
          <p:spPr>
            <a:xfrm>
              <a:off x="2854325" y="4056062"/>
              <a:ext cx="417512" cy="2413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73" name="Shape 1473"/>
            <p:cNvSpPr/>
            <p:nvPr/>
          </p:nvSpPr>
          <p:spPr>
            <a:xfrm>
              <a:off x="3208337" y="4057650"/>
              <a:ext cx="957262" cy="957262"/>
            </a:xfrm>
            <a:prstGeom prst="ellipse">
              <a:avLst/>
            </a:prstGeom>
            <a:solidFill>
              <a:srgbClr val="66CC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000"/>
                <a:buFont typeface="Arial"/>
                <a:buNone/>
              </a:pPr>
              <a:r>
                <a:rPr lang="en-US" sz="4000" b="0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cxnSp>
          <p:nvCxnSpPr>
            <p:cNvPr id="1474" name="Shape 1474"/>
            <p:cNvCxnSpPr/>
            <p:nvPr/>
          </p:nvCxnSpPr>
          <p:spPr>
            <a:xfrm rot="10800000">
              <a:off x="2441575" y="2857500"/>
              <a:ext cx="0" cy="4826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75" name="Shape 1475"/>
            <p:cNvSpPr/>
            <p:nvPr/>
          </p:nvSpPr>
          <p:spPr>
            <a:xfrm>
              <a:off x="1963737" y="1901825"/>
              <a:ext cx="957262" cy="957262"/>
            </a:xfrm>
            <a:prstGeom prst="ellipse">
              <a:avLst/>
            </a:prstGeom>
            <a:solidFill>
              <a:srgbClr val="66CC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Arial"/>
                <a:buNone/>
              </a:pPr>
              <a:r>
                <a:rPr lang="en-US" sz="44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1963737" y="3340100"/>
              <a:ext cx="957262" cy="95726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180</a:t>
              </a:r>
              <a:endParaRPr/>
            </a:p>
          </p:txBody>
        </p:sp>
      </p:grpSp>
      <p:grpSp>
        <p:nvGrpSpPr>
          <p:cNvPr id="3" name="Shape 1477"/>
          <p:cNvGrpSpPr/>
          <p:nvPr/>
        </p:nvGrpSpPr>
        <p:grpSpPr>
          <a:xfrm>
            <a:off x="5110822" y="1945639"/>
            <a:ext cx="3718191" cy="3546652"/>
            <a:chOff x="4908550" y="1901825"/>
            <a:chExt cx="3448049" cy="3114674"/>
          </a:xfrm>
        </p:grpSpPr>
        <p:cxnSp>
          <p:nvCxnSpPr>
            <p:cNvPr id="1478" name="Shape 1478"/>
            <p:cNvCxnSpPr/>
            <p:nvPr/>
          </p:nvCxnSpPr>
          <p:spPr>
            <a:xfrm flipH="1">
              <a:off x="5800725" y="4056062"/>
              <a:ext cx="419100" cy="239712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79" name="Shape 1479"/>
            <p:cNvSpPr/>
            <p:nvPr/>
          </p:nvSpPr>
          <p:spPr>
            <a:xfrm>
              <a:off x="4908550" y="4057650"/>
              <a:ext cx="957262" cy="957262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900"/>
                </a:buClr>
                <a:buSzPts val="4400"/>
                <a:buFont typeface="Arial"/>
                <a:buNone/>
              </a:pPr>
              <a:r>
                <a:rPr lang="en-US" sz="4400" b="1" i="0" u="none">
                  <a:solidFill>
                    <a:srgbClr val="0099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cxnSp>
          <p:nvCxnSpPr>
            <p:cNvPr id="1480" name="Shape 1480"/>
            <p:cNvCxnSpPr/>
            <p:nvPr/>
          </p:nvCxnSpPr>
          <p:spPr>
            <a:xfrm>
              <a:off x="7045325" y="4056062"/>
              <a:ext cx="417512" cy="2413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81" name="Shape 1481"/>
            <p:cNvSpPr/>
            <p:nvPr/>
          </p:nvSpPr>
          <p:spPr>
            <a:xfrm>
              <a:off x="7399337" y="4059237"/>
              <a:ext cx="957262" cy="95726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000"/>
                <a:buFont typeface="Arial"/>
                <a:buNone/>
              </a:pPr>
              <a:r>
                <a:rPr lang="en-US" sz="4000" b="0" i="0" u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cxnSp>
          <p:nvCxnSpPr>
            <p:cNvPr id="1482" name="Shape 1482"/>
            <p:cNvCxnSpPr/>
            <p:nvPr/>
          </p:nvCxnSpPr>
          <p:spPr>
            <a:xfrm rot="10800000">
              <a:off x="6632575" y="2857500"/>
              <a:ext cx="0" cy="4826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83" name="Shape 1483"/>
            <p:cNvSpPr/>
            <p:nvPr/>
          </p:nvSpPr>
          <p:spPr>
            <a:xfrm>
              <a:off x="6154737" y="1901825"/>
              <a:ext cx="957262" cy="95726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400"/>
                <a:buFont typeface="Arial"/>
                <a:buNone/>
              </a:pPr>
              <a:r>
                <a:rPr lang="en-US" sz="4400" b="0" i="0" u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6154737" y="3340100"/>
              <a:ext cx="957262" cy="957262"/>
            </a:xfrm>
            <a:prstGeom prst="ellipse">
              <a:avLst/>
            </a:prstGeom>
            <a:solidFill>
              <a:srgbClr val="99FF33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210</a:t>
              </a:r>
              <a:endParaRPr/>
            </a:p>
          </p:txBody>
        </p:sp>
      </p:grpSp>
      <p:sp>
        <p:nvSpPr>
          <p:cNvPr id="1485" name="Shape 1485"/>
          <p:cNvSpPr/>
          <p:nvPr/>
        </p:nvSpPr>
        <p:spPr>
          <a:xfrm>
            <a:off x="1908175" y="333375"/>
            <a:ext cx="5256212" cy="1008062"/>
          </a:xfrm>
          <a:prstGeom prst="flowChartTerminator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lang="en-US" sz="4000" b="1" i="1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Найди число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Shape 1417"/>
          <p:cNvSpPr txBox="1">
            <a:spLocks noGrp="1"/>
          </p:cNvSpPr>
          <p:nvPr>
            <p:ph type="title"/>
          </p:nvPr>
        </p:nvSpPr>
        <p:spPr>
          <a:xfrm>
            <a:off x="250825" y="274637"/>
            <a:ext cx="8642350" cy="632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250825" y="188912"/>
            <a:ext cx="8569325" cy="6408737"/>
          </a:xfrm>
          <a:prstGeom prst="cloudCallout">
            <a:avLst>
              <a:gd name="adj1" fmla="val 2497"/>
              <a:gd name="adj2" fmla="val 21258"/>
            </a:avLst>
          </a:prstGeom>
          <a:solidFill>
            <a:srgbClr val="66FFFF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00"/>
              </a:buClr>
              <a:buSzPts val="2400"/>
              <a:buFont typeface="Arial"/>
              <a:buNone/>
            </a:pPr>
            <a:r>
              <a:rPr lang="en-US" sz="2400" b="1" i="1" u="none" dirty="0" err="1">
                <a:solidFill>
                  <a:srgbClr val="E20000"/>
                </a:solidFill>
                <a:latin typeface="Arial"/>
                <a:ea typeface="Arial"/>
                <a:cs typeface="Arial"/>
                <a:sym typeface="Arial"/>
              </a:rPr>
              <a:t>Впишите</a:t>
            </a:r>
            <a:r>
              <a:rPr lang="en-US" sz="2400" b="1" i="1" u="none" dirty="0">
                <a:solidFill>
                  <a:srgbClr val="E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E20000"/>
                </a:solidFill>
                <a:latin typeface="Arial"/>
                <a:ea typeface="Arial"/>
                <a:cs typeface="Arial"/>
                <a:sym typeface="Arial"/>
              </a:rPr>
              <a:t>знак</a:t>
            </a:r>
            <a:r>
              <a:rPr lang="en-US" sz="2400" b="1" i="1" u="none" dirty="0">
                <a:solidFill>
                  <a:srgbClr val="E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rgbClr val="E20000"/>
                </a:solidFill>
                <a:latin typeface="Arial"/>
                <a:ea typeface="Arial"/>
                <a:cs typeface="Arial"/>
                <a:sym typeface="Arial"/>
              </a:rPr>
              <a:t>действия</a:t>
            </a:r>
            <a:r>
              <a:rPr lang="en-US" sz="2400" b="1" i="1" u="none" dirty="0">
                <a:solidFill>
                  <a:srgbClr val="E2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 b="0" i="1" u="none" dirty="0">
                <a:solidFill>
                  <a:srgbClr val="E2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1" u="none" dirty="0">
                <a:solidFill>
                  <a:srgbClr val="E2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 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7500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4455 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r>
              <a:rPr lang="ru-RU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32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243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378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3" name="Shape 1553"/>
          <p:cNvGraphicFramePr/>
          <p:nvPr/>
        </p:nvGraphicFramePr>
        <p:xfrm>
          <a:off x="0" y="0"/>
          <a:ext cx="914395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3550"/>
                <a:gridCol w="2030400"/>
                <a:gridCol w="1762125"/>
                <a:gridCol w="1763700"/>
                <a:gridCol w="17541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 : 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 – 26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 – 45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∙ 75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: 99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 + 13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 : 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 : 13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 : 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∙ 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∙ 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 + 0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 – 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+ 19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 + 46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100 - 25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∙ 14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∙ 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 ∙ 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∙ 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 ∙ 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+ 64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+ 25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38 - 29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64 - 24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∙ 13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100 – 41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 : 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 – 37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 + 69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98 -39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: 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+ 56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 : 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: 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 : 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∙ 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∙ 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∙ 15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∙ 12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+ 49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+ 45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+0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+ 18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66 - 49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 :   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82 -27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: 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 : 17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30 - 0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Загадка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50" y="1500188"/>
            <a:ext cx="4210050" cy="5275262"/>
          </a:xfrm>
        </p:spPr>
        <p:txBody>
          <a:bodyPr>
            <a:normAutofit fontScale="92500"/>
          </a:bodyPr>
          <a:lstStyle/>
          <a:p>
            <a:pPr marL="92075" indent="17463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Правда, дети, я хорош, </a:t>
            </a:r>
          </a:p>
          <a:p>
            <a:pPr marL="92075" indent="17463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На большой мешок похож. </a:t>
            </a:r>
          </a:p>
          <a:p>
            <a:pPr marL="92075" indent="17463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По морям в былые годы</a:t>
            </a:r>
          </a:p>
          <a:p>
            <a:pPr marL="92075" indent="17463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i="1" dirty="0" smtClean="0">
                <a:solidFill>
                  <a:srgbClr val="002060"/>
                </a:solidFill>
              </a:rPr>
              <a:t>Обгонял я пароходы.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1747" name="Содержимое 6"/>
          <p:cNvSpPr>
            <a:spLocks noGrp="1"/>
          </p:cNvSpPr>
          <p:nvPr>
            <p:ph sz="half" idx="2"/>
          </p:nvPr>
        </p:nvSpPr>
        <p:spPr>
          <a:xfrm>
            <a:off x="4429125" y="1571625"/>
            <a:ext cx="4714875" cy="2000250"/>
          </a:xfrm>
        </p:spPr>
        <p:txBody>
          <a:bodyPr>
            <a:normAutofit fontScale="92500"/>
          </a:bodyPr>
          <a:lstStyle/>
          <a:p>
            <a:r>
              <a:rPr lang="ru-RU" smtClean="0"/>
              <a:t>Кто же это? </a:t>
            </a:r>
          </a:p>
          <a:p>
            <a:endParaRPr lang="ru-RU" sz="1200" smtClean="0"/>
          </a:p>
          <a:p>
            <a:r>
              <a:rPr lang="ru-RU" smtClean="0"/>
              <a:t>На ответы всех примеров даны буквы. Лишь ответы вы узнаете – и загадку отгадаете.</a:t>
            </a:r>
          </a:p>
          <a:p>
            <a:endParaRPr lang="ru-RU" smtClean="0"/>
          </a:p>
        </p:txBody>
      </p:sp>
      <p:pic>
        <p:nvPicPr>
          <p:cNvPr id="31748" name="Рисунок 7"/>
          <p:cNvPicPr>
            <a:picLocks noChangeAspect="1" noChangeArrowheads="1"/>
          </p:cNvPicPr>
          <p:nvPr/>
        </p:nvPicPr>
        <p:blipFill>
          <a:blip r:embed="rId2"/>
          <a:srcRect l="32838" t="45699" r="25310" b="13979"/>
          <a:stretch>
            <a:fillRect/>
          </a:stretch>
        </p:blipFill>
        <p:spPr bwMode="auto">
          <a:xfrm>
            <a:off x="857224" y="3252719"/>
            <a:ext cx="7151714" cy="29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571500"/>
            <a:ext cx="4706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4071938" y="5715000"/>
            <a:ext cx="214312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b="1">
                <a:latin typeface="Georgia" pitchFamily="18" charset="0"/>
              </a:rPr>
              <a:t>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НА ДВИЖЕНИЕ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ike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357299"/>
            <a:ext cx="3288981" cy="1643074"/>
          </a:xfrm>
          <a:prstGeom prst="rect">
            <a:avLst/>
          </a:prstGeom>
        </p:spPr>
      </p:pic>
      <p:pic>
        <p:nvPicPr>
          <p:cNvPr id="4" name="Рисунок 3" descr="r2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357298"/>
            <a:ext cx="3109706" cy="1819670"/>
          </a:xfrm>
          <a:prstGeom prst="rect">
            <a:avLst/>
          </a:prstGeom>
        </p:spPr>
      </p:pic>
      <p:pic>
        <p:nvPicPr>
          <p:cNvPr id="5" name="Рисунок 4" descr="co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00438"/>
            <a:ext cx="2789437" cy="2118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8687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   </a:t>
            </a:r>
            <a:r>
              <a:rPr lang="ru-RU" sz="3200" b="1" dirty="0" smtClean="0"/>
              <a:t>Велосипедисты ехали 2 часа со скоростью 15 км</a:t>
            </a:r>
            <a:r>
              <a:rPr lang="en-US" sz="3200" b="1" dirty="0" smtClean="0"/>
              <a:t>/</a:t>
            </a:r>
            <a:r>
              <a:rPr lang="ru-RU" sz="3200" b="1" dirty="0" smtClean="0"/>
              <a:t>ч и 3 часа со скоростью 10 км</a:t>
            </a:r>
            <a:r>
              <a:rPr lang="en-US" sz="3200" b="1" dirty="0" smtClean="0"/>
              <a:t>/</a:t>
            </a:r>
            <a:r>
              <a:rPr lang="ru-RU" sz="3200" b="1" dirty="0" smtClean="0"/>
              <a:t>ч. </a:t>
            </a:r>
          </a:p>
          <a:p>
            <a:r>
              <a:rPr lang="ru-RU" sz="3200" b="1" dirty="0" smtClean="0"/>
              <a:t>Какое расстояние проехали велосипедисты?</a:t>
            </a:r>
            <a:endParaRPr lang="ru-RU" sz="2400" b="1" dirty="0"/>
          </a:p>
        </p:txBody>
      </p:sp>
      <p:pic>
        <p:nvPicPr>
          <p:cNvPr id="3" name="Рисунок 2" descr="bike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0" y="3429000"/>
            <a:ext cx="4643470" cy="231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7256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 </a:t>
            </a:r>
            <a:r>
              <a:rPr lang="ru-RU" sz="3600" b="1" dirty="0" smtClean="0"/>
              <a:t>Мотоциклист проехал 180 км со скоростью 60 км</a:t>
            </a:r>
            <a:r>
              <a:rPr lang="en-US" sz="3600" b="1" dirty="0" smtClean="0"/>
              <a:t>/</a:t>
            </a:r>
            <a:r>
              <a:rPr lang="ru-RU" sz="3600" b="1" dirty="0" smtClean="0"/>
              <a:t>ч. </a:t>
            </a:r>
          </a:p>
          <a:p>
            <a:r>
              <a:rPr lang="ru-RU" sz="3600" b="1" dirty="0" smtClean="0"/>
              <a:t>Сколько времени он затратил на дорогу?</a:t>
            </a:r>
            <a:endParaRPr lang="ru-RU" sz="2400" b="1" dirty="0"/>
          </a:p>
        </p:txBody>
      </p:sp>
      <p:pic>
        <p:nvPicPr>
          <p:cNvPr id="3" name="Рисунок 2" descr="r2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571744"/>
            <a:ext cx="5429288" cy="317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1543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 </a:t>
            </a:r>
            <a:r>
              <a:rPr lang="ru-RU" sz="3200" b="1" dirty="0" smtClean="0"/>
              <a:t>Маша прошла расстояние 450 м за 5 минут.</a:t>
            </a:r>
          </a:p>
          <a:p>
            <a:r>
              <a:rPr lang="ru-RU" sz="3200" b="1" dirty="0" smtClean="0"/>
              <a:t>        С какой скоростью шла Маша?</a:t>
            </a:r>
            <a:endParaRPr lang="ru-RU" sz="2400" b="1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 l="10383" t="7291" r="15495" b="12500"/>
          <a:stretch>
            <a:fillRect/>
          </a:stretch>
        </p:blipFill>
        <p:spPr>
          <a:xfrm>
            <a:off x="1643042" y="2643182"/>
            <a:ext cx="1860236" cy="268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28680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   Автобус ехал 3 часа со скоростью 60 км</a:t>
            </a:r>
            <a:r>
              <a:rPr lang="en-US" sz="3200" b="1" dirty="0" smtClean="0"/>
              <a:t>/</a:t>
            </a:r>
            <a:r>
              <a:rPr lang="ru-RU" sz="3200" b="1" dirty="0" smtClean="0"/>
              <a:t>ч и</a:t>
            </a:r>
          </a:p>
          <a:p>
            <a:r>
              <a:rPr lang="ru-RU" sz="3200" b="1" dirty="0" smtClean="0"/>
              <a:t> 2 часа со скоростью 50км</a:t>
            </a:r>
            <a:r>
              <a:rPr lang="en-US" sz="3200" b="1" dirty="0" smtClean="0"/>
              <a:t>/</a:t>
            </a:r>
            <a:r>
              <a:rPr lang="ru-RU" sz="3200" b="1" dirty="0" smtClean="0"/>
              <a:t>ч. </a:t>
            </a:r>
          </a:p>
          <a:p>
            <a:r>
              <a:rPr lang="ru-RU" sz="3200" b="1" dirty="0" smtClean="0"/>
              <a:t>Какое расстояние проехал автобус?</a:t>
            </a:r>
            <a:endParaRPr lang="ru-RU" sz="3200" b="1" dirty="0"/>
          </a:p>
        </p:txBody>
      </p:sp>
      <p:pic>
        <p:nvPicPr>
          <p:cNvPr id="3" name="Рисунок 2" descr="c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000372"/>
            <a:ext cx="3753240" cy="300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50825" y="188913"/>
            <a:ext cx="8713788" cy="136842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«Торопись, да не ошибись»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250825" y="1557338"/>
            <a:ext cx="8713788" cy="511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∙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755650" y="191611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6 + 3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755650" y="2852738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12 – 8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755650" y="38608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4 + 9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755650" y="486886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10 – 7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755650" y="58039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9 + 11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3708400" y="2852738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11 + 7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708400" y="38608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30 – 8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3779838" y="486886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5 + 24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3779838" y="58039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21 – 8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3708400" y="191611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20 – 4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6659563" y="580548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18 – 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6659563" y="486886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26 – 9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6659563" y="3860800"/>
            <a:ext cx="1800225" cy="649288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13 + 5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6588125" y="285273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6 + 27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6588125" y="191611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43 – 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143932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Какое расстояние проплывёт катер за 4 часа, если будет плыть со скоростью 40 км</a:t>
            </a:r>
            <a:r>
              <a:rPr lang="en-US" sz="3200" b="1" dirty="0" smtClean="0"/>
              <a:t>/</a:t>
            </a:r>
            <a:r>
              <a:rPr lang="ru-RU" sz="3200" b="1" dirty="0" smtClean="0"/>
              <a:t>ч; 35 км</a:t>
            </a:r>
            <a:r>
              <a:rPr lang="en-US" sz="3200" b="1" dirty="0" smtClean="0"/>
              <a:t>/</a:t>
            </a:r>
            <a:r>
              <a:rPr lang="ru-RU" sz="3200" b="1" dirty="0" smtClean="0"/>
              <a:t>ч;  50 км</a:t>
            </a:r>
            <a:r>
              <a:rPr lang="en-US" sz="3200" b="1" dirty="0" smtClean="0"/>
              <a:t>/</a:t>
            </a:r>
            <a:r>
              <a:rPr lang="ru-RU" sz="3200" b="1" dirty="0" smtClean="0"/>
              <a:t>ч; 45км</a:t>
            </a:r>
            <a:r>
              <a:rPr lang="en-US" sz="3200" b="1" dirty="0" smtClean="0"/>
              <a:t>/</a:t>
            </a:r>
            <a:r>
              <a:rPr lang="ru-RU" sz="3200" b="1" dirty="0" smtClean="0"/>
              <a:t>ч?  </a:t>
            </a:r>
            <a:endParaRPr lang="ru-RU" sz="3200" b="1" dirty="0"/>
          </a:p>
        </p:txBody>
      </p:sp>
      <p:pic>
        <p:nvPicPr>
          <p:cNvPr id="5" name="Рисунок 4" descr="image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786058"/>
            <a:ext cx="4670813" cy="349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78687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800" b="1" dirty="0" smtClean="0"/>
              <a:t>Какое расстояние пролетит самолёт  за 2 ч, если будет лететь со скоростью 900 км</a:t>
            </a:r>
            <a:r>
              <a:rPr lang="en-US" sz="2800" b="1" dirty="0" smtClean="0"/>
              <a:t>/</a:t>
            </a:r>
            <a:r>
              <a:rPr lang="ru-RU" sz="2800" b="1" dirty="0" smtClean="0"/>
              <a:t>ч? За сколько часов проедет такое же расстояние скорый поезд, если его скорость в 10 раз меньше скорости самолёта?</a:t>
            </a:r>
            <a:endParaRPr lang="ru-RU" sz="2400" b="1" dirty="0"/>
          </a:p>
        </p:txBody>
      </p:sp>
      <p:pic>
        <p:nvPicPr>
          <p:cNvPr id="3" name="Рисунок 2" descr="0001-001-Nazemnyj-tran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496"/>
            <a:ext cx="3357586" cy="2381250"/>
          </a:xfrm>
          <a:prstGeom prst="rect">
            <a:avLst/>
          </a:prstGeom>
        </p:spPr>
      </p:pic>
      <p:pic>
        <p:nvPicPr>
          <p:cNvPr id="5" name="Рисунок 4" descr="g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786058"/>
            <a:ext cx="3333750" cy="241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  Из двух пунктов, расстояние между которыми 38 км, навстречу друг другу отправились велосипедист и пешеход. Велосипедист ехал со скоростью 12 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ч, а пешеход со скоростью 7 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ч. Через сколько часов они встретились?</a:t>
            </a:r>
            <a:endParaRPr lang="ru-RU" sz="2400" b="1" dirty="0"/>
          </a:p>
        </p:txBody>
      </p:sp>
      <p:pic>
        <p:nvPicPr>
          <p:cNvPr id="3" name="Рисунок 2" descr="80527955.jpg"/>
          <p:cNvPicPr>
            <a:picLocks noChangeAspect="1"/>
          </p:cNvPicPr>
          <p:nvPr/>
        </p:nvPicPr>
        <p:blipFill>
          <a:blip r:embed="rId2" cstate="print"/>
          <a:srcRect l="9091"/>
          <a:stretch>
            <a:fillRect/>
          </a:stretch>
        </p:blipFill>
        <p:spPr>
          <a:xfrm>
            <a:off x="1071538" y="2428868"/>
            <a:ext cx="3071834" cy="3429023"/>
          </a:xfrm>
          <a:prstGeom prst="rect">
            <a:avLst/>
          </a:prstGeom>
        </p:spPr>
      </p:pic>
      <p:pic>
        <p:nvPicPr>
          <p:cNvPr id="5" name="Рисунок 4" descr="jiFqaEw1amc.jpg"/>
          <p:cNvPicPr>
            <a:picLocks noChangeAspect="1"/>
          </p:cNvPicPr>
          <p:nvPr/>
        </p:nvPicPr>
        <p:blipFill>
          <a:blip r:embed="rId3" cstate="print"/>
          <a:srcRect b="10702"/>
          <a:stretch>
            <a:fillRect/>
          </a:stretch>
        </p:blipFill>
        <p:spPr>
          <a:xfrm>
            <a:off x="5000628" y="2348377"/>
            <a:ext cx="2880610" cy="350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214290"/>
            <a:ext cx="871543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   </a:t>
            </a:r>
            <a:r>
              <a:rPr lang="ru-RU" sz="2400" b="1" dirty="0" smtClean="0"/>
              <a:t>В лагерь отдыха, на Черное море, детей везли двумя видами транспорта. Они проехали на поезде 810 км со скоростью 90 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 и на автобусе 180 км со скоростью 60 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ч. Сколько часов дети находились в пути?  </a:t>
            </a:r>
            <a:endParaRPr lang="ru-RU" sz="2400" b="1" dirty="0"/>
          </a:p>
        </p:txBody>
      </p:sp>
      <p:pic>
        <p:nvPicPr>
          <p:cNvPr id="3" name="Рисунок 2" descr="d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5460713" cy="403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 Туристы с легкой поклажей со скоростью 9 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 за 3 ч прошли 27 км. Сколько километров пройдут туристы с тяжёлой поклажей за то же время, если они будут идти со скоростью 7км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ч?</a:t>
            </a:r>
            <a:endParaRPr lang="ru-RU" sz="2400" b="1" dirty="0"/>
          </a:p>
        </p:txBody>
      </p:sp>
      <p:pic>
        <p:nvPicPr>
          <p:cNvPr id="3" name="Рисунок 2" descr="IMG_98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5" y="1857364"/>
            <a:ext cx="5238787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428604"/>
            <a:ext cx="878687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  Лыжник шел 3 часа со скоростью 13 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ч. После этого ему осталось пройти в 3 раза меньше, чем он уже прошёл. Какое расстояние должен пройти лыжник?</a:t>
            </a:r>
            <a:endParaRPr lang="ru-RU" sz="2400" b="1" dirty="0"/>
          </a:p>
        </p:txBody>
      </p:sp>
      <p:pic>
        <p:nvPicPr>
          <p:cNvPr id="3" name="Рисунок 2" descr="a4e57b1ce8d8a4ca3debcc237df13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2869714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92971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Расстояние между городами 360 км. Половину этого расстояния автобус проехал за 2 ч. С какой скоростью двигался автобус?</a:t>
            </a:r>
            <a:endParaRPr lang="ru-RU" sz="2400" b="1" dirty="0"/>
          </a:p>
        </p:txBody>
      </p:sp>
      <p:pic>
        <p:nvPicPr>
          <p:cNvPr id="3" name="Рисунок 2" descr="Transp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5897732" cy="403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9297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 По реке навстречу друг другу плывут катер и моторная лодка. Расстояние между ними 240 км. Катер плывёт со скоростью 50 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ч, а лодка 30 км</a:t>
            </a:r>
            <a:r>
              <a:rPr lang="en-US" sz="2400" b="1" dirty="0" smtClean="0"/>
              <a:t>/</a:t>
            </a:r>
            <a:r>
              <a:rPr lang="ru-RU" sz="2400" b="1" dirty="0" smtClean="0"/>
              <a:t>ч. Через сколько часов они встретятся?</a:t>
            </a:r>
            <a:endParaRPr lang="ru-RU" sz="2400" b="1" dirty="0"/>
          </a:p>
        </p:txBody>
      </p:sp>
      <p:pic>
        <p:nvPicPr>
          <p:cNvPr id="3" name="Рисунок 2" descr="img-258d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214554"/>
            <a:ext cx="4071934" cy="3053951"/>
          </a:xfrm>
          <a:prstGeom prst="rect">
            <a:avLst/>
          </a:prstGeom>
        </p:spPr>
      </p:pic>
      <p:pic>
        <p:nvPicPr>
          <p:cNvPr id="4" name="Рисунок 3" descr="03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14554"/>
            <a:ext cx="4071934" cy="315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57165"/>
          <a:ext cx="8929719" cy="70236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573"/>
                <a:gridCol w="2976573"/>
                <a:gridCol w="2976573"/>
              </a:tblGrid>
              <a:tr h="71425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  Скорость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Расстояние</a:t>
                      </a:r>
                      <a:endParaRPr lang="ru-RU" b="1" dirty="0"/>
                    </a:p>
                  </a:txBody>
                  <a:tcPr/>
                </a:tc>
              </a:tr>
              <a:tr h="564372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30</a:t>
                      </a:r>
                      <a:r>
                        <a:rPr lang="ru-RU" sz="2400" b="1" baseline="0" dirty="0" smtClean="0"/>
                        <a:t> км</a:t>
                      </a:r>
                      <a:r>
                        <a:rPr lang="en-US" sz="2400" b="1" baseline="0" dirty="0" smtClean="0"/>
                        <a:t>/</a:t>
                      </a:r>
                      <a:r>
                        <a:rPr lang="ru-RU" sz="2400" b="1" baseline="0" dirty="0" smtClean="0"/>
                        <a:t>ч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14 км</a:t>
                      </a:r>
                      <a:r>
                        <a:rPr lang="en-US" sz="2400" b="1" baseline="0" dirty="0" smtClean="0"/>
                        <a:t>/</a:t>
                      </a:r>
                      <a:r>
                        <a:rPr lang="ru-RU" sz="2400" b="1" baseline="0" dirty="0" smtClean="0"/>
                        <a:t>ч</a:t>
                      </a:r>
                    </a:p>
                    <a:p>
                      <a:endParaRPr lang="ru-RU" sz="2400" b="1" baseline="0" dirty="0" smtClean="0"/>
                    </a:p>
                    <a:p>
                      <a:pPr marL="0" indent="0"/>
                      <a:r>
                        <a:rPr lang="ru-RU" sz="2400" b="1" baseline="0" dirty="0" smtClean="0"/>
                        <a:t>     70 км</a:t>
                      </a:r>
                      <a:r>
                        <a:rPr lang="en-US" sz="2400" b="1" baseline="0" dirty="0" smtClean="0"/>
                        <a:t>/</a:t>
                      </a:r>
                      <a:r>
                        <a:rPr lang="ru-RU" sz="2400" b="1" baseline="0" dirty="0" smtClean="0"/>
                        <a:t>ч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500 км</a:t>
                      </a:r>
                      <a:r>
                        <a:rPr lang="en-US" sz="2400" b="1" baseline="0" dirty="0" smtClean="0"/>
                        <a:t>/</a:t>
                      </a:r>
                      <a:r>
                        <a:rPr lang="ru-RU" sz="2400" b="1" baseline="0" dirty="0" smtClean="0"/>
                        <a:t>ч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120 км</a:t>
                      </a:r>
                      <a:r>
                        <a:rPr lang="en-US" sz="2400" b="1" baseline="0" dirty="0" smtClean="0"/>
                        <a:t>/</a:t>
                      </a:r>
                      <a:r>
                        <a:rPr lang="ru-RU" sz="2400" b="1" baseline="0" dirty="0" smtClean="0"/>
                        <a:t>ч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30 км</a:t>
                      </a:r>
                      <a:r>
                        <a:rPr lang="en-US" sz="2400" b="1" baseline="0" dirty="0" smtClean="0"/>
                        <a:t>/</a:t>
                      </a:r>
                      <a:r>
                        <a:rPr lang="ru-RU" sz="2400" b="1" baseline="0" dirty="0" smtClean="0"/>
                        <a:t>ч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10 км</a:t>
                      </a:r>
                      <a:r>
                        <a:rPr lang="en-US" sz="2400" b="1" baseline="0" dirty="0" smtClean="0"/>
                        <a:t>/</a:t>
                      </a:r>
                      <a:r>
                        <a:rPr lang="ru-RU" sz="2400" b="1" baseline="0" dirty="0" smtClean="0"/>
                        <a:t>ч</a:t>
                      </a:r>
                    </a:p>
                    <a:p>
                      <a:endParaRPr lang="ru-RU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400" b="1" dirty="0" smtClean="0"/>
                        <a:t>2 час</a:t>
                      </a:r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baseline="0" dirty="0" smtClean="0"/>
                        <a:t>    5 </a:t>
                      </a:r>
                      <a:r>
                        <a:rPr lang="ru-RU" sz="2400" b="1" baseline="0" dirty="0" smtClean="0"/>
                        <a:t>час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9 час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8 час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4 час</a:t>
                      </a:r>
                    </a:p>
                    <a:p>
                      <a:r>
                        <a:rPr lang="ru-RU" sz="2400" b="1" baseline="0" dirty="0" smtClean="0"/>
                        <a:t> </a:t>
                      </a:r>
                    </a:p>
                    <a:p>
                      <a:r>
                        <a:rPr lang="ru-RU" sz="2400" b="1" baseline="0" dirty="0" smtClean="0"/>
                        <a:t>    3 час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10 час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</a:t>
                      </a:r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2400" b="1" dirty="0" smtClean="0"/>
                        <a:t>?</a:t>
                      </a:r>
                      <a:r>
                        <a:rPr lang="ru-RU" sz="2400" b="1" baseline="0" dirty="0" smtClean="0"/>
                        <a:t> км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  ? км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  ? км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  ? км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  ? км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  ? км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      ? км</a:t>
                      </a:r>
                    </a:p>
                    <a:p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5" y="214290"/>
          <a:ext cx="6858048" cy="60779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16"/>
                <a:gridCol w="2286016"/>
                <a:gridCol w="228601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Скорость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Расстояние</a:t>
                      </a:r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2400" b="1" dirty="0" smtClean="0"/>
                        <a:t>13 км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ru-RU" sz="2400" b="1" dirty="0" smtClean="0"/>
                        <a:t>ч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  80 км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ru-RU" sz="2400" b="1" dirty="0" smtClean="0"/>
                        <a:t>ч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  36 км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ru-RU" sz="2400" b="1" dirty="0" smtClean="0"/>
                        <a:t>ч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  60 км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ru-RU" sz="2400" b="1" dirty="0" smtClean="0"/>
                        <a:t>ч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  12 км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ru-RU" sz="2400" b="1" dirty="0" smtClean="0"/>
                        <a:t>ч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  100 км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ru-RU" sz="2400" b="1" dirty="0" smtClean="0"/>
                        <a:t>ч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  5 км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ru-RU" sz="2400" b="1" dirty="0" smtClean="0"/>
                        <a:t>ч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baseline="0" dirty="0" smtClean="0"/>
                        <a:t>   24 км</a:t>
                      </a:r>
                      <a:r>
                        <a:rPr lang="en-US" sz="2400" b="1" baseline="0" dirty="0" smtClean="0"/>
                        <a:t>/</a:t>
                      </a:r>
                      <a:r>
                        <a:rPr lang="ru-RU" sz="2400" b="1" baseline="0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? час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? час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? час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?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?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?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?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? 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км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320 км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180 км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120 км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36 км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800 км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35 км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96 км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«Торопись, да не ошибись»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vert="horz"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55650" y="191611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36 + 34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55650" y="2852738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54 – 8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55650" y="38608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44 + 9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55650" y="486886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100 – 17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55650" y="58039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64 + 12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708400" y="2852738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21 + 76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708400" y="38608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32 – 19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779838" y="486886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51 + 24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779838" y="58039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91 – 18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708400" y="191611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80 – 40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659563" y="580548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86 – 59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659563" y="486886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26 – 19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659563" y="3860800"/>
            <a:ext cx="1800225" cy="649288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13 + 72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588125" y="285273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6 + 57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6588125" y="191611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43 – 43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428604"/>
          <a:ext cx="7143801" cy="6309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1267"/>
                <a:gridCol w="2381267"/>
                <a:gridCol w="2381267"/>
              </a:tblGrid>
              <a:tr h="388926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Скорость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Расстояние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км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? км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? км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? км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? км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? км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? км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? км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час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2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5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3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6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4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7 час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   3 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36 км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140 км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350 км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270 км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3000 км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20 км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210 км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360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км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3"/>
            <a:ext cx="8186766" cy="50006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КРОССВОРД   «ЮНЫЙ МАТЕМАТИК»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Алмаз\Desktop\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3263" y="1412875"/>
            <a:ext cx="3543300" cy="3086100"/>
          </a:xfrm>
        </p:spPr>
      </p:pic>
      <p:sp>
        <p:nvSpPr>
          <p:cNvPr id="32771" name="Объект 3"/>
          <p:cNvSpPr>
            <a:spLocks noGrp="1"/>
          </p:cNvSpPr>
          <p:nvPr>
            <p:ph sz="half" idx="2"/>
          </p:nvPr>
        </p:nvSpPr>
        <p:spPr>
          <a:xfrm>
            <a:off x="4648200" y="857233"/>
            <a:ext cx="3811588" cy="5918218"/>
          </a:xfrm>
        </p:spPr>
        <p:txBody>
          <a:bodyPr>
            <a:normAutofit lnSpcReduction="10000"/>
          </a:bodyPr>
          <a:lstStyle/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1 – фигура, образованная двумя лучами, выходящими из одной точки (угол);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2 – часть прямой (луч);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3 – запись из одной или нескольких цифр (число);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4 – геометрическая фигура, состоящая из двух точек и точек, лежащих между ними (отрезок);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5 – четырехугольник (квадрат);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6 – геометрическая фигура (треугольник);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7 – геометрическая фигура (круг);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8 –единица измерения площади (гектар);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9 – место, занимаемое цифрой в записи числа (разряд);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10 – арифметическое действие (деление);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11 – наименьшее натуральное число (единица);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12 – раздел математики (арифметика);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13 – старинная русская мера длины (аршин);</a:t>
            </a:r>
          </a:p>
          <a:p>
            <a:pPr marL="109538" indent="0">
              <a:buFont typeface="Georgia" pitchFamily="18" charset="0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14 – число, на которое нельзя делить (ноль).</a:t>
            </a:r>
          </a:p>
          <a:p>
            <a:pPr marL="109538" indent="0">
              <a:buFont typeface="Georgia" pitchFamily="18" charset="0"/>
              <a:buNone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32772" name="Picture 3" descr="MCj041240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724400"/>
            <a:ext cx="16557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50825" y="188913"/>
            <a:ext cx="8713788" cy="136842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«Торопись, да не ошибись»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0825" y="1557338"/>
            <a:ext cx="8713788" cy="511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∙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755650" y="191611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9 ∙ 5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55650" y="2852738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7 ∙ 7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755650" y="38608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8 ∙ 3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55650" y="486886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5 ∙ 7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755650" y="58039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8 ∙ 9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708400" y="2852738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4 ∙ 9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708400" y="38608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7 ∙ 5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3779838" y="486886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8 ∙ 6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3779838" y="58039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9 ∙ 0</a:t>
            </a: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3708400" y="191611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3 ∙ 6</a:t>
            </a: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6659563" y="580548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8 ∙ 7</a:t>
            </a: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659563" y="486886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5 ∙ 9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6659563" y="3860800"/>
            <a:ext cx="1800225" cy="649288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6 </a:t>
            </a:r>
            <a:r>
              <a:rPr lang="ru-RU" sz="4000" b="1">
                <a:solidFill>
                  <a:srgbClr val="0000FF"/>
                </a:solidFill>
              </a:rPr>
              <a:t>∙ </a:t>
            </a:r>
            <a:r>
              <a:rPr lang="ru-RU" sz="32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6588125" y="285273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4 ∙ 8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6588125" y="191611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5 ∙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188913"/>
            <a:ext cx="8713788" cy="136842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«Торопись, да не ошибись»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557338"/>
            <a:ext cx="8713788" cy="511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∙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55650" y="191611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13 ∙ 5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55650" y="2852738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15 ∙ 3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55650" y="38608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17 ∙ 4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55650" y="486886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11 ∙ 7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55650" y="58039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15 ∙ 2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708400" y="2852738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17 ∙ 3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708400" y="38608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13 ∙ 7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779838" y="486886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18 ∙ 5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779838" y="58039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16 ∙ 6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708400" y="191611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14 ∙ 5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659563" y="580548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19 ∙ 3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659563" y="486886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12 ∙ 8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659563" y="3860800"/>
            <a:ext cx="1800225" cy="649288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15 </a:t>
            </a:r>
            <a:r>
              <a:rPr lang="ru-RU" sz="4000" b="1">
                <a:solidFill>
                  <a:srgbClr val="0000FF"/>
                </a:solidFill>
              </a:rPr>
              <a:t>∙ </a:t>
            </a:r>
            <a:r>
              <a:rPr lang="ru-RU" sz="32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588125" y="285273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14 ∙ 6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6588125" y="191611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12 ∙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188913"/>
            <a:ext cx="8713788" cy="136842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«Торопись, да не ошибись»</a:t>
            </a:r>
            <a:endParaRPr kumimoji="0" lang="ru-RU" sz="3000" b="1" i="1" u="none" strike="noStrike" kern="1200" cap="small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557338"/>
            <a:ext cx="8713788" cy="511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∙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55650" y="191611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32 : 4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55650" y="2852738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81 : 9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55650" y="38608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12 : 4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55650" y="4868863"/>
            <a:ext cx="1800225" cy="649287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72 : 8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55650" y="5803900"/>
            <a:ext cx="1800225" cy="649288"/>
          </a:xfrm>
          <a:prstGeom prst="flowChartTerminator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36 : 9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708400" y="2852738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25 : 5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708400" y="38608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64 : 8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779838" y="486886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35 : 7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779838" y="5803900"/>
            <a:ext cx="1800225" cy="649288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21 : 3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708400" y="1916113"/>
            <a:ext cx="1800225" cy="64928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54 : 6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659563" y="580548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40 : 8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659563" y="486886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63 : 7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659563" y="3860800"/>
            <a:ext cx="1800225" cy="649288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54 : 9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588125" y="2852738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42 : 7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6588125" y="1916113"/>
            <a:ext cx="1800225" cy="649287"/>
          </a:xfrm>
          <a:prstGeom prst="flowChartTerminator">
            <a:avLst/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30 :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11188" y="763588"/>
            <a:ext cx="935037" cy="6492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50 </a:t>
            </a:r>
            <a:r>
              <a:rPr lang="ru-RU" sz="2800" b="1">
                <a:solidFill>
                  <a:srgbClr val="000000"/>
                </a:solidFill>
                <a:cs typeface="Arial" charset="0"/>
              </a:rPr>
              <a:t>∙ 2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124075" y="692150"/>
            <a:ext cx="792163" cy="792163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Arial" charset="0"/>
              </a:rPr>
              <a:t>−</a:t>
            </a:r>
            <a:r>
              <a:rPr lang="ru-RU" sz="2800" b="1">
                <a:solidFill>
                  <a:srgbClr val="000000"/>
                </a:solidFill>
              </a:rPr>
              <a:t> 16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276600" y="404813"/>
            <a:ext cx="1008063" cy="936625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: 42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716463" y="620713"/>
            <a:ext cx="936625" cy="863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+ 68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6157913" y="476250"/>
            <a:ext cx="935037" cy="1152525"/>
          </a:xfrm>
          <a:prstGeom prst="diamon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: 14</a:t>
            </a: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7667625" y="692150"/>
            <a:ext cx="1008063" cy="7191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619250" y="10525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987675" y="10525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140200" y="10525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7092950" y="10525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795963" y="10525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8733" name="AutoShape 13"/>
          <p:cNvSpPr>
            <a:spLocks noGrp="1" noChangeArrowheads="1"/>
          </p:cNvSpPr>
          <p:nvPr>
            <p:ph type="title" idx="4294967295"/>
          </p:nvPr>
        </p:nvSpPr>
        <p:spPr>
          <a:xfrm>
            <a:off x="7740650" y="2205038"/>
            <a:ext cx="935038" cy="647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468313" y="1989138"/>
            <a:ext cx="1152525" cy="10795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cs typeface="Arial" charset="0"/>
              </a:rPr>
              <a:t>60 </a:t>
            </a:r>
            <a:r>
              <a:rPr lang="en-US" sz="2800" b="1">
                <a:solidFill>
                  <a:srgbClr val="000000"/>
                </a:solidFill>
              </a:rPr>
              <a:t>−</a:t>
            </a:r>
            <a:r>
              <a:rPr lang="ru-RU" sz="2800" b="1">
                <a:solidFill>
                  <a:srgbClr val="000000"/>
                </a:solidFill>
              </a:rPr>
              <a:t> </a:t>
            </a:r>
            <a:r>
              <a:rPr lang="ru-RU" sz="2800" b="1">
                <a:solidFill>
                  <a:srgbClr val="000000"/>
                </a:solidFill>
                <a:cs typeface="Arial" charset="0"/>
              </a:rPr>
              <a:t>45</a:t>
            </a:r>
          </a:p>
        </p:txBody>
      </p:sp>
      <p:sp>
        <p:nvSpPr>
          <p:cNvPr id="158735" name="AutoShape 15"/>
          <p:cNvSpPr>
            <a:spLocks noChangeArrowheads="1"/>
          </p:cNvSpPr>
          <p:nvPr/>
        </p:nvSpPr>
        <p:spPr bwMode="auto">
          <a:xfrm>
            <a:off x="7812088" y="3716338"/>
            <a:ext cx="792162" cy="79216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</a:t>
            </a:r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6372225" y="5229225"/>
            <a:ext cx="792163" cy="792163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cs typeface="Arial" charset="0"/>
              </a:rPr>
              <a:t>: 2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158737" name="AutoShape 17"/>
          <p:cNvSpPr>
            <a:spLocks noChangeArrowheads="1"/>
          </p:cNvSpPr>
          <p:nvPr/>
        </p:nvSpPr>
        <p:spPr bwMode="auto">
          <a:xfrm>
            <a:off x="7740650" y="5013325"/>
            <a:ext cx="1008063" cy="936625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323850" y="3429000"/>
            <a:ext cx="1295400" cy="1223963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70: 5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1979613" y="1916113"/>
            <a:ext cx="1008062" cy="936625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∙ 2</a:t>
            </a: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3419475" y="2133600"/>
            <a:ext cx="936625" cy="863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+ 34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2051050" y="3716338"/>
            <a:ext cx="936625" cy="863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−</a:t>
            </a:r>
            <a:r>
              <a:rPr lang="ru-RU" sz="2800" b="1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179388" y="5229225"/>
            <a:ext cx="1368425" cy="863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50 </a:t>
            </a:r>
            <a:r>
              <a:rPr lang="en-US" sz="2800" b="1">
                <a:solidFill>
                  <a:srgbClr val="000000"/>
                </a:solidFill>
              </a:rPr>
              <a:t>−</a:t>
            </a:r>
            <a:r>
              <a:rPr lang="ru-RU" sz="2800" b="1">
                <a:solidFill>
                  <a:srgbClr val="000000"/>
                </a:solidFill>
              </a:rPr>
              <a:t> 26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3492500" y="3573463"/>
            <a:ext cx="935038" cy="1152525"/>
          </a:xfrm>
          <a:prstGeom prst="diamon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cs typeface="Arial" charset="0"/>
              </a:rPr>
              <a:t>∙ 7</a:t>
            </a: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4787900" y="1989138"/>
            <a:ext cx="935038" cy="1152525"/>
          </a:xfrm>
          <a:prstGeom prst="diamon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: 16</a:t>
            </a: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2051050" y="5084763"/>
            <a:ext cx="935038" cy="1152525"/>
          </a:xfrm>
          <a:prstGeom prst="diamon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cs typeface="Arial" charset="0"/>
              </a:rPr>
              <a:t>∙ 3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4787900" y="3789363"/>
            <a:ext cx="1008063" cy="719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+ 16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3419475" y="5300663"/>
            <a:ext cx="1008063" cy="719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: 4</a:t>
            </a: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6156325" y="2205038"/>
            <a:ext cx="1008063" cy="719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∙ 15</a:t>
            </a:r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4859338" y="5300663"/>
            <a:ext cx="935037" cy="6492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+ 12</a:t>
            </a:r>
            <a:endParaRPr lang="ru-RU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6227763" y="3789363"/>
            <a:ext cx="935037" cy="6492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: 5</a:t>
            </a:r>
            <a:endParaRPr lang="ru-RU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1619250" y="25654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7235825" y="25654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5795963" y="25654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1476375" y="41497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3059113" y="41497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4427538" y="25654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7235825" y="41497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843213" y="25654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5795963" y="41497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4427538" y="4149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5867400" y="56610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7380288" y="56610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4427538" y="56610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3132138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1547813" y="56610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611188" y="476250"/>
            <a:ext cx="2449512" cy="1727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2 ∙ 25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611188" y="2493963"/>
            <a:ext cx="2449512" cy="1727200"/>
          </a:xfrm>
          <a:prstGeom prst="irregularSeal1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2 ∙125</a:t>
            </a:r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611188" y="4654550"/>
            <a:ext cx="2449512" cy="1727200"/>
          </a:xfrm>
          <a:prstGeom prst="irregularSeal1">
            <a:avLst/>
          </a:prstGeom>
          <a:solidFill>
            <a:srgbClr val="2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25 ∙ 4</a:t>
            </a:r>
          </a:p>
        </p:txBody>
      </p:sp>
      <p:sp>
        <p:nvSpPr>
          <p:cNvPr id="18437" name="AutoShape 8"/>
          <p:cNvSpPr>
            <a:spLocks noChangeArrowheads="1"/>
          </p:cNvSpPr>
          <p:nvPr/>
        </p:nvSpPr>
        <p:spPr bwMode="auto">
          <a:xfrm>
            <a:off x="3562350" y="4654550"/>
            <a:ext cx="2449513" cy="1727200"/>
          </a:xfrm>
          <a:prstGeom prst="irregularSeal1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250 ∙ 20</a:t>
            </a: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3492500" y="2422525"/>
            <a:ext cx="2449513" cy="1727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4 ∙ 75</a:t>
            </a:r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>
            <a:off x="3492500" y="406400"/>
            <a:ext cx="2449513" cy="1727200"/>
          </a:xfrm>
          <a:prstGeom prst="irregularSeal1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50 ∙ 4</a:t>
            </a:r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auto">
          <a:xfrm>
            <a:off x="6443663" y="4654550"/>
            <a:ext cx="2449512" cy="1727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45 ∙ 2</a:t>
            </a:r>
          </a:p>
        </p:txBody>
      </p:sp>
      <p:sp>
        <p:nvSpPr>
          <p:cNvPr id="18441" name="AutoShape 12"/>
          <p:cNvSpPr>
            <a:spLocks noChangeArrowheads="1"/>
          </p:cNvSpPr>
          <p:nvPr/>
        </p:nvSpPr>
        <p:spPr bwMode="auto">
          <a:xfrm>
            <a:off x="6370638" y="2420938"/>
            <a:ext cx="2449512" cy="1727200"/>
          </a:xfrm>
          <a:prstGeom prst="irregularSeal1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125 ∙4</a:t>
            </a:r>
          </a:p>
        </p:txBody>
      </p:sp>
      <p:sp>
        <p:nvSpPr>
          <p:cNvPr id="18442" name="AutoShape 13"/>
          <p:cNvSpPr>
            <a:spLocks noChangeArrowheads="1"/>
          </p:cNvSpPr>
          <p:nvPr/>
        </p:nvSpPr>
        <p:spPr bwMode="auto">
          <a:xfrm>
            <a:off x="6443663" y="406400"/>
            <a:ext cx="2449512" cy="1727200"/>
          </a:xfrm>
          <a:prstGeom prst="irregularSeal1">
            <a:avLst/>
          </a:prstGeom>
          <a:solidFill>
            <a:srgbClr val="2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/>
              <a:t>500 ∙4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57188" y="642938"/>
            <a:ext cx="1500187" cy="808037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50 </a:t>
            </a:r>
            <a:r>
              <a:rPr lang="ru-RU" sz="3600" b="1">
                <a:solidFill>
                  <a:srgbClr val="000000"/>
                </a:solidFill>
                <a:cs typeface="Arial" charset="0"/>
              </a:rPr>
              <a:t>∙ 16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643188" y="571500"/>
            <a:ext cx="1733550" cy="950913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  <a:cs typeface="Arial" charset="0"/>
              </a:rPr>
              <a:t>+ 170</a:t>
            </a: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5143500" y="500063"/>
            <a:ext cx="1927225" cy="109378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: 90</a:t>
            </a: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7667625" y="692150"/>
            <a:ext cx="1008063" cy="71913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000250" y="1000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4500563" y="10715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7092950" y="10525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5795963" y="10525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8733" name="AutoShape 13"/>
          <p:cNvSpPr>
            <a:spLocks noGrp="1" noChangeArrowheads="1"/>
          </p:cNvSpPr>
          <p:nvPr>
            <p:ph type="title" idx="4294967295"/>
          </p:nvPr>
        </p:nvSpPr>
        <p:spPr>
          <a:xfrm>
            <a:off x="7740650" y="2205038"/>
            <a:ext cx="935038" cy="647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468313" y="1989138"/>
            <a:ext cx="1674812" cy="1079500"/>
          </a:xfrm>
          <a:prstGeom prst="octagon">
            <a:avLst>
              <a:gd name="adj" fmla="val 2928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00"/>
                </a:solidFill>
                <a:cs typeface="Arial" charset="0"/>
              </a:rPr>
              <a:t>245 - 55</a:t>
            </a:r>
          </a:p>
        </p:txBody>
      </p:sp>
      <p:sp>
        <p:nvSpPr>
          <p:cNvPr id="158735" name="AutoShape 15"/>
          <p:cNvSpPr>
            <a:spLocks noChangeArrowheads="1"/>
          </p:cNvSpPr>
          <p:nvPr/>
        </p:nvSpPr>
        <p:spPr bwMode="auto">
          <a:xfrm>
            <a:off x="7812088" y="3716338"/>
            <a:ext cx="792162" cy="792162"/>
          </a:xfrm>
          <a:prstGeom prst="octagon">
            <a:avLst>
              <a:gd name="adj" fmla="val 2928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1" name="AutoShape 16"/>
          <p:cNvSpPr>
            <a:spLocks noChangeArrowheads="1"/>
          </p:cNvSpPr>
          <p:nvPr/>
        </p:nvSpPr>
        <p:spPr bwMode="auto">
          <a:xfrm>
            <a:off x="5429250" y="5229225"/>
            <a:ext cx="1735138" cy="792163"/>
          </a:xfrm>
          <a:prstGeom prst="octagon">
            <a:avLst>
              <a:gd name="adj" fmla="val 2928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  <a:cs typeface="Arial" charset="0"/>
              </a:rPr>
              <a:t>- 35</a:t>
            </a: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7422" name="Oval 20"/>
          <p:cNvSpPr>
            <a:spLocks noChangeArrowheads="1"/>
          </p:cNvSpPr>
          <p:nvPr/>
        </p:nvSpPr>
        <p:spPr bwMode="auto">
          <a:xfrm>
            <a:off x="2857500" y="2143125"/>
            <a:ext cx="1643063" cy="8636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∙ 2</a:t>
            </a:r>
          </a:p>
        </p:txBody>
      </p:sp>
      <p:sp>
        <p:nvSpPr>
          <p:cNvPr id="17423" name="Oval 21"/>
          <p:cNvSpPr>
            <a:spLocks noChangeArrowheads="1"/>
          </p:cNvSpPr>
          <p:nvPr/>
        </p:nvSpPr>
        <p:spPr bwMode="auto">
          <a:xfrm>
            <a:off x="357188" y="3714750"/>
            <a:ext cx="1928812" cy="8636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20 ∙ 90</a:t>
            </a:r>
          </a:p>
        </p:txBody>
      </p:sp>
      <p:sp>
        <p:nvSpPr>
          <p:cNvPr id="17424" name="Oval 22"/>
          <p:cNvSpPr>
            <a:spLocks noChangeArrowheads="1"/>
          </p:cNvSpPr>
          <p:nvPr/>
        </p:nvSpPr>
        <p:spPr bwMode="auto">
          <a:xfrm>
            <a:off x="500063" y="5143500"/>
            <a:ext cx="1857375" cy="928688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210 : 30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2857500" y="3786188"/>
            <a:ext cx="1509713" cy="719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- 1700 </a:t>
            </a:r>
          </a:p>
        </p:txBody>
      </p:sp>
      <p:sp>
        <p:nvSpPr>
          <p:cNvPr id="17426" name="Rectangle 27"/>
          <p:cNvSpPr>
            <a:spLocks noChangeArrowheads="1"/>
          </p:cNvSpPr>
          <p:nvPr/>
        </p:nvSpPr>
        <p:spPr bwMode="auto">
          <a:xfrm>
            <a:off x="8001000" y="5214938"/>
            <a:ext cx="865188" cy="71913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5357813" y="2214563"/>
            <a:ext cx="1643062" cy="719137"/>
          </a:xfrm>
          <a:prstGeom prst="rect">
            <a:avLst/>
          </a:prstGeom>
          <a:solidFill>
            <a:srgbClr val="FFFF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- 370</a:t>
            </a:r>
          </a:p>
        </p:txBody>
      </p:sp>
      <p:sp>
        <p:nvSpPr>
          <p:cNvPr id="17428" name="AutoShape 29"/>
          <p:cNvSpPr>
            <a:spLocks noChangeArrowheads="1"/>
          </p:cNvSpPr>
          <p:nvPr/>
        </p:nvSpPr>
        <p:spPr bwMode="auto">
          <a:xfrm>
            <a:off x="3214688" y="5286375"/>
            <a:ext cx="1357312" cy="649288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∙ 5</a:t>
            </a:r>
          </a:p>
        </p:txBody>
      </p:sp>
      <p:sp>
        <p:nvSpPr>
          <p:cNvPr id="17429" name="AutoShape 30"/>
          <p:cNvSpPr>
            <a:spLocks noChangeArrowheads="1"/>
          </p:cNvSpPr>
          <p:nvPr/>
        </p:nvSpPr>
        <p:spPr bwMode="auto">
          <a:xfrm>
            <a:off x="5357813" y="3789363"/>
            <a:ext cx="1804987" cy="649287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: 4</a:t>
            </a:r>
            <a:endParaRPr lang="ru-RU" sz="3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30" name="Line 31"/>
          <p:cNvSpPr>
            <a:spLocks noChangeShapeType="1"/>
          </p:cNvSpPr>
          <p:nvPr/>
        </p:nvSpPr>
        <p:spPr bwMode="auto">
          <a:xfrm>
            <a:off x="2286000" y="25717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32"/>
          <p:cNvSpPr>
            <a:spLocks noChangeShapeType="1"/>
          </p:cNvSpPr>
          <p:nvPr/>
        </p:nvSpPr>
        <p:spPr bwMode="auto">
          <a:xfrm>
            <a:off x="7235825" y="25654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2" name="Line 35"/>
          <p:cNvSpPr>
            <a:spLocks noChangeShapeType="1"/>
          </p:cNvSpPr>
          <p:nvPr/>
        </p:nvSpPr>
        <p:spPr bwMode="auto">
          <a:xfrm>
            <a:off x="2500313" y="40719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3" name="Line 37"/>
          <p:cNvSpPr>
            <a:spLocks noChangeShapeType="1"/>
          </p:cNvSpPr>
          <p:nvPr/>
        </p:nvSpPr>
        <p:spPr bwMode="auto">
          <a:xfrm>
            <a:off x="7235825" y="41497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4" name="Line 39"/>
          <p:cNvSpPr>
            <a:spLocks noChangeShapeType="1"/>
          </p:cNvSpPr>
          <p:nvPr/>
        </p:nvSpPr>
        <p:spPr bwMode="auto">
          <a:xfrm>
            <a:off x="4572000" y="40719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5" name="Line 41"/>
          <p:cNvSpPr>
            <a:spLocks noChangeShapeType="1"/>
          </p:cNvSpPr>
          <p:nvPr/>
        </p:nvSpPr>
        <p:spPr bwMode="auto">
          <a:xfrm>
            <a:off x="4857750" y="5643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6" name="Line 43"/>
          <p:cNvSpPr>
            <a:spLocks noChangeShapeType="1"/>
          </p:cNvSpPr>
          <p:nvPr/>
        </p:nvSpPr>
        <p:spPr bwMode="auto">
          <a:xfrm>
            <a:off x="2571750" y="5643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7" name="Line 10"/>
          <p:cNvSpPr>
            <a:spLocks noChangeShapeType="1"/>
          </p:cNvSpPr>
          <p:nvPr/>
        </p:nvSpPr>
        <p:spPr bwMode="auto">
          <a:xfrm>
            <a:off x="4572000" y="25717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8" name="Line 41"/>
          <p:cNvSpPr>
            <a:spLocks noChangeShapeType="1"/>
          </p:cNvSpPr>
          <p:nvPr/>
        </p:nvSpPr>
        <p:spPr bwMode="auto">
          <a:xfrm>
            <a:off x="7215188" y="5643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1343</Words>
  <PresentationFormat>Экран (4:3)</PresentationFormat>
  <Paragraphs>410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Вычислите устно:</vt:lpstr>
      <vt:lpstr>Слайд 2</vt:lpstr>
      <vt:lpstr>Слайд 3</vt:lpstr>
      <vt:lpstr>Слайд 4</vt:lpstr>
      <vt:lpstr>Слайд 5</vt:lpstr>
      <vt:lpstr>Слайд 6</vt:lpstr>
      <vt:lpstr>?</vt:lpstr>
      <vt:lpstr>Слайд 8</vt:lpstr>
      <vt:lpstr>?</vt:lpstr>
      <vt:lpstr>.</vt:lpstr>
      <vt:lpstr>.</vt:lpstr>
      <vt:lpstr> </vt:lpstr>
      <vt:lpstr>Слайд 13</vt:lpstr>
      <vt:lpstr>Загадка</vt:lpstr>
      <vt:lpstr>ЗАДАЧИ НА ДВИЖЕНИЕ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  КРОССВОРД   «ЮНЫЙ МАТЕМАТИК»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Вычислите устно:</dc:title>
  <dc:creator>Dexp</dc:creator>
  <cp:lastModifiedBy>Dexp</cp:lastModifiedBy>
  <cp:revision>9</cp:revision>
  <dcterms:created xsi:type="dcterms:W3CDTF">2022-11-04T04:26:33Z</dcterms:created>
  <dcterms:modified xsi:type="dcterms:W3CDTF">2022-11-13T13:03:26Z</dcterms:modified>
</cp:coreProperties>
</file>