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8" r:id="rId3"/>
    <p:sldId id="261" r:id="rId4"/>
    <p:sldId id="259" r:id="rId5"/>
    <p:sldId id="260" r:id="rId6"/>
    <p:sldId id="267" r:id="rId7"/>
    <p:sldId id="268" r:id="rId8"/>
    <p:sldId id="270" r:id="rId9"/>
    <p:sldId id="262" r:id="rId10"/>
    <p:sldId id="263" r:id="rId11"/>
    <p:sldId id="264" r:id="rId12"/>
    <p:sldId id="265" r:id="rId13"/>
    <p:sldId id="271" r:id="rId14"/>
    <p:sldId id="266" r:id="rId15"/>
    <p:sldId id="25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9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A51A040-9481-4BA7-A8E2-98AE9BE6820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5F61523-1C35-4CBD-B8C7-BFDBB2838FC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03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A040-9481-4BA7-A8E2-98AE9BE6820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1523-1C35-4CBD-B8C7-BFDBB2838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30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A040-9481-4BA7-A8E2-98AE9BE6820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1523-1C35-4CBD-B8C7-BFDBB2838FC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497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A040-9481-4BA7-A8E2-98AE9BE6820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1523-1C35-4CBD-B8C7-BFDBB2838FC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318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A040-9481-4BA7-A8E2-98AE9BE6820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1523-1C35-4CBD-B8C7-BFDBB2838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767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A040-9481-4BA7-A8E2-98AE9BE6820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1523-1C35-4CBD-B8C7-BFDBB2838FC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985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A040-9481-4BA7-A8E2-98AE9BE6820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1523-1C35-4CBD-B8C7-BFDBB2838FC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803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A040-9481-4BA7-A8E2-98AE9BE6820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1523-1C35-4CBD-B8C7-BFDBB2838FC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893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A040-9481-4BA7-A8E2-98AE9BE6820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1523-1C35-4CBD-B8C7-BFDBB2838FC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38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A040-9481-4BA7-A8E2-98AE9BE6820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1523-1C35-4CBD-B8C7-BFDBB2838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18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A040-9481-4BA7-A8E2-98AE9BE6820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1523-1C35-4CBD-B8C7-BFDBB2838FC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76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A040-9481-4BA7-A8E2-98AE9BE6820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1523-1C35-4CBD-B8C7-BFDBB2838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57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A040-9481-4BA7-A8E2-98AE9BE6820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1523-1C35-4CBD-B8C7-BFDBB2838FC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25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A040-9481-4BA7-A8E2-98AE9BE6820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1523-1C35-4CBD-B8C7-BFDBB2838FC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092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A040-9481-4BA7-A8E2-98AE9BE6820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1523-1C35-4CBD-B8C7-BFDBB2838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069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A040-9481-4BA7-A8E2-98AE9BE6820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1523-1C35-4CBD-B8C7-BFDBB2838FC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622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A040-9481-4BA7-A8E2-98AE9BE6820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1523-1C35-4CBD-B8C7-BFDBB2838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926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51A040-9481-4BA7-A8E2-98AE9BE6820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F61523-1C35-4CBD-B8C7-BFDBB2838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86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etword.ru/ru/slovari.php?table=fedDSL" TargetMode="External"/><Relationship Id="rId2" Type="http://schemas.openxmlformats.org/officeDocument/2006/relationships/hyperlink" Target="http://www.school-collection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hyperlink" Target="https://russkiiyazyk.ru/leksika/chto-takoe-frazeologizmy.html" TargetMode="External"/><Relationship Id="rId4" Type="http://schemas.openxmlformats.org/officeDocument/2006/relationships/hyperlink" Target="https://phraseology.academic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279851-B273-45C9-A0AC-C1C0397D18AA}"/>
              </a:ext>
            </a:extLst>
          </p:cNvPr>
          <p:cNvSpPr txBox="1"/>
          <p:nvPr/>
        </p:nvSpPr>
        <p:spPr>
          <a:xfrm>
            <a:off x="5635486" y="501336"/>
            <a:ext cx="2335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ЦДО «Истоки»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82C95E-AAB1-425A-B1A2-428BBFE071BA}"/>
              </a:ext>
            </a:extLst>
          </p:cNvPr>
          <p:cNvSpPr txBox="1"/>
          <p:nvPr/>
        </p:nvSpPr>
        <p:spPr>
          <a:xfrm flipH="1">
            <a:off x="938254" y="1963970"/>
            <a:ext cx="10583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«Сокровища человеческой мысли»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A0A2A8-6043-4889-8DA9-80745C9E6C0E}"/>
              </a:ext>
            </a:extLst>
          </p:cNvPr>
          <p:cNvSpPr txBox="1"/>
          <p:nvPr/>
        </p:nvSpPr>
        <p:spPr>
          <a:xfrm>
            <a:off x="7744570" y="3180522"/>
            <a:ext cx="3681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rgbClr val="002060"/>
                </a:solidFill>
              </a:rPr>
              <a:t>Подготовила:</a:t>
            </a:r>
          </a:p>
          <a:p>
            <a:pPr algn="r"/>
            <a:r>
              <a:rPr lang="ru-RU" sz="2000" b="1" dirty="0">
                <a:solidFill>
                  <a:srgbClr val="002060"/>
                </a:solidFill>
              </a:rPr>
              <a:t>Педагог дополнительного образования</a:t>
            </a:r>
          </a:p>
          <a:p>
            <a:pPr algn="r"/>
            <a:r>
              <a:rPr lang="ru-RU" sz="2400" b="1" dirty="0">
                <a:solidFill>
                  <a:srgbClr val="002060"/>
                </a:solidFill>
              </a:rPr>
              <a:t>Алёшкина Г.В.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1BCDD1-6411-4963-A93E-CE5DCCF4A520}"/>
              </a:ext>
            </a:extLst>
          </p:cNvPr>
          <p:cNvSpPr txBox="1"/>
          <p:nvPr/>
        </p:nvSpPr>
        <p:spPr>
          <a:xfrm flipH="1">
            <a:off x="5635486" y="5987332"/>
            <a:ext cx="87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2022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75DCB7-F162-4773-801B-53D6A11C84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" t="15419" r="686" b="17914"/>
          <a:stretch/>
        </p:blipFill>
        <p:spPr bwMode="auto">
          <a:xfrm rot="21176163">
            <a:off x="1168841" y="3180439"/>
            <a:ext cx="4023360" cy="2734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13311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F29D2C-8A66-46C6-952A-6438208044EE}"/>
              </a:ext>
            </a:extLst>
          </p:cNvPr>
          <p:cNvSpPr txBox="1"/>
          <p:nvPr/>
        </p:nvSpPr>
        <p:spPr>
          <a:xfrm>
            <a:off x="1121133" y="604299"/>
            <a:ext cx="7124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Определи значение фразеологизма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C1B552-7FC5-4E7E-B31F-F7BD27046EFC}"/>
              </a:ext>
            </a:extLst>
          </p:cNvPr>
          <p:cNvSpPr txBox="1"/>
          <p:nvPr/>
        </p:nvSpPr>
        <p:spPr>
          <a:xfrm>
            <a:off x="588397" y="1264257"/>
            <a:ext cx="1112387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Кот наплакал                                                           очень мало              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Ушла душа в пятки                                      сильно испугался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Играть на нервах                                         оговариваться, сердить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Биться как рыба об лёд                           много бесполезных действий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Рукой подать                                                 очень близко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Отбиться от рук                                        стать неуправляемым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Навострить уши                                                прислушаться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На козе не подъедешь                                  зазнаться, важничать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Во все лопатки                                               быстро бежать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Заварить кашу                                              затеять хлопотное дело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395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4353F2-0CB7-4CEE-935B-0F3E17202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3" y="294198"/>
            <a:ext cx="11481683" cy="636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17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585608-ECB0-4DAA-A84D-EA6A448F4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459" y="99235"/>
            <a:ext cx="9430246" cy="6818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01D333-52C5-4A9C-AE7E-57A4D71C9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7005">
            <a:off x="394020" y="131588"/>
            <a:ext cx="3053703" cy="223531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AF8E0F-4593-4382-BECF-BE8AC9945F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0326">
            <a:off x="7647196" y="4671985"/>
            <a:ext cx="4302598" cy="154742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1A56500-C174-4527-8C1B-95D4CEAC5F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8631">
            <a:off x="208862" y="4282195"/>
            <a:ext cx="2774458" cy="2252860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048671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A4E4C70-8B48-4EA9-BB87-E1F75699E2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934B70-BB6C-4BC6-9910-69FB148240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" t="2167" b="19172"/>
          <a:stretch/>
        </p:blipFill>
        <p:spPr>
          <a:xfrm>
            <a:off x="477078" y="540689"/>
            <a:ext cx="11259047" cy="5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32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26201E-66A6-4067-B1BE-6B3E688FA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7" y="47223"/>
            <a:ext cx="11418073" cy="658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72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40F695-EB1C-48BC-B3D8-5B41AE46726F}"/>
              </a:ext>
            </a:extLst>
          </p:cNvPr>
          <p:cNvSpPr txBox="1"/>
          <p:nvPr/>
        </p:nvSpPr>
        <p:spPr>
          <a:xfrm>
            <a:off x="683812" y="890546"/>
            <a:ext cx="10797871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dirty="0">
                <a:solidFill>
                  <a:srgbClr val="C00000"/>
                </a:solidFill>
                <a:effectLst/>
              </a:rPr>
              <a:t>Литература:</a:t>
            </a:r>
          </a:p>
          <a:p>
            <a:pPr algn="l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/>
              </a:rPr>
              <a:t>«500 Крылатых фраз для детей» И.Д. Агеева, ООО «ТЦ Сфера», 2014</a:t>
            </a:r>
          </a:p>
          <a:p>
            <a:pPr algn="l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/>
              </a:rPr>
              <a:t>Большой фразеологический словарь для детей Розе Т.В., Москва ОЛМА Медиа Групп 2010</a:t>
            </a:r>
          </a:p>
          <a:p>
            <a:pPr algn="l"/>
            <a:endParaRPr lang="ru-RU" sz="2400" b="1" dirty="0">
              <a:solidFill>
                <a:srgbClr val="1D1D1B"/>
              </a:solidFill>
              <a:effectLst/>
            </a:endParaRPr>
          </a:p>
          <a:p>
            <a:pPr algn="l"/>
            <a:r>
              <a:rPr lang="ru-RU" sz="2400" b="1" dirty="0">
                <a:solidFill>
                  <a:srgbClr val="C00000"/>
                </a:solidFill>
                <a:effectLst/>
              </a:rPr>
              <a:t>Электронные ресурсы по теме урока:</a:t>
            </a:r>
          </a:p>
          <a:p>
            <a:pPr algn="l"/>
            <a:r>
              <a:rPr lang="ru-RU" sz="2400" b="1" u="none" strike="noStrike" dirty="0">
                <a:solidFill>
                  <a:srgbClr val="1D1D1B"/>
                </a:solidFill>
                <a:effectLst/>
                <a:hlinkClick r:id="rId2"/>
              </a:rPr>
              <a:t>www.school-collection.edu.ru</a:t>
            </a:r>
            <a:endParaRPr lang="ru-RU" sz="2400" b="1" dirty="0">
              <a:solidFill>
                <a:srgbClr val="1D1D1B"/>
              </a:solidFill>
              <a:effectLst/>
            </a:endParaRPr>
          </a:p>
          <a:p>
            <a:pPr algn="l"/>
            <a:r>
              <a:rPr lang="ru-RU" sz="2400" b="1" u="none" strike="noStrike" dirty="0">
                <a:solidFill>
                  <a:srgbClr val="1D1D1B"/>
                </a:solidFill>
                <a:effectLst/>
                <a:hlinkClick r:id="rId3"/>
              </a:rPr>
              <a:t>http://getword.ru/ru/slovari.php?table=fedDSL</a:t>
            </a:r>
            <a:endParaRPr lang="ru-RU" sz="2400" b="1" dirty="0">
              <a:solidFill>
                <a:srgbClr val="1D1D1B"/>
              </a:solidFill>
              <a:effectLst/>
            </a:endParaRPr>
          </a:p>
          <a:p>
            <a:pPr algn="l"/>
            <a:r>
              <a:rPr lang="ru-RU" sz="2400" b="1" u="none" strike="noStrike" dirty="0">
                <a:solidFill>
                  <a:srgbClr val="1D1D1B"/>
                </a:solidFill>
                <a:effectLst/>
                <a:hlinkClick r:id="rId4"/>
              </a:rPr>
              <a:t>https://phraseology.academic.ru/</a:t>
            </a:r>
            <a:endParaRPr lang="ru-RU" sz="2400" b="1" u="none" strike="noStrike" dirty="0">
              <a:solidFill>
                <a:srgbClr val="1D1D1B"/>
              </a:solidFill>
              <a:effectLst/>
            </a:endParaRPr>
          </a:p>
          <a:p>
            <a:pPr algn="l"/>
            <a:r>
              <a:rPr lang="ru-RU" sz="2400" b="1" dirty="0">
                <a:solidFill>
                  <a:srgbClr val="1D1D1B"/>
                </a:solidFill>
                <a:effectLst/>
                <a:ea typeface="Calibri" panose="020F0502020204030204" pitchFamily="34" charset="0"/>
                <a:hlinkClick r:id="rId5"/>
              </a:rPr>
              <a:t>https://russkiiyazyk.ru/leksika/chto-takoe-frazeologizmy.html</a:t>
            </a:r>
            <a:endParaRPr lang="ru-RU" sz="2400" b="1" dirty="0">
              <a:solidFill>
                <a:srgbClr val="1D1D1B"/>
              </a:solidFill>
              <a:effectLst/>
              <a:ea typeface="Calibri" panose="020F0502020204030204" pitchFamily="34" charset="0"/>
            </a:endParaRPr>
          </a:p>
          <a:p>
            <a:pPr algn="l"/>
            <a:endParaRPr lang="ru-RU" b="0" dirty="0">
              <a:solidFill>
                <a:srgbClr val="1D1D1B"/>
              </a:solidFill>
              <a:effectLst/>
              <a:latin typeface="robotoregular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9E89EEE-494D-4D31-9D7D-F24FEE550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337">
            <a:off x="9202972" y="3904090"/>
            <a:ext cx="2755790" cy="275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175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5DED90-C32C-4170-87C0-36B25936521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7666" y="588397"/>
            <a:ext cx="10869433" cy="5286941"/>
          </a:xfrm>
        </p:spPr>
        <p:txBody>
          <a:bodyPr>
            <a:normAutofit/>
          </a:bodyPr>
          <a:lstStyle/>
          <a:p>
            <a:pPr>
              <a:spcAft>
                <a:spcPts val="1500"/>
              </a:spcAft>
            </a:pPr>
            <a:r>
              <a:rPr lang="ru-RU" u="sng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Занятие №25 </a:t>
            </a: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Раздел </a:t>
            </a:r>
            <a:r>
              <a:rPr lang="ru-RU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«Речевая мозаика»</a:t>
            </a:r>
            <a:endParaRPr lang="ru-RU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Тема: </a:t>
            </a:r>
            <a:r>
              <a:rPr lang="ru-RU" sz="28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«Сокровища человеческой мысли» </a:t>
            </a:r>
            <a:r>
              <a:rPr lang="ru-RU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(Фразеологизмы)</a:t>
            </a:r>
            <a:endParaRPr lang="ru-RU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500"/>
              </a:spcAft>
            </a:pPr>
            <a:r>
              <a:rPr lang="ru-RU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Цель</a:t>
            </a:r>
            <a:r>
              <a:rPr lang="ru-RU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 актуализировать знания об устойчивых словосочетаниях-фразеологизмах.</a:t>
            </a:r>
            <a:endParaRPr lang="ru-RU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500"/>
              </a:spcAft>
            </a:pPr>
            <a:r>
              <a:rPr lang="ru-RU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Задачи</a:t>
            </a:r>
            <a:r>
              <a:rPr lang="ru-RU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развить умение распознавать в тексте фразеологизмы, объяснить их лексическое значение, научиться использовать фразеологизмы в речи, повторить понятия синонимов и антонимов.</a:t>
            </a:r>
            <a:endParaRPr lang="ru-RU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772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EA8D57-5802-4CAA-AAC6-9457AB2A1633}"/>
              </a:ext>
            </a:extLst>
          </p:cNvPr>
          <p:cNvSpPr txBox="1"/>
          <p:nvPr/>
        </p:nvSpPr>
        <p:spPr>
          <a:xfrm rot="20495324">
            <a:off x="914401" y="507098"/>
            <a:ext cx="531697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>
                <a:solidFill>
                  <a:srgbClr val="C00000"/>
                </a:solidFill>
                <a:effectLst/>
                <a:latin typeface="robotoregular"/>
              </a:rPr>
              <a:t>Любим всем классом</a:t>
            </a:r>
          </a:p>
          <a:p>
            <a:pPr algn="l"/>
            <a:r>
              <a:rPr lang="ru-RU" sz="2400" b="1" dirty="0">
                <a:solidFill>
                  <a:srgbClr val="C00000"/>
                </a:solidFill>
                <a:effectLst/>
                <a:latin typeface="robotoregular"/>
              </a:rPr>
              <a:t>Мы нашего Пашку:</a:t>
            </a:r>
          </a:p>
          <a:p>
            <a:pPr algn="l"/>
            <a:r>
              <a:rPr lang="ru-RU" sz="2400" b="1" dirty="0">
                <a:solidFill>
                  <a:srgbClr val="C00000"/>
                </a:solidFill>
                <a:effectLst/>
                <a:latin typeface="robotoregular"/>
              </a:rPr>
              <a:t>Парень простой он,</a:t>
            </a:r>
          </a:p>
          <a:p>
            <a:pPr algn="l"/>
            <a:r>
              <a:rPr lang="ru-RU" sz="2400" b="1" i="1" dirty="0">
                <a:solidFill>
                  <a:srgbClr val="C00000"/>
                </a:solidFill>
                <a:effectLst/>
                <a:latin typeface="robotoregular"/>
              </a:rPr>
              <a:t>Душа нараспашку. </a:t>
            </a:r>
          </a:p>
          <a:p>
            <a:pPr algn="l"/>
            <a:endParaRPr lang="ru-RU" b="0" dirty="0">
              <a:solidFill>
                <a:srgbClr val="1D1D1B"/>
              </a:solidFill>
              <a:effectLst/>
              <a:latin typeface="robotoregula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F3168D-470A-4748-8A5F-B3290FB603EF}"/>
              </a:ext>
            </a:extLst>
          </p:cNvPr>
          <p:cNvSpPr txBox="1"/>
          <p:nvPr/>
        </p:nvSpPr>
        <p:spPr>
          <a:xfrm rot="908585">
            <a:off x="6279735" y="843627"/>
            <a:ext cx="35713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dirty="0">
                <a:solidFill>
                  <a:srgbClr val="0070C0"/>
                </a:solidFill>
                <a:effectLst/>
                <a:latin typeface="robotoregular"/>
              </a:rPr>
              <a:t>Ирина бабуле</a:t>
            </a:r>
          </a:p>
          <a:p>
            <a:pPr algn="l"/>
            <a:r>
              <a:rPr lang="ru-RU" sz="2400" b="1" dirty="0">
                <a:solidFill>
                  <a:srgbClr val="0070C0"/>
                </a:solidFill>
                <a:effectLst/>
                <a:latin typeface="robotoregular"/>
              </a:rPr>
              <a:t>Стирать помогает,</a:t>
            </a:r>
          </a:p>
          <a:p>
            <a:pPr algn="l"/>
            <a:r>
              <a:rPr lang="ru-RU" sz="2400" b="1" dirty="0">
                <a:solidFill>
                  <a:srgbClr val="0070C0"/>
                </a:solidFill>
                <a:effectLst/>
                <a:latin typeface="robotoregular"/>
              </a:rPr>
              <a:t>Картина приятная,</a:t>
            </a:r>
          </a:p>
          <a:p>
            <a:pPr algn="l"/>
            <a:r>
              <a:rPr lang="ru-RU" sz="2400" b="1" i="1" dirty="0">
                <a:solidFill>
                  <a:srgbClr val="0070C0"/>
                </a:solidFill>
                <a:effectLst/>
                <a:latin typeface="robotoregular"/>
              </a:rPr>
              <a:t>Глаз отдыхает.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B49A0B-B292-460A-9B6B-D6BA388A249E}"/>
              </a:ext>
            </a:extLst>
          </p:cNvPr>
          <p:cNvSpPr txBox="1"/>
          <p:nvPr/>
        </p:nvSpPr>
        <p:spPr>
          <a:xfrm rot="1402446">
            <a:off x="3326566" y="3423093"/>
            <a:ext cx="61550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robotoregular"/>
              </a:rPr>
              <a:t>Петрович свои инструменты извлек:</a:t>
            </a:r>
            <a:endParaRPr kumimoji="0" lang="ru-RU" altLang="ru-RU" sz="9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robotoregular"/>
              </a:rPr>
              <a:t>Тиски и рубанок, пилу, молоток.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robotoregular"/>
              </a:rPr>
              <a:t>Что хочешь, починит смастерит.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robotoregular"/>
              </a:rPr>
              <a:t>В умелых руках 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robotoregular"/>
              </a:rPr>
              <a:t>вся работа горит.</a:t>
            </a:r>
            <a:endParaRPr kumimoji="0" lang="ru-RU" altLang="ru-RU" sz="900" b="1" i="1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73736BA-5F2D-4D5A-BA16-0C0C08C5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5185">
            <a:off x="835170" y="3387415"/>
            <a:ext cx="2687263" cy="2687263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A81DFA3-F362-4A8F-8CC5-0672BBA4C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7431">
            <a:off x="9215325" y="2251673"/>
            <a:ext cx="2665531" cy="255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445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77F2BC-3C6E-4082-A839-DDC622FE2402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240402" y="2400725"/>
            <a:ext cx="617021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500" b="0" i="0" u="none" strike="noStrike" cap="none" normalizeH="0" baseline="0" dirty="0">
              <a:ln>
                <a:noFill/>
              </a:ln>
              <a:solidFill>
                <a:srgbClr val="1D1D1B"/>
              </a:solidFill>
              <a:effectLst/>
              <a:latin typeface="robotoregula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3D1441-F108-4CFD-9837-FE6A7356B809}"/>
              </a:ext>
            </a:extLst>
          </p:cNvPr>
          <p:cNvSpPr txBox="1"/>
          <p:nvPr/>
        </p:nvSpPr>
        <p:spPr>
          <a:xfrm>
            <a:off x="437322" y="874643"/>
            <a:ext cx="11754678" cy="343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8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ru-RU" sz="3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Фразеологизмы – это особые выражения, устойчивые сочетания слов. </a:t>
            </a:r>
          </a:p>
          <a:p>
            <a:pPr>
              <a:spcAft>
                <a:spcPts val="1500"/>
              </a:spcAft>
            </a:pPr>
            <a:r>
              <a:rPr lang="ru-RU" sz="3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Объясняя их значение, мы имеем в виду смысл всего словосочетания в целом, а не отдельных слов.</a:t>
            </a:r>
            <a:endParaRPr lang="ru-RU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500"/>
              </a:spcAft>
            </a:pPr>
            <a:r>
              <a:rPr lang="ru-RU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Слово фразеология происходит от двух греческих слов: </a:t>
            </a:r>
            <a:r>
              <a:rPr lang="ru-RU" sz="36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phrasis</a:t>
            </a:r>
            <a:r>
              <a:rPr lang="ru-RU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</a:t>
            </a:r>
            <a:r>
              <a:rPr lang="ru-RU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выражение</a:t>
            </a:r>
            <a:r>
              <a:rPr lang="ru-RU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logos</a:t>
            </a:r>
            <a:r>
              <a:rPr lang="ru-RU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</a:t>
            </a:r>
            <a:r>
              <a:rPr lang="ru-RU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учение</a:t>
            </a:r>
            <a:r>
              <a:rPr lang="ru-RU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FDA9EF-FE0C-469A-B7E4-3C079BC7CA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2" t="6792" r="16257" b="13209"/>
          <a:stretch/>
        </p:blipFill>
        <p:spPr>
          <a:xfrm>
            <a:off x="9541566" y="3848432"/>
            <a:ext cx="1717482" cy="252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91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432F77-0B31-4AC6-9850-B82B95E1B5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3" r="16102"/>
          <a:stretch/>
        </p:blipFill>
        <p:spPr>
          <a:xfrm>
            <a:off x="5160397" y="0"/>
            <a:ext cx="6980207" cy="479110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63734E-4386-4BB4-BB79-018BFBDAD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5818">
            <a:off x="462948" y="-51559"/>
            <a:ext cx="4713727" cy="454824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35BD31-E60A-45F2-8827-5FDBBEB53627}"/>
              </a:ext>
            </a:extLst>
          </p:cNvPr>
          <p:cNvSpPr txBox="1"/>
          <p:nvPr/>
        </p:nvSpPr>
        <p:spPr>
          <a:xfrm>
            <a:off x="1367624" y="5605670"/>
            <a:ext cx="6916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«Избушка на курьих ножках» 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67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1721F9-6DE1-4817-BF0C-2FDEDC81AC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" t="4753" r="8769" b="4464"/>
          <a:stretch/>
        </p:blipFill>
        <p:spPr>
          <a:xfrm>
            <a:off x="159026" y="0"/>
            <a:ext cx="11664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29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E80CFC-CEE0-4A2D-BE19-413274E3D51C}"/>
              </a:ext>
            </a:extLst>
          </p:cNvPr>
          <p:cNvSpPr txBox="1"/>
          <p:nvPr/>
        </p:nvSpPr>
        <p:spPr>
          <a:xfrm>
            <a:off x="492981" y="524786"/>
            <a:ext cx="1126699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Составить предложение из предложенных слов</a:t>
            </a:r>
          </a:p>
          <a:p>
            <a:pPr algn="ctr"/>
            <a:endParaRPr lang="ru-RU" sz="2800" b="1" dirty="0">
              <a:solidFill>
                <a:srgbClr val="7030A0"/>
              </a:solidFill>
            </a:endParaRPr>
          </a:p>
          <a:p>
            <a:pPr algn="ctr"/>
            <a:endParaRPr lang="ru-RU" sz="2800" b="1" dirty="0">
              <a:solidFill>
                <a:srgbClr val="7030A0"/>
              </a:solidFill>
            </a:endParaRPr>
          </a:p>
          <a:p>
            <a:pPr algn="ctr"/>
            <a:r>
              <a:rPr lang="ru-RU" sz="7200" b="1" dirty="0">
                <a:solidFill>
                  <a:srgbClr val="C00000"/>
                </a:solidFill>
              </a:rPr>
              <a:t>Висела на телефоне, целый,</a:t>
            </a:r>
          </a:p>
          <a:p>
            <a:pPr algn="ctr"/>
            <a:r>
              <a:rPr lang="ru-RU" sz="7200" b="1" dirty="0">
                <a:solidFill>
                  <a:srgbClr val="C00000"/>
                </a:solidFill>
              </a:rPr>
              <a:t> моя,   вечер,   сестра.</a:t>
            </a:r>
          </a:p>
        </p:txBody>
      </p:sp>
    </p:spTree>
    <p:extLst>
      <p:ext uri="{BB962C8B-B14F-4D97-AF65-F5344CB8AC3E}">
        <p14:creationId xmlns:p14="http://schemas.microsoft.com/office/powerpoint/2010/main" val="3966694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502D22-24F1-4539-A434-EA946A2487C2}"/>
              </a:ext>
            </a:extLst>
          </p:cNvPr>
          <p:cNvSpPr txBox="1"/>
          <p:nvPr/>
        </p:nvSpPr>
        <p:spPr>
          <a:xfrm>
            <a:off x="882595" y="1510748"/>
            <a:ext cx="108853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002060"/>
                </a:solidFill>
              </a:rPr>
              <a:t>Моя </a:t>
            </a:r>
            <a:r>
              <a:rPr lang="ru-RU" sz="7200" b="1" u="sng" dirty="0">
                <a:solidFill>
                  <a:srgbClr val="002060"/>
                </a:solidFill>
              </a:rPr>
              <a:t>сестра</a:t>
            </a:r>
            <a:r>
              <a:rPr lang="ru-RU" sz="7200" b="1" dirty="0">
                <a:solidFill>
                  <a:srgbClr val="002060"/>
                </a:solidFill>
              </a:rPr>
              <a:t> целый вечер </a:t>
            </a:r>
          </a:p>
          <a:p>
            <a:r>
              <a:rPr lang="ru-RU" sz="7200" b="1" u="sng" dirty="0">
                <a:solidFill>
                  <a:srgbClr val="002060"/>
                </a:solidFill>
              </a:rPr>
              <a:t>висела на телефоне</a:t>
            </a:r>
            <a:r>
              <a:rPr lang="ru-RU" sz="7200" b="1" dirty="0">
                <a:solidFill>
                  <a:srgbClr val="002060"/>
                </a:solidFill>
              </a:rPr>
              <a:t>. 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-----------------------------------------------------------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1318386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E63AE3-EFC9-43B3-B53C-668D69D38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43" y="357145"/>
            <a:ext cx="11489635" cy="630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84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TM02900743[[fn=Натуральные материалы]]</Template>
  <TotalTime>2626</TotalTime>
  <Words>342</Words>
  <Application>Microsoft Office PowerPoint</Application>
  <PresentationFormat>Широкоэкранный</PresentationFormat>
  <Paragraphs>55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Cambria</vt:lpstr>
      <vt:lpstr>Garamond</vt:lpstr>
      <vt:lpstr>robotoregular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Алёшкина</dc:creator>
  <cp:lastModifiedBy>Галина Алёшкина</cp:lastModifiedBy>
  <cp:revision>36</cp:revision>
  <dcterms:created xsi:type="dcterms:W3CDTF">2022-10-19T08:52:38Z</dcterms:created>
  <dcterms:modified xsi:type="dcterms:W3CDTF">2022-11-26T19:27:36Z</dcterms:modified>
</cp:coreProperties>
</file>