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8" r:id="rId3"/>
    <p:sldId id="289" r:id="rId4"/>
    <p:sldId id="290" r:id="rId5"/>
    <p:sldId id="291" r:id="rId6"/>
    <p:sldId id="292" r:id="rId7"/>
    <p:sldId id="281" r:id="rId8"/>
    <p:sldId id="271" r:id="rId9"/>
    <p:sldId id="272" r:id="rId10"/>
    <p:sldId id="273" r:id="rId11"/>
    <p:sldId id="274" r:id="rId12"/>
    <p:sldId id="275" r:id="rId13"/>
    <p:sldId id="276" r:id="rId14"/>
    <p:sldId id="286" r:id="rId15"/>
    <p:sldId id="277" r:id="rId16"/>
    <p:sldId id="278" r:id="rId17"/>
    <p:sldId id="282" r:id="rId18"/>
    <p:sldId id="283" r:id="rId19"/>
    <p:sldId id="284" r:id="rId20"/>
    <p:sldId id="285" r:id="rId21"/>
    <p:sldId id="293" r:id="rId22"/>
    <p:sldId id="287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DEA2E-2EAE-46B3-ACBE-0509AA968E1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3AC158-8693-45FB-A465-424110D1900E}">
      <dgm:prSet phldrT="[Текст]"/>
      <dgm:spPr/>
      <dgm:t>
        <a:bodyPr/>
        <a:lstStyle/>
        <a:p>
          <a:r>
            <a:rPr lang="ru-RU" dirty="0" err="1" smtClean="0"/>
            <a:t>Арттерапевтические</a:t>
          </a:r>
          <a:r>
            <a:rPr lang="ru-RU" dirty="0" smtClean="0"/>
            <a:t> технологии</a:t>
          </a:r>
          <a:endParaRPr lang="ru-RU" dirty="0"/>
        </a:p>
      </dgm:t>
    </dgm:pt>
    <dgm:pt modelId="{E1143ABE-47A7-4B32-A72D-EC553600BE72}" type="parTrans" cxnId="{251C7D86-9640-4D45-A2C3-5D629D716115}">
      <dgm:prSet/>
      <dgm:spPr/>
      <dgm:t>
        <a:bodyPr/>
        <a:lstStyle/>
        <a:p>
          <a:endParaRPr lang="ru-RU"/>
        </a:p>
      </dgm:t>
    </dgm:pt>
    <dgm:pt modelId="{18BB7063-B3D1-460B-BEFC-BF30FA006468}" type="sibTrans" cxnId="{251C7D86-9640-4D45-A2C3-5D629D716115}">
      <dgm:prSet/>
      <dgm:spPr/>
      <dgm:t>
        <a:bodyPr/>
        <a:lstStyle/>
        <a:p>
          <a:endParaRPr lang="ru-RU"/>
        </a:p>
      </dgm:t>
    </dgm:pt>
    <dgm:pt modelId="{C9178D60-2F41-4752-BC26-B8574BCDFA96}">
      <dgm:prSet phldrT="[Текст]"/>
      <dgm:spPr/>
      <dgm:t>
        <a:bodyPr/>
        <a:lstStyle/>
        <a:p>
          <a:r>
            <a:rPr lang="ru-RU" dirty="0" smtClean="0"/>
            <a:t>музыкотерапия</a:t>
          </a:r>
          <a:endParaRPr lang="ru-RU" dirty="0"/>
        </a:p>
      </dgm:t>
    </dgm:pt>
    <dgm:pt modelId="{B2DCCB84-EAE3-433A-836C-F71C949B7B57}" type="parTrans" cxnId="{420D6EA6-C23E-4D17-A864-8DE8857DE1D6}">
      <dgm:prSet/>
      <dgm:spPr/>
      <dgm:t>
        <a:bodyPr/>
        <a:lstStyle/>
        <a:p>
          <a:endParaRPr lang="ru-RU"/>
        </a:p>
      </dgm:t>
    </dgm:pt>
    <dgm:pt modelId="{71A6A725-9BB1-4BA4-AA21-781DAFA0D1FC}" type="sibTrans" cxnId="{420D6EA6-C23E-4D17-A864-8DE8857DE1D6}">
      <dgm:prSet/>
      <dgm:spPr/>
      <dgm:t>
        <a:bodyPr/>
        <a:lstStyle/>
        <a:p>
          <a:endParaRPr lang="ru-RU"/>
        </a:p>
      </dgm:t>
    </dgm:pt>
    <dgm:pt modelId="{0D489978-1C0A-4F87-BDA9-E5760517AE79}">
      <dgm:prSet phldrT="[Текст]"/>
      <dgm:spPr/>
      <dgm:t>
        <a:bodyPr/>
        <a:lstStyle/>
        <a:p>
          <a:r>
            <a:rPr lang="ru-RU" dirty="0" err="1" smtClean="0"/>
            <a:t>Кинезиотерапия</a:t>
          </a:r>
          <a:endParaRPr lang="ru-RU" dirty="0"/>
        </a:p>
      </dgm:t>
    </dgm:pt>
    <dgm:pt modelId="{E17317DF-4BC4-423E-A9E9-F639584E64D5}" type="parTrans" cxnId="{1966B640-AD52-4988-8A56-2FB6B957AF3B}">
      <dgm:prSet/>
      <dgm:spPr/>
      <dgm:t>
        <a:bodyPr/>
        <a:lstStyle/>
        <a:p>
          <a:endParaRPr lang="ru-RU"/>
        </a:p>
      </dgm:t>
    </dgm:pt>
    <dgm:pt modelId="{9D970952-A25A-4D02-ACD9-BBFAD1B4EFC1}" type="sibTrans" cxnId="{1966B640-AD52-4988-8A56-2FB6B957AF3B}">
      <dgm:prSet/>
      <dgm:spPr/>
      <dgm:t>
        <a:bodyPr/>
        <a:lstStyle/>
        <a:p>
          <a:endParaRPr lang="ru-RU"/>
        </a:p>
      </dgm:t>
    </dgm:pt>
    <dgm:pt modelId="{DEB604FD-B81B-412B-98AC-1DF45FE48251}">
      <dgm:prSet phldrT="[Текст]"/>
      <dgm:spPr/>
      <dgm:t>
        <a:bodyPr/>
        <a:lstStyle/>
        <a:p>
          <a:r>
            <a:rPr lang="ru-RU" dirty="0" err="1" smtClean="0"/>
            <a:t>Здоровьесберегающие</a:t>
          </a:r>
          <a:r>
            <a:rPr lang="ru-RU" dirty="0" smtClean="0"/>
            <a:t> технологии</a:t>
          </a:r>
          <a:endParaRPr lang="ru-RU" dirty="0"/>
        </a:p>
      </dgm:t>
    </dgm:pt>
    <dgm:pt modelId="{8F4ADDA3-753A-4E53-B96C-6DA4AE518C1D}" type="parTrans" cxnId="{4189E4DF-7961-49FF-99F1-3B7AB9ED2392}">
      <dgm:prSet/>
      <dgm:spPr/>
      <dgm:t>
        <a:bodyPr/>
        <a:lstStyle/>
        <a:p>
          <a:endParaRPr lang="ru-RU"/>
        </a:p>
      </dgm:t>
    </dgm:pt>
    <dgm:pt modelId="{AB21F6E5-3426-4B51-B4BE-CC937FB128B4}" type="sibTrans" cxnId="{4189E4DF-7961-49FF-99F1-3B7AB9ED2392}">
      <dgm:prSet/>
      <dgm:spPr/>
      <dgm:t>
        <a:bodyPr/>
        <a:lstStyle/>
        <a:p>
          <a:endParaRPr lang="ru-RU"/>
        </a:p>
      </dgm:t>
    </dgm:pt>
    <dgm:pt modelId="{5EF1296A-D54F-4C12-90C4-5AA876D8BEF7}">
      <dgm:prSet phldrT="[Текст]"/>
      <dgm:spPr/>
      <dgm:t>
        <a:bodyPr/>
        <a:lstStyle/>
        <a:p>
          <a:r>
            <a:rPr lang="ru-RU" dirty="0" smtClean="0"/>
            <a:t>Логопедический  массаж</a:t>
          </a:r>
          <a:endParaRPr lang="ru-RU" dirty="0"/>
        </a:p>
      </dgm:t>
    </dgm:pt>
    <dgm:pt modelId="{86D62FBF-0FAE-4E62-938D-EB8F09DFEF55}" type="parTrans" cxnId="{0BCAC8C9-FC07-44E3-A83C-9EC4CA4E9C30}">
      <dgm:prSet/>
      <dgm:spPr/>
      <dgm:t>
        <a:bodyPr/>
        <a:lstStyle/>
        <a:p>
          <a:endParaRPr lang="ru-RU"/>
        </a:p>
      </dgm:t>
    </dgm:pt>
    <dgm:pt modelId="{0F0AF1BE-254E-497D-A567-2B7D54B8CCD9}" type="sibTrans" cxnId="{0BCAC8C9-FC07-44E3-A83C-9EC4CA4E9C30}">
      <dgm:prSet/>
      <dgm:spPr/>
      <dgm:t>
        <a:bodyPr/>
        <a:lstStyle/>
        <a:p>
          <a:endParaRPr lang="ru-RU"/>
        </a:p>
      </dgm:t>
    </dgm:pt>
    <dgm:pt modelId="{14FF0DFB-55BA-4020-ACE4-EE990F8B344E}">
      <dgm:prSet phldrT="[Текст]"/>
      <dgm:spPr/>
      <dgm:t>
        <a:bodyPr/>
        <a:lstStyle/>
        <a:p>
          <a:r>
            <a:rPr lang="ru-RU" dirty="0" smtClean="0"/>
            <a:t>Пальчиковый массаж</a:t>
          </a:r>
          <a:endParaRPr lang="ru-RU" dirty="0"/>
        </a:p>
      </dgm:t>
    </dgm:pt>
    <dgm:pt modelId="{6DDC4C39-A597-4936-A34D-D111879DE6B8}" type="parTrans" cxnId="{238CD6E4-24FD-46C0-99BB-2EB9BC50A2AF}">
      <dgm:prSet/>
      <dgm:spPr/>
      <dgm:t>
        <a:bodyPr/>
        <a:lstStyle/>
        <a:p>
          <a:endParaRPr lang="ru-RU"/>
        </a:p>
      </dgm:t>
    </dgm:pt>
    <dgm:pt modelId="{13D6FF38-C19B-4836-9C93-349157BDDC42}" type="sibTrans" cxnId="{238CD6E4-24FD-46C0-99BB-2EB9BC50A2AF}">
      <dgm:prSet/>
      <dgm:spPr/>
      <dgm:t>
        <a:bodyPr/>
        <a:lstStyle/>
        <a:p>
          <a:endParaRPr lang="ru-RU"/>
        </a:p>
      </dgm:t>
    </dgm:pt>
    <dgm:pt modelId="{2EB815F7-D946-40CF-9B92-5F65CA794972}">
      <dgm:prSet phldrT="[Текст]"/>
      <dgm:spPr/>
      <dgm:t>
        <a:bodyPr/>
        <a:lstStyle/>
        <a:p>
          <a:r>
            <a:rPr lang="ru-RU" dirty="0" smtClean="0"/>
            <a:t>Информационные технологии</a:t>
          </a:r>
          <a:endParaRPr lang="ru-RU" dirty="0"/>
        </a:p>
      </dgm:t>
    </dgm:pt>
    <dgm:pt modelId="{45D26835-8359-4FC4-8CCD-ED19128F3783}" type="parTrans" cxnId="{D55C79AA-3B70-4FF5-A800-1266D46B0647}">
      <dgm:prSet/>
      <dgm:spPr/>
      <dgm:t>
        <a:bodyPr/>
        <a:lstStyle/>
        <a:p>
          <a:endParaRPr lang="ru-RU"/>
        </a:p>
      </dgm:t>
    </dgm:pt>
    <dgm:pt modelId="{0F6D0F19-5834-404F-B868-46510FB489B0}" type="sibTrans" cxnId="{D55C79AA-3B70-4FF5-A800-1266D46B0647}">
      <dgm:prSet/>
      <dgm:spPr/>
      <dgm:t>
        <a:bodyPr/>
        <a:lstStyle/>
        <a:p>
          <a:endParaRPr lang="ru-RU"/>
        </a:p>
      </dgm:t>
    </dgm:pt>
    <dgm:pt modelId="{AA64A496-1179-451C-8407-0D820C2CBEA2}">
      <dgm:prSet phldrT="[Текст]"/>
      <dgm:spPr/>
      <dgm:t>
        <a:bodyPr/>
        <a:lstStyle/>
        <a:p>
          <a:r>
            <a:rPr lang="ru-RU" dirty="0" smtClean="0"/>
            <a:t>Логопедические сайты</a:t>
          </a:r>
          <a:endParaRPr lang="ru-RU" dirty="0"/>
        </a:p>
      </dgm:t>
    </dgm:pt>
    <dgm:pt modelId="{B8F5EC73-D337-4120-8E57-3126E04BB7BC}" type="parTrans" cxnId="{D463F93D-7F12-4E86-8EDE-AD52A3587752}">
      <dgm:prSet/>
      <dgm:spPr/>
      <dgm:t>
        <a:bodyPr/>
        <a:lstStyle/>
        <a:p>
          <a:endParaRPr lang="ru-RU"/>
        </a:p>
      </dgm:t>
    </dgm:pt>
    <dgm:pt modelId="{39D87345-3E68-4191-8A9F-1AD1177C174C}" type="sibTrans" cxnId="{D463F93D-7F12-4E86-8EDE-AD52A3587752}">
      <dgm:prSet/>
      <dgm:spPr/>
      <dgm:t>
        <a:bodyPr/>
        <a:lstStyle/>
        <a:p>
          <a:endParaRPr lang="ru-RU"/>
        </a:p>
      </dgm:t>
    </dgm:pt>
    <dgm:pt modelId="{CC265601-8661-4A1A-BFB0-EB1F996E95CF}">
      <dgm:prSet phldrT="[Текст]"/>
      <dgm:spPr/>
      <dgm:t>
        <a:bodyPr/>
        <a:lstStyle/>
        <a:p>
          <a:r>
            <a:rPr lang="ru-RU" dirty="0" smtClean="0"/>
            <a:t>Логопедические игры и тренажеры</a:t>
          </a:r>
          <a:endParaRPr lang="ru-RU" dirty="0"/>
        </a:p>
      </dgm:t>
    </dgm:pt>
    <dgm:pt modelId="{CE4F611C-8CE4-46B3-BCF1-0D01D2F21CB4}" type="parTrans" cxnId="{681233D0-8260-4304-BBC9-7277A7CE1BB9}">
      <dgm:prSet/>
      <dgm:spPr/>
      <dgm:t>
        <a:bodyPr/>
        <a:lstStyle/>
        <a:p>
          <a:endParaRPr lang="ru-RU"/>
        </a:p>
      </dgm:t>
    </dgm:pt>
    <dgm:pt modelId="{C8079AE3-EDBC-4FB9-B91B-A95648DE35DE}" type="sibTrans" cxnId="{681233D0-8260-4304-BBC9-7277A7CE1BB9}">
      <dgm:prSet/>
      <dgm:spPr/>
      <dgm:t>
        <a:bodyPr/>
        <a:lstStyle/>
        <a:p>
          <a:endParaRPr lang="ru-RU"/>
        </a:p>
      </dgm:t>
    </dgm:pt>
    <dgm:pt modelId="{6E15DF65-4B60-4050-8DB7-5DA33A5C8A23}">
      <dgm:prSet phldrT="[Текст]"/>
      <dgm:spPr/>
      <dgm:t>
        <a:bodyPr/>
        <a:lstStyle/>
        <a:p>
          <a:r>
            <a:rPr lang="ru-RU" dirty="0" err="1" smtClean="0"/>
            <a:t>Биоэнергопластика</a:t>
          </a:r>
          <a:endParaRPr lang="ru-RU" dirty="0"/>
        </a:p>
      </dgm:t>
    </dgm:pt>
    <dgm:pt modelId="{3FA42B0B-9CDD-4674-A5D4-67F311AF2DBF}" type="parTrans" cxnId="{9F92AA54-2F4D-4CE4-A32A-EF4A8F5AAF9F}">
      <dgm:prSet/>
      <dgm:spPr/>
      <dgm:t>
        <a:bodyPr/>
        <a:lstStyle/>
        <a:p>
          <a:endParaRPr lang="ru-RU"/>
        </a:p>
      </dgm:t>
    </dgm:pt>
    <dgm:pt modelId="{EF499ACF-1461-448D-968F-75C63E7C9968}" type="sibTrans" cxnId="{9F92AA54-2F4D-4CE4-A32A-EF4A8F5AAF9F}">
      <dgm:prSet/>
      <dgm:spPr/>
      <dgm:t>
        <a:bodyPr/>
        <a:lstStyle/>
        <a:p>
          <a:endParaRPr lang="ru-RU"/>
        </a:p>
      </dgm:t>
    </dgm:pt>
    <dgm:pt modelId="{8428B0EC-FC55-42EB-BC47-7680DEE4FB29}">
      <dgm:prSet phldrT="[Текст]"/>
      <dgm:spPr/>
      <dgm:t>
        <a:bodyPr/>
        <a:lstStyle/>
        <a:p>
          <a:r>
            <a:rPr lang="ru-RU" dirty="0" err="1" smtClean="0"/>
            <a:t>Сказкотерапия</a:t>
          </a:r>
          <a:endParaRPr lang="ru-RU" dirty="0"/>
        </a:p>
      </dgm:t>
    </dgm:pt>
    <dgm:pt modelId="{C0586194-EFCB-4A55-B570-A6344D0AD2C8}" type="parTrans" cxnId="{E32DBD95-C50E-4EAC-A32B-F0F64154F074}">
      <dgm:prSet/>
      <dgm:spPr/>
      <dgm:t>
        <a:bodyPr/>
        <a:lstStyle/>
        <a:p>
          <a:endParaRPr lang="ru-RU"/>
        </a:p>
      </dgm:t>
    </dgm:pt>
    <dgm:pt modelId="{A2907272-3C15-4580-9113-74A6E03D6038}" type="sibTrans" cxnId="{E32DBD95-C50E-4EAC-A32B-F0F64154F074}">
      <dgm:prSet/>
      <dgm:spPr/>
      <dgm:t>
        <a:bodyPr/>
        <a:lstStyle/>
        <a:p>
          <a:endParaRPr lang="ru-RU"/>
        </a:p>
      </dgm:t>
    </dgm:pt>
    <dgm:pt modelId="{08F8E286-9DF7-48FD-B525-D048B03966B2}">
      <dgm:prSet phldrT="[Текст]"/>
      <dgm:spPr/>
      <dgm:t>
        <a:bodyPr/>
        <a:lstStyle/>
        <a:p>
          <a:r>
            <a:rPr lang="ru-RU" dirty="0" smtClean="0"/>
            <a:t>Мнемотехника</a:t>
          </a:r>
          <a:endParaRPr lang="ru-RU" dirty="0"/>
        </a:p>
      </dgm:t>
    </dgm:pt>
    <dgm:pt modelId="{58C8CDAF-EB43-4F79-B834-FBC192E6595D}" type="parTrans" cxnId="{4E62EC37-149D-4C37-A7CF-2D47A50CB371}">
      <dgm:prSet/>
      <dgm:spPr/>
      <dgm:t>
        <a:bodyPr/>
        <a:lstStyle/>
        <a:p>
          <a:endParaRPr lang="ru-RU"/>
        </a:p>
      </dgm:t>
    </dgm:pt>
    <dgm:pt modelId="{8C533CD4-2DAC-4A7C-976F-FE9B60772CB0}" type="sibTrans" cxnId="{4E62EC37-149D-4C37-A7CF-2D47A50CB371}">
      <dgm:prSet/>
      <dgm:spPr/>
      <dgm:t>
        <a:bodyPr/>
        <a:lstStyle/>
        <a:p>
          <a:endParaRPr lang="ru-RU"/>
        </a:p>
      </dgm:t>
    </dgm:pt>
    <dgm:pt modelId="{7EABB786-5AEC-4A47-B1F3-D618835C648E}">
      <dgm:prSet phldrT="[Текст]"/>
      <dgm:spPr/>
      <dgm:t>
        <a:bodyPr/>
        <a:lstStyle/>
        <a:p>
          <a:r>
            <a:rPr lang="ru-RU" dirty="0" smtClean="0"/>
            <a:t>Песочная терапия</a:t>
          </a:r>
          <a:endParaRPr lang="ru-RU" dirty="0"/>
        </a:p>
      </dgm:t>
    </dgm:pt>
    <dgm:pt modelId="{DE0BEA52-1650-4CDB-9F73-20D335A30513}" type="parTrans" cxnId="{67B837DC-E8D2-4C6E-82D7-D7CECFF2F74E}">
      <dgm:prSet/>
      <dgm:spPr/>
      <dgm:t>
        <a:bodyPr/>
        <a:lstStyle/>
        <a:p>
          <a:endParaRPr lang="ru-RU"/>
        </a:p>
      </dgm:t>
    </dgm:pt>
    <dgm:pt modelId="{4D0BB4B8-83A5-4818-B999-AB1247A1904E}" type="sibTrans" cxnId="{67B837DC-E8D2-4C6E-82D7-D7CECFF2F74E}">
      <dgm:prSet/>
      <dgm:spPr/>
      <dgm:t>
        <a:bodyPr/>
        <a:lstStyle/>
        <a:p>
          <a:endParaRPr lang="ru-RU"/>
        </a:p>
      </dgm:t>
    </dgm:pt>
    <dgm:pt modelId="{A4A2B0EC-A9E9-4D19-9452-6FC8A3969A77}">
      <dgm:prSet phldrT="[Текст]"/>
      <dgm:spPr/>
      <dgm:t>
        <a:bodyPr/>
        <a:lstStyle/>
        <a:p>
          <a:r>
            <a:rPr lang="ru-RU" dirty="0" err="1" smtClean="0"/>
            <a:t>Су-джок</a:t>
          </a:r>
          <a:r>
            <a:rPr lang="ru-RU" dirty="0" smtClean="0"/>
            <a:t> терапия</a:t>
          </a:r>
          <a:endParaRPr lang="ru-RU" dirty="0"/>
        </a:p>
      </dgm:t>
    </dgm:pt>
    <dgm:pt modelId="{C223132D-33F1-400D-A825-0CED4DAF4A8D}" type="parTrans" cxnId="{DBDA76F3-5C13-4B38-8235-31BE574CE650}">
      <dgm:prSet/>
      <dgm:spPr/>
      <dgm:t>
        <a:bodyPr/>
        <a:lstStyle/>
        <a:p>
          <a:endParaRPr lang="ru-RU"/>
        </a:p>
      </dgm:t>
    </dgm:pt>
    <dgm:pt modelId="{A9209921-22EC-44BC-AA3C-DA4E304B371A}" type="sibTrans" cxnId="{DBDA76F3-5C13-4B38-8235-31BE574CE650}">
      <dgm:prSet/>
      <dgm:spPr/>
      <dgm:t>
        <a:bodyPr/>
        <a:lstStyle/>
        <a:p>
          <a:endParaRPr lang="ru-RU"/>
        </a:p>
      </dgm:t>
    </dgm:pt>
    <dgm:pt modelId="{CCEEB767-ADF7-4143-B462-0F2F18699248}">
      <dgm:prSet phldrT="[Текст]"/>
      <dgm:spPr/>
      <dgm:t>
        <a:bodyPr/>
        <a:lstStyle/>
        <a:p>
          <a:r>
            <a:rPr lang="ru-RU" dirty="0" smtClean="0"/>
            <a:t>Дыхательная гимнастика</a:t>
          </a:r>
          <a:endParaRPr lang="ru-RU" dirty="0"/>
        </a:p>
      </dgm:t>
    </dgm:pt>
    <dgm:pt modelId="{F3329B71-6286-4EE9-850C-1920036BB74B}" type="parTrans" cxnId="{F5999CDE-B665-4948-A06F-3B2DDC03BF20}">
      <dgm:prSet/>
      <dgm:spPr/>
      <dgm:t>
        <a:bodyPr/>
        <a:lstStyle/>
        <a:p>
          <a:endParaRPr lang="ru-RU"/>
        </a:p>
      </dgm:t>
    </dgm:pt>
    <dgm:pt modelId="{4F0D005C-04F6-4FF2-B5E3-A3E9CB2EDCE6}" type="sibTrans" cxnId="{F5999CDE-B665-4948-A06F-3B2DDC03BF20}">
      <dgm:prSet/>
      <dgm:spPr/>
      <dgm:t>
        <a:bodyPr/>
        <a:lstStyle/>
        <a:p>
          <a:endParaRPr lang="ru-RU"/>
        </a:p>
      </dgm:t>
    </dgm:pt>
    <dgm:pt modelId="{2AB54C27-60FF-4608-970C-116523E2FD98}">
      <dgm:prSet phldrT="[Текст]"/>
      <dgm:spPr/>
      <dgm:t>
        <a:bodyPr/>
        <a:lstStyle/>
        <a:p>
          <a:r>
            <a:rPr lang="ru-RU" dirty="0" smtClean="0"/>
            <a:t>Программа  </a:t>
          </a:r>
          <a:r>
            <a:rPr lang="ru-RU" dirty="0" err="1" smtClean="0"/>
            <a:t>Рower</a:t>
          </a:r>
          <a:r>
            <a:rPr lang="ru-RU" dirty="0" smtClean="0"/>
            <a:t> </a:t>
          </a:r>
          <a:r>
            <a:rPr lang="ru-RU" dirty="0" err="1" smtClean="0"/>
            <a:t>Рoint</a:t>
          </a:r>
          <a:r>
            <a:rPr lang="ru-RU" dirty="0" smtClean="0"/>
            <a:t> </a:t>
          </a:r>
          <a:endParaRPr lang="ru-RU" dirty="0"/>
        </a:p>
      </dgm:t>
    </dgm:pt>
    <dgm:pt modelId="{D25560BB-4CD4-4FF2-9203-C7DF7882A07B}" type="parTrans" cxnId="{76D2D932-5D05-4CB5-85CC-73C510FC245A}">
      <dgm:prSet/>
      <dgm:spPr/>
      <dgm:t>
        <a:bodyPr/>
        <a:lstStyle/>
        <a:p>
          <a:endParaRPr lang="ru-RU"/>
        </a:p>
      </dgm:t>
    </dgm:pt>
    <dgm:pt modelId="{53A5EB8A-55FF-489C-974C-36A03956102B}" type="sibTrans" cxnId="{76D2D932-5D05-4CB5-85CC-73C510FC245A}">
      <dgm:prSet/>
      <dgm:spPr/>
      <dgm:t>
        <a:bodyPr/>
        <a:lstStyle/>
        <a:p>
          <a:endParaRPr lang="ru-RU"/>
        </a:p>
      </dgm:t>
    </dgm:pt>
    <dgm:pt modelId="{0498A75F-D4EE-45D0-98F3-156F8C71AE35}" type="pres">
      <dgm:prSet presAssocID="{D44DEA2E-2EAE-46B3-ACBE-0509AA968E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48DAEB-59A0-407F-86A8-B78D7FD7794E}" type="pres">
      <dgm:prSet presAssocID="{113AC158-8693-45FB-A465-424110D190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A999B-48A7-41D7-80DF-20B3D698D237}" type="pres">
      <dgm:prSet presAssocID="{18BB7063-B3D1-460B-BEFC-BF30FA006468}" presName="sibTrans" presStyleCnt="0"/>
      <dgm:spPr/>
    </dgm:pt>
    <dgm:pt modelId="{54B68D9E-71A5-43AF-88B2-A0A99915D6F1}" type="pres">
      <dgm:prSet presAssocID="{DEB604FD-B81B-412B-98AC-1DF45FE482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B978B-690D-42C3-9E95-7D1B8ADDEBE1}" type="pres">
      <dgm:prSet presAssocID="{AB21F6E5-3426-4B51-B4BE-CC937FB128B4}" presName="sibTrans" presStyleCnt="0"/>
      <dgm:spPr/>
    </dgm:pt>
    <dgm:pt modelId="{B81159A8-5BAC-43CD-9028-3FD2084F0C68}" type="pres">
      <dgm:prSet presAssocID="{2EB815F7-D946-40CF-9B92-5F65CA79497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1233D0-8260-4304-BBC9-7277A7CE1BB9}" srcId="{2EB815F7-D946-40CF-9B92-5F65CA794972}" destId="{CC265601-8661-4A1A-BFB0-EB1F996E95CF}" srcOrd="1" destOrd="0" parTransId="{CE4F611C-8CE4-46B3-BCF1-0D01D2F21CB4}" sibTransId="{C8079AE3-EDBC-4FB9-B91B-A95648DE35DE}"/>
    <dgm:cxn modelId="{E32DBD95-C50E-4EAC-A32B-F0F64154F074}" srcId="{113AC158-8693-45FB-A465-424110D1900E}" destId="{8428B0EC-FC55-42EB-BC47-7680DEE4FB29}" srcOrd="3" destOrd="0" parTransId="{C0586194-EFCB-4A55-B570-A6344D0AD2C8}" sibTransId="{A2907272-3C15-4580-9113-74A6E03D6038}"/>
    <dgm:cxn modelId="{EF1B70E7-2CBE-4F14-AD78-923ED86B1E1C}" type="presOf" srcId="{A4A2B0EC-A9E9-4D19-9452-6FC8A3969A77}" destId="{54B68D9E-71A5-43AF-88B2-A0A99915D6F1}" srcOrd="0" destOrd="3" presId="urn:microsoft.com/office/officeart/2005/8/layout/hList6"/>
    <dgm:cxn modelId="{E7A8ED62-EC3D-445A-850B-7F2117A8BF2E}" type="presOf" srcId="{8428B0EC-FC55-42EB-BC47-7680DEE4FB29}" destId="{F748DAEB-59A0-407F-86A8-B78D7FD7794E}" srcOrd="0" destOrd="4" presId="urn:microsoft.com/office/officeart/2005/8/layout/hList6"/>
    <dgm:cxn modelId="{B35C8DB7-D352-4E23-AFD8-B86AC40245B3}" type="presOf" srcId="{14FF0DFB-55BA-4020-ACE4-EE990F8B344E}" destId="{54B68D9E-71A5-43AF-88B2-A0A99915D6F1}" srcOrd="0" destOrd="2" presId="urn:microsoft.com/office/officeart/2005/8/layout/hList6"/>
    <dgm:cxn modelId="{D55C79AA-3B70-4FF5-A800-1266D46B0647}" srcId="{D44DEA2E-2EAE-46B3-ACBE-0509AA968E1C}" destId="{2EB815F7-D946-40CF-9B92-5F65CA794972}" srcOrd="2" destOrd="0" parTransId="{45D26835-8359-4FC4-8CCD-ED19128F3783}" sibTransId="{0F6D0F19-5834-404F-B868-46510FB489B0}"/>
    <dgm:cxn modelId="{47BEC80B-7AFD-40AA-A0CF-D91F772A80F9}" type="presOf" srcId="{CC265601-8661-4A1A-BFB0-EB1F996E95CF}" destId="{B81159A8-5BAC-43CD-9028-3FD2084F0C68}" srcOrd="0" destOrd="2" presId="urn:microsoft.com/office/officeart/2005/8/layout/hList6"/>
    <dgm:cxn modelId="{C644BC85-B7DC-4AD8-BAD4-B466D4F9599E}" type="presOf" srcId="{6E15DF65-4B60-4050-8DB7-5DA33A5C8A23}" destId="{F748DAEB-59A0-407F-86A8-B78D7FD7794E}" srcOrd="0" destOrd="3" presId="urn:microsoft.com/office/officeart/2005/8/layout/hList6"/>
    <dgm:cxn modelId="{F5999CDE-B665-4948-A06F-3B2DDC03BF20}" srcId="{DEB604FD-B81B-412B-98AC-1DF45FE48251}" destId="{CCEEB767-ADF7-4143-B462-0F2F18699248}" srcOrd="3" destOrd="0" parTransId="{F3329B71-6286-4EE9-850C-1920036BB74B}" sibTransId="{4F0D005C-04F6-4FF2-B5E3-A3E9CB2EDCE6}"/>
    <dgm:cxn modelId="{1C8874DA-96E4-4C5C-9C62-64EFA367B35F}" type="presOf" srcId="{C9178D60-2F41-4752-BC26-B8574BCDFA96}" destId="{F748DAEB-59A0-407F-86A8-B78D7FD7794E}" srcOrd="0" destOrd="1" presId="urn:microsoft.com/office/officeart/2005/8/layout/hList6"/>
    <dgm:cxn modelId="{3A760661-FE10-46D0-84A3-6D0C5B9709CD}" type="presOf" srcId="{DEB604FD-B81B-412B-98AC-1DF45FE48251}" destId="{54B68D9E-71A5-43AF-88B2-A0A99915D6F1}" srcOrd="0" destOrd="0" presId="urn:microsoft.com/office/officeart/2005/8/layout/hList6"/>
    <dgm:cxn modelId="{2E952D27-2B19-4E57-B341-ED0932F2BBFD}" type="presOf" srcId="{113AC158-8693-45FB-A465-424110D1900E}" destId="{F748DAEB-59A0-407F-86A8-B78D7FD7794E}" srcOrd="0" destOrd="0" presId="urn:microsoft.com/office/officeart/2005/8/layout/hList6"/>
    <dgm:cxn modelId="{420D6EA6-C23E-4D17-A864-8DE8857DE1D6}" srcId="{113AC158-8693-45FB-A465-424110D1900E}" destId="{C9178D60-2F41-4752-BC26-B8574BCDFA96}" srcOrd="0" destOrd="0" parTransId="{B2DCCB84-EAE3-433A-836C-F71C949B7B57}" sibTransId="{71A6A725-9BB1-4BA4-AA21-781DAFA0D1FC}"/>
    <dgm:cxn modelId="{4E62EC37-149D-4C37-A7CF-2D47A50CB371}" srcId="{113AC158-8693-45FB-A465-424110D1900E}" destId="{08F8E286-9DF7-48FD-B525-D048B03966B2}" srcOrd="4" destOrd="0" parTransId="{58C8CDAF-EB43-4F79-B834-FBC192E6595D}" sibTransId="{8C533CD4-2DAC-4A7C-976F-FE9B60772CB0}"/>
    <dgm:cxn modelId="{59EB62E5-0D5A-4DD0-883B-C1A65354D3D7}" type="presOf" srcId="{7EABB786-5AEC-4A47-B1F3-D618835C648E}" destId="{F748DAEB-59A0-407F-86A8-B78D7FD7794E}" srcOrd="0" destOrd="6" presId="urn:microsoft.com/office/officeart/2005/8/layout/hList6"/>
    <dgm:cxn modelId="{76D2D932-5D05-4CB5-85CC-73C510FC245A}" srcId="{2EB815F7-D946-40CF-9B92-5F65CA794972}" destId="{2AB54C27-60FF-4608-970C-116523E2FD98}" srcOrd="2" destOrd="0" parTransId="{D25560BB-4CD4-4FF2-9203-C7DF7882A07B}" sibTransId="{53A5EB8A-55FF-489C-974C-36A03956102B}"/>
    <dgm:cxn modelId="{FF393297-B1B2-4112-90AF-D642FC74DA1D}" type="presOf" srcId="{0D489978-1C0A-4F87-BDA9-E5760517AE79}" destId="{F748DAEB-59A0-407F-86A8-B78D7FD7794E}" srcOrd="0" destOrd="2" presId="urn:microsoft.com/office/officeart/2005/8/layout/hList6"/>
    <dgm:cxn modelId="{D463F93D-7F12-4E86-8EDE-AD52A3587752}" srcId="{2EB815F7-D946-40CF-9B92-5F65CA794972}" destId="{AA64A496-1179-451C-8407-0D820C2CBEA2}" srcOrd="0" destOrd="0" parTransId="{B8F5EC73-D337-4120-8E57-3126E04BB7BC}" sibTransId="{39D87345-3E68-4191-8A9F-1AD1177C174C}"/>
    <dgm:cxn modelId="{771E378C-CF9C-4B0E-B8C8-D06427EA645F}" type="presOf" srcId="{5EF1296A-D54F-4C12-90C4-5AA876D8BEF7}" destId="{54B68D9E-71A5-43AF-88B2-A0A99915D6F1}" srcOrd="0" destOrd="1" presId="urn:microsoft.com/office/officeart/2005/8/layout/hList6"/>
    <dgm:cxn modelId="{251C7D86-9640-4D45-A2C3-5D629D716115}" srcId="{D44DEA2E-2EAE-46B3-ACBE-0509AA968E1C}" destId="{113AC158-8693-45FB-A465-424110D1900E}" srcOrd="0" destOrd="0" parTransId="{E1143ABE-47A7-4B32-A72D-EC553600BE72}" sibTransId="{18BB7063-B3D1-460B-BEFC-BF30FA006468}"/>
    <dgm:cxn modelId="{1966B640-AD52-4988-8A56-2FB6B957AF3B}" srcId="{113AC158-8693-45FB-A465-424110D1900E}" destId="{0D489978-1C0A-4F87-BDA9-E5760517AE79}" srcOrd="1" destOrd="0" parTransId="{E17317DF-4BC4-423E-A9E9-F639584E64D5}" sibTransId="{9D970952-A25A-4D02-ACD9-BBFAD1B4EFC1}"/>
    <dgm:cxn modelId="{4189E4DF-7961-49FF-99F1-3B7AB9ED2392}" srcId="{D44DEA2E-2EAE-46B3-ACBE-0509AA968E1C}" destId="{DEB604FD-B81B-412B-98AC-1DF45FE48251}" srcOrd="1" destOrd="0" parTransId="{8F4ADDA3-753A-4E53-B96C-6DA4AE518C1D}" sibTransId="{AB21F6E5-3426-4B51-B4BE-CC937FB128B4}"/>
    <dgm:cxn modelId="{9F92AA54-2F4D-4CE4-A32A-EF4A8F5AAF9F}" srcId="{113AC158-8693-45FB-A465-424110D1900E}" destId="{6E15DF65-4B60-4050-8DB7-5DA33A5C8A23}" srcOrd="2" destOrd="0" parTransId="{3FA42B0B-9CDD-4674-A5D4-67F311AF2DBF}" sibTransId="{EF499ACF-1461-448D-968F-75C63E7C9968}"/>
    <dgm:cxn modelId="{2C494542-EF64-400A-BF7B-A21E591E9AEE}" type="presOf" srcId="{2EB815F7-D946-40CF-9B92-5F65CA794972}" destId="{B81159A8-5BAC-43CD-9028-3FD2084F0C68}" srcOrd="0" destOrd="0" presId="urn:microsoft.com/office/officeart/2005/8/layout/hList6"/>
    <dgm:cxn modelId="{0BCAC8C9-FC07-44E3-A83C-9EC4CA4E9C30}" srcId="{DEB604FD-B81B-412B-98AC-1DF45FE48251}" destId="{5EF1296A-D54F-4C12-90C4-5AA876D8BEF7}" srcOrd="0" destOrd="0" parTransId="{86D62FBF-0FAE-4E62-938D-EB8F09DFEF55}" sibTransId="{0F0AF1BE-254E-497D-A567-2B7D54B8CCD9}"/>
    <dgm:cxn modelId="{3BDF47DF-3198-4474-9CF1-D833AA53AC72}" type="presOf" srcId="{08F8E286-9DF7-48FD-B525-D048B03966B2}" destId="{F748DAEB-59A0-407F-86A8-B78D7FD7794E}" srcOrd="0" destOrd="5" presId="urn:microsoft.com/office/officeart/2005/8/layout/hList6"/>
    <dgm:cxn modelId="{67B837DC-E8D2-4C6E-82D7-D7CECFF2F74E}" srcId="{113AC158-8693-45FB-A465-424110D1900E}" destId="{7EABB786-5AEC-4A47-B1F3-D618835C648E}" srcOrd="5" destOrd="0" parTransId="{DE0BEA52-1650-4CDB-9F73-20D335A30513}" sibTransId="{4D0BB4B8-83A5-4818-B999-AB1247A1904E}"/>
    <dgm:cxn modelId="{C13B6D7C-160E-4123-9345-5648A10B6789}" type="presOf" srcId="{2AB54C27-60FF-4608-970C-116523E2FD98}" destId="{B81159A8-5BAC-43CD-9028-3FD2084F0C68}" srcOrd="0" destOrd="3" presId="urn:microsoft.com/office/officeart/2005/8/layout/hList6"/>
    <dgm:cxn modelId="{9F0DB927-68C2-4951-B75D-5B5DB5DDBC85}" type="presOf" srcId="{AA64A496-1179-451C-8407-0D820C2CBEA2}" destId="{B81159A8-5BAC-43CD-9028-3FD2084F0C68}" srcOrd="0" destOrd="1" presId="urn:microsoft.com/office/officeart/2005/8/layout/hList6"/>
    <dgm:cxn modelId="{532C672A-53CF-4FD1-B376-6DB01DA328D0}" type="presOf" srcId="{CCEEB767-ADF7-4143-B462-0F2F18699248}" destId="{54B68D9E-71A5-43AF-88B2-A0A99915D6F1}" srcOrd="0" destOrd="4" presId="urn:microsoft.com/office/officeart/2005/8/layout/hList6"/>
    <dgm:cxn modelId="{DBDA76F3-5C13-4B38-8235-31BE574CE650}" srcId="{DEB604FD-B81B-412B-98AC-1DF45FE48251}" destId="{A4A2B0EC-A9E9-4D19-9452-6FC8A3969A77}" srcOrd="2" destOrd="0" parTransId="{C223132D-33F1-400D-A825-0CED4DAF4A8D}" sibTransId="{A9209921-22EC-44BC-AA3C-DA4E304B371A}"/>
    <dgm:cxn modelId="{238CD6E4-24FD-46C0-99BB-2EB9BC50A2AF}" srcId="{DEB604FD-B81B-412B-98AC-1DF45FE48251}" destId="{14FF0DFB-55BA-4020-ACE4-EE990F8B344E}" srcOrd="1" destOrd="0" parTransId="{6DDC4C39-A597-4936-A34D-D111879DE6B8}" sibTransId="{13D6FF38-C19B-4836-9C93-349157BDDC42}"/>
    <dgm:cxn modelId="{E61692F4-3FF0-4639-8C6D-B48291462C05}" type="presOf" srcId="{D44DEA2E-2EAE-46B3-ACBE-0509AA968E1C}" destId="{0498A75F-D4EE-45D0-98F3-156F8C71AE35}" srcOrd="0" destOrd="0" presId="urn:microsoft.com/office/officeart/2005/8/layout/hList6"/>
    <dgm:cxn modelId="{1A8B8613-AF26-4BD2-B8AA-2B07F9D51B71}" type="presParOf" srcId="{0498A75F-D4EE-45D0-98F3-156F8C71AE35}" destId="{F748DAEB-59A0-407F-86A8-B78D7FD7794E}" srcOrd="0" destOrd="0" presId="urn:microsoft.com/office/officeart/2005/8/layout/hList6"/>
    <dgm:cxn modelId="{2ABB6EA6-3D10-4142-9107-DA6EE5D0C561}" type="presParOf" srcId="{0498A75F-D4EE-45D0-98F3-156F8C71AE35}" destId="{CFDA999B-48A7-41D7-80DF-20B3D698D237}" srcOrd="1" destOrd="0" presId="urn:microsoft.com/office/officeart/2005/8/layout/hList6"/>
    <dgm:cxn modelId="{2DAD6E14-C0EF-43C4-9D01-4F77BDDEC55B}" type="presParOf" srcId="{0498A75F-D4EE-45D0-98F3-156F8C71AE35}" destId="{54B68D9E-71A5-43AF-88B2-A0A99915D6F1}" srcOrd="2" destOrd="0" presId="urn:microsoft.com/office/officeart/2005/8/layout/hList6"/>
    <dgm:cxn modelId="{824ABD7F-1EA8-43DF-BEE2-ED548AABD207}" type="presParOf" srcId="{0498A75F-D4EE-45D0-98F3-156F8C71AE35}" destId="{48CB978B-690D-42C3-9E95-7D1B8ADDEBE1}" srcOrd="3" destOrd="0" presId="urn:microsoft.com/office/officeart/2005/8/layout/hList6"/>
    <dgm:cxn modelId="{B5FA7316-B286-41C4-B570-F1CF3CAEA665}" type="presParOf" srcId="{0498A75F-D4EE-45D0-98F3-156F8C71AE35}" destId="{B81159A8-5BAC-43CD-9028-3FD2084F0C6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8DAEB-59A0-407F-86A8-B78D7FD7794E}">
      <dsp:nvSpPr>
        <dsp:cNvPr id="0" name=""/>
        <dsp:cNvSpPr/>
      </dsp:nvSpPr>
      <dsp:spPr>
        <a:xfrm rot="16200000">
          <a:off x="-846168" y="847452"/>
          <a:ext cx="5032375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487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Арттерапевтические</a:t>
          </a:r>
          <a:r>
            <a:rPr lang="ru-RU" sz="2400" kern="1200" dirty="0" smtClean="0"/>
            <a:t> технологии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музыкотерапия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Кинезиотерапия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Биоэнергопластика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Сказкотерапия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Мнемотехника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Песочная терапия</a:t>
          </a:r>
          <a:endParaRPr lang="ru-RU" sz="1900" kern="1200" dirty="0"/>
        </a:p>
      </dsp:txBody>
      <dsp:txXfrm rot="5400000">
        <a:off x="1285" y="1006474"/>
        <a:ext cx="3337470" cy="3019425"/>
      </dsp:txXfrm>
    </dsp:sp>
    <dsp:sp modelId="{54B68D9E-71A5-43AF-88B2-A0A99915D6F1}">
      <dsp:nvSpPr>
        <dsp:cNvPr id="0" name=""/>
        <dsp:cNvSpPr/>
      </dsp:nvSpPr>
      <dsp:spPr>
        <a:xfrm rot="16200000">
          <a:off x="2741612" y="847452"/>
          <a:ext cx="5032375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487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Здоровьесберегающие</a:t>
          </a:r>
          <a:r>
            <a:rPr lang="ru-RU" sz="2400" kern="1200" dirty="0" smtClean="0"/>
            <a:t> технологии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Логопедический  массаж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Пальчиковый массаж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Су-джок</a:t>
          </a:r>
          <a:r>
            <a:rPr lang="ru-RU" sz="1900" kern="1200" dirty="0" smtClean="0"/>
            <a:t> терапия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Дыхательная гимнастика</a:t>
          </a:r>
          <a:endParaRPr lang="ru-RU" sz="1900" kern="1200" dirty="0"/>
        </a:p>
      </dsp:txBody>
      <dsp:txXfrm rot="5400000">
        <a:off x="3589065" y="1006474"/>
        <a:ext cx="3337470" cy="3019425"/>
      </dsp:txXfrm>
    </dsp:sp>
    <dsp:sp modelId="{B81159A8-5BAC-43CD-9028-3FD2084F0C68}">
      <dsp:nvSpPr>
        <dsp:cNvPr id="0" name=""/>
        <dsp:cNvSpPr/>
      </dsp:nvSpPr>
      <dsp:spPr>
        <a:xfrm rot="16200000">
          <a:off x="6329393" y="847452"/>
          <a:ext cx="5032375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487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Информационные технологии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Логопедические сайты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Логопедические игры и тренажеры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Программа  </a:t>
          </a:r>
          <a:r>
            <a:rPr lang="ru-RU" sz="1900" kern="1200" dirty="0" err="1" smtClean="0"/>
            <a:t>Рower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Рoint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 rot="5400000">
        <a:off x="7176846" y="1006474"/>
        <a:ext cx="3337470" cy="3019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DF74-E011-467D-9968-3C7D3D84C408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C1BD6-14E3-47DE-B03E-B47E6F89CA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40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60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030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108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354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97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76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60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87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8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6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6EFFF-140B-4058-92B1-B54D9BBF42BB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C1373-2C17-4C36-97F1-A6CD6777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6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allpapers4desktop.net/_ph/2/664054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8364"/>
            <a:ext cx="12230100" cy="76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65278"/>
            <a:ext cx="9144000" cy="294791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</a:rPr>
              <a:t>Муниципальное бюджетное общеобразовательное учреждение</a:t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средняя общеобразовательная школа № 2 г. Болотного</a:t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Болотнинского района Новосибирской области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br>
              <a:rPr lang="ru-RU" sz="4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4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Коррекционно-развивающая и инновационная деятельность при логопедическом сопровождении образовательного процесса</a:t>
            </a:r>
            <a:r>
              <a:rPr lang="ru-RU" sz="4800" i="1" dirty="0" smtClean="0">
                <a:solidFill>
                  <a:srgbClr val="002060"/>
                </a:solidFill>
              </a:rPr>
              <a:t/>
            </a:r>
            <a:br>
              <a:rPr lang="ru-RU" sz="4800" i="1" dirty="0" smtClean="0">
                <a:solidFill>
                  <a:srgbClr val="002060"/>
                </a:solidFill>
              </a:rPr>
            </a:br>
            <a:endParaRPr lang="ru-RU" sz="4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53742"/>
            <a:ext cx="9144000" cy="1404257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solidFill>
                  <a:srgbClr val="0070C0"/>
                </a:solidFill>
              </a:rPr>
              <a:t>Из опыта работы учителя –логопеда МБОУ СОШ №2 </a:t>
            </a:r>
          </a:p>
          <a:p>
            <a:pPr algn="r"/>
            <a:r>
              <a:rPr lang="ru-RU" b="1" i="1" dirty="0" smtClean="0">
                <a:solidFill>
                  <a:srgbClr val="0070C0"/>
                </a:solidFill>
              </a:rPr>
              <a:t>Федотовой Елены Анатольевны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92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940"/>
            <a:ext cx="12192000" cy="7131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Артикуляционная гимнастика в сочетании с </a:t>
            </a:r>
            <a:r>
              <a:rPr lang="ru-RU" b="1" dirty="0" err="1" smtClean="0">
                <a:solidFill>
                  <a:srgbClr val="002060"/>
                </a:solidFill>
              </a:rPr>
              <a:t>биоэнергопластикой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100" y="2203795"/>
            <a:ext cx="5521463" cy="41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549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4146" y="-59662"/>
            <a:ext cx="12316145" cy="6934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Сказкотерапия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210" y="1517417"/>
            <a:ext cx="3351609" cy="4468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175" y="1496695"/>
            <a:ext cx="3367150" cy="44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83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39058"/>
            <a:ext cx="12192000" cy="7197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Мнемотехника 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://ped-kopilka.ru/upload/blogs/21302_dd872adfcad916c407e3c47f38949847.p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286" y="1828801"/>
            <a:ext cx="4425043" cy="444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1356" y="1780303"/>
            <a:ext cx="4552043" cy="46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614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64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Песочная терапия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4867" y="1816747"/>
            <a:ext cx="3830401" cy="2872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5738" y="1337947"/>
            <a:ext cx="2753531" cy="3671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0809" y="1855304"/>
            <a:ext cx="3334575" cy="44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76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600" y="0"/>
            <a:ext cx="12192000" cy="6864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7430"/>
            <a:ext cx="10515600" cy="2010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             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                           </a:t>
            </a:r>
            <a:r>
              <a:rPr lang="ru-RU" sz="4900" b="1" dirty="0" smtClean="0">
                <a:solidFill>
                  <a:srgbClr val="002060"/>
                </a:solidFill>
              </a:rPr>
              <a:t>Изо-терапия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</a:t>
            </a:r>
            <a:r>
              <a:rPr lang="ru-RU" dirty="0" err="1" smtClean="0">
                <a:solidFill>
                  <a:srgbClr val="FF0000"/>
                </a:solidFill>
              </a:rPr>
              <a:t>Кляксография</a:t>
            </a:r>
            <a:r>
              <a:rPr lang="ru-RU" dirty="0" smtClean="0">
                <a:solidFill>
                  <a:srgbClr val="FF0000"/>
                </a:solidFill>
              </a:rPr>
              <a:t>                       </a:t>
            </a:r>
            <a:r>
              <a:rPr lang="ru-RU" dirty="0" err="1" smtClean="0">
                <a:solidFill>
                  <a:srgbClr val="FF0000"/>
                </a:solidFill>
              </a:rPr>
              <a:t>Ниткография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    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5857" y="3755330"/>
            <a:ext cx="3053160" cy="22898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400" y="3755330"/>
            <a:ext cx="3088217" cy="2316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2616" y="1386509"/>
            <a:ext cx="3564002" cy="267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76" y="1507430"/>
            <a:ext cx="3481653" cy="26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3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47370"/>
            <a:ext cx="12192000" cy="7205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9100"/>
            <a:ext cx="11353800" cy="31369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Здоровьесберегающие</a:t>
            </a:r>
            <a:r>
              <a:rPr lang="ru-RU" b="1" dirty="0" smtClean="0">
                <a:solidFill>
                  <a:srgbClr val="C00000"/>
                </a:solidFill>
              </a:rPr>
              <a:t> технологии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</a:rPr>
              <a:t>Дыхательные упражнения               Су-</a:t>
            </a:r>
            <a:r>
              <a:rPr lang="ru-RU" sz="2800" b="1" dirty="0" err="1" smtClean="0">
                <a:solidFill>
                  <a:srgbClr val="002060"/>
                </a:solidFill>
              </a:rPr>
              <a:t>Джок</a:t>
            </a:r>
            <a:r>
              <a:rPr lang="ru-RU" sz="2800" b="1" dirty="0" smtClean="0">
                <a:solidFill>
                  <a:srgbClr val="002060"/>
                </a:solidFill>
              </a:rPr>
              <a:t> терапия                        Самомассаж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760" y="1392588"/>
            <a:ext cx="3128480" cy="4171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498481"/>
            <a:ext cx="3105150" cy="414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1880" y="1392588"/>
            <a:ext cx="3128480" cy="41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664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76530"/>
            <a:ext cx="12316042" cy="69345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Информационные технологии</a:t>
            </a:r>
            <a:r>
              <a:rPr lang="ru-RU" sz="4800" b="1" i="1" dirty="0" smtClean="0">
                <a:solidFill>
                  <a:srgbClr val="7030A0"/>
                </a:solidFill>
              </a:rPr>
              <a:t/>
            </a:r>
            <a:br>
              <a:rPr lang="ru-RU" sz="48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Игры для тигры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049" y="2745024"/>
            <a:ext cx="4196520" cy="3147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3815" y="2749975"/>
            <a:ext cx="4189918" cy="31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53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8900" y="114300"/>
            <a:ext cx="12280900" cy="6743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РЕЧИ-УЧИМСЯ ГОВОРИТЬ ПРАВИЛЬНО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32" y="1378199"/>
            <a:ext cx="4040579" cy="3030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8165" y="1378199"/>
            <a:ext cx="3980131" cy="2985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1039" y="3849990"/>
            <a:ext cx="3881761" cy="2911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2950" y="3848797"/>
            <a:ext cx="3816350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837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8000" y="-143234"/>
            <a:ext cx="12681225" cy="7568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3233"/>
            <a:ext cx="10515600" cy="1215441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</a:rPr>
              <a:t>Буквария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537" y="1216753"/>
            <a:ext cx="4042709" cy="3032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707" y="365125"/>
            <a:ext cx="3741531" cy="2806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959" y="365125"/>
            <a:ext cx="3724553" cy="2793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733" y="4454342"/>
            <a:ext cx="2980534" cy="2235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46542"/>
            <a:ext cx="3657601" cy="2743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5994" y="3922632"/>
            <a:ext cx="3651518" cy="27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5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8000" y="-143234"/>
            <a:ext cx="12681225" cy="7568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Лого игры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275" y="1423193"/>
            <a:ext cx="4081992" cy="30614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7363" y="1423193"/>
            <a:ext cx="4251324" cy="3188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562" y="3769621"/>
            <a:ext cx="4117838" cy="30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0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1139825"/>
            <a:ext cx="12193587" cy="913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Этапы логопедического сопровождения: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I этап -</a:t>
            </a:r>
            <a:r>
              <a:rPr lang="ru-RU" dirty="0" smtClean="0"/>
              <a:t>всестороннее обследование </a:t>
            </a:r>
            <a:r>
              <a:rPr lang="ru-RU" dirty="0"/>
              <a:t>речи ребенка(устной и письменной речи </a:t>
            </a:r>
            <a:r>
              <a:rPr lang="ru-RU" dirty="0" smtClean="0"/>
              <a:t>). </a:t>
            </a:r>
            <a:endParaRPr lang="ru-RU" dirty="0"/>
          </a:p>
          <a:p>
            <a:r>
              <a:rPr lang="ru-RU" dirty="0"/>
              <a:t>II этап </a:t>
            </a:r>
            <a:r>
              <a:rPr lang="ru-RU" dirty="0" smtClean="0"/>
              <a:t>- </a:t>
            </a:r>
            <a:r>
              <a:rPr lang="ru-RU" dirty="0"/>
              <a:t>коррекционная работа</a:t>
            </a:r>
          </a:p>
          <a:p>
            <a:r>
              <a:rPr lang="ru-RU" dirty="0"/>
              <a:t>III этап- отслеживание динамики речевого развития ребёнка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54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Дельфа-142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802" y="1378743"/>
            <a:ext cx="3929588" cy="2947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494" y="1378743"/>
            <a:ext cx="4178301" cy="3133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497" y="3780632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531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13324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Баба Яга учит буквы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I:\Баба Яга учит буквы\IMG_20201207_1529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17" y="1350265"/>
            <a:ext cx="2204181" cy="2938908"/>
          </a:xfrm>
          <a:prstGeom prst="rect">
            <a:avLst/>
          </a:prstGeom>
          <a:noFill/>
        </p:spPr>
      </p:pic>
      <p:pic>
        <p:nvPicPr>
          <p:cNvPr id="1028" name="Picture 4" descr="I:\Баба Яга учит буквы\IMG_20201207_153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742" y="1384430"/>
            <a:ext cx="2252082" cy="3002776"/>
          </a:xfrm>
          <a:prstGeom prst="rect">
            <a:avLst/>
          </a:prstGeom>
          <a:noFill/>
        </p:spPr>
      </p:pic>
      <p:pic>
        <p:nvPicPr>
          <p:cNvPr id="1029" name="Picture 5" descr="I:\Баба Яга учит буквы\IMG_20201207_153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8315" y="1423092"/>
            <a:ext cx="2182942" cy="2910590"/>
          </a:xfrm>
          <a:prstGeom prst="rect">
            <a:avLst/>
          </a:prstGeom>
          <a:noFill/>
        </p:spPr>
      </p:pic>
      <p:pic>
        <p:nvPicPr>
          <p:cNvPr id="1030" name="Picture 6" descr="I:\Баба Яга учит буквы\IMG_20201207_153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0478" y="3532051"/>
            <a:ext cx="2171156" cy="2894875"/>
          </a:xfrm>
          <a:prstGeom prst="rect">
            <a:avLst/>
          </a:prstGeom>
          <a:noFill/>
        </p:spPr>
      </p:pic>
      <p:pic>
        <p:nvPicPr>
          <p:cNvPr id="1031" name="Picture 7" descr="I:\Баба Яга учит буквы\IMG_20201207_1539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3609" y="3568710"/>
            <a:ext cx="2182851" cy="2910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81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Игры скаченные через мобильные приложения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Новая папка\Screenshot_2020-12-05-21-26-13-294_com.fugo.wowsearc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374" y="1710418"/>
            <a:ext cx="1897254" cy="41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\Screenshot_2020-12-05-21-35-37-684_com.fugo.w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0386" y="1710418"/>
            <a:ext cx="1921327" cy="41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\Screenshot_2020-12-05-22-19-57-524_com.fingerlab.word.blockpuzzl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10418"/>
            <a:ext cx="1921327" cy="41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\Screenshot_2020-12-05-22-28-30-346_com.fanatee.cod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2591" y="1710418"/>
            <a:ext cx="1897254" cy="41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wnload.1wallpaper.net/20150527/line-shine-light-abstraction-800x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0706"/>
            <a:ext cx="12337775" cy="742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6609"/>
            <a:ext cx="10515600" cy="243840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cs typeface="AngsanaUPC" panose="02020603050405020304" pitchFamily="18" charset="-34"/>
              </a:rPr>
              <a:t>Спасибо за внимание</a:t>
            </a:r>
            <a:endParaRPr lang="ru-RU" sz="6600" b="1" dirty="0">
              <a:solidFill>
                <a:srgbClr val="002060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69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1139825"/>
            <a:ext cx="12193587" cy="913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Диагностика речевого обследования  содержит следующие речевые пробы: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Исследование понимания речи.</a:t>
            </a:r>
          </a:p>
          <a:p>
            <a:r>
              <a:rPr lang="ru-RU" dirty="0"/>
              <a:t>2. Исследование сенсомоторного уровня речи.</a:t>
            </a:r>
          </a:p>
          <a:p>
            <a:r>
              <a:rPr lang="ru-RU" dirty="0"/>
              <a:t>3. Исследование грамматического строя речи и словоизменения.</a:t>
            </a:r>
          </a:p>
          <a:p>
            <a:r>
              <a:rPr lang="ru-RU" dirty="0"/>
              <a:t>4.Исследование словаря и навыков словообразования.</a:t>
            </a:r>
          </a:p>
          <a:p>
            <a:r>
              <a:rPr lang="ru-RU" dirty="0"/>
              <a:t>5.Исследование связной речи.</a:t>
            </a:r>
          </a:p>
          <a:p>
            <a:r>
              <a:rPr lang="ru-RU" dirty="0"/>
              <a:t>6.Исследование общей и мелкой моторики.</a:t>
            </a:r>
          </a:p>
          <a:p>
            <a:r>
              <a:rPr lang="ru-RU" dirty="0"/>
              <a:t>7.Исследование письменной речи.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99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255588"/>
            <a:ext cx="12193587" cy="73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Коррекционно-педагогическая помощь включает: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устранение дефектов звукопроизношения;</a:t>
            </a:r>
          </a:p>
          <a:p>
            <a:r>
              <a:rPr lang="ru-RU" dirty="0"/>
              <a:t>обогащение словарного запаса;</a:t>
            </a:r>
          </a:p>
          <a:p>
            <a:r>
              <a:rPr lang="ru-RU" dirty="0"/>
              <a:t>развитие грамматического строя речи;</a:t>
            </a:r>
          </a:p>
          <a:p>
            <a:r>
              <a:rPr lang="ru-RU" dirty="0"/>
              <a:t>формирование связной речи;</a:t>
            </a:r>
          </a:p>
          <a:p>
            <a:r>
              <a:rPr lang="ru-RU" dirty="0"/>
              <a:t>формирование просодической стороны речи;</a:t>
            </a:r>
          </a:p>
          <a:p>
            <a:r>
              <a:rPr lang="ru-RU" dirty="0"/>
              <a:t>формирование фонематических процессов;</a:t>
            </a:r>
          </a:p>
          <a:p>
            <a:r>
              <a:rPr lang="ru-RU" dirty="0"/>
              <a:t>развитие общей и мелкой моторики;</a:t>
            </a:r>
          </a:p>
          <a:p>
            <a:r>
              <a:rPr lang="ru-RU" dirty="0"/>
              <a:t>устранение </a:t>
            </a:r>
            <a:r>
              <a:rPr lang="ru-RU" dirty="0" err="1"/>
              <a:t>дисграфии</a:t>
            </a:r>
            <a:r>
              <a:rPr lang="ru-RU" dirty="0"/>
              <a:t> и </a:t>
            </a:r>
            <a:r>
              <a:rPr lang="ru-RU" dirty="0" err="1"/>
              <a:t>дизорфографии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86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255588"/>
            <a:ext cx="12193587" cy="73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Адаптированные </a:t>
            </a:r>
            <a:r>
              <a:rPr lang="ru-RU" b="1" dirty="0" smtClean="0">
                <a:solidFill>
                  <a:srgbClr val="FF0000"/>
                </a:solidFill>
              </a:rPr>
              <a:t>образовательные </a:t>
            </a:r>
            <a:r>
              <a:rPr lang="ru-RU" b="1" dirty="0">
                <a:solidFill>
                  <a:srgbClr val="FF0000"/>
                </a:solidFill>
              </a:rPr>
              <a:t>программы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186" y="1583871"/>
            <a:ext cx="11381014" cy="507818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1.	Рабочая программа  для обучающихся с задержкой психического развития (7.1, 7.2) </a:t>
            </a:r>
          </a:p>
          <a:p>
            <a:pPr marL="0" indent="0">
              <a:buNone/>
            </a:pPr>
            <a:r>
              <a:rPr lang="ru-RU" b="1" dirty="0"/>
              <a:t>по коррекционному курсу «Логопедические занятия»</a:t>
            </a:r>
          </a:p>
          <a:p>
            <a:pPr marL="0" indent="0">
              <a:buNone/>
            </a:pPr>
            <a:r>
              <a:rPr lang="ru-RU" b="1" dirty="0"/>
              <a:t>2.	Рабочая программа для обучающихся с умственной отсталостью (интеллектуальными нарушениями) вариант 1</a:t>
            </a:r>
          </a:p>
          <a:p>
            <a:pPr marL="0" indent="0">
              <a:buNone/>
            </a:pPr>
            <a:r>
              <a:rPr lang="ru-RU" b="1" dirty="0"/>
              <a:t>          по коррекционному курсу «Коррекционно-развивающие логопедические занятия»</a:t>
            </a:r>
          </a:p>
          <a:p>
            <a:pPr marL="0" indent="0">
              <a:buNone/>
            </a:pPr>
            <a:r>
              <a:rPr lang="ru-RU" b="1" dirty="0"/>
              <a:t>3.	Рабочая программа для обучающихся с умственной отсталостью (интеллектуальными нарушениями) вариант 2   </a:t>
            </a:r>
          </a:p>
          <a:p>
            <a:pPr marL="0" indent="0">
              <a:buNone/>
            </a:pPr>
            <a:r>
              <a:rPr lang="ru-RU" b="1" dirty="0"/>
              <a:t>по коррекционному курсу «Альтернативная коммуникация» </a:t>
            </a:r>
          </a:p>
          <a:p>
            <a:pPr marL="0" indent="0">
              <a:buNone/>
            </a:pPr>
            <a:r>
              <a:rPr lang="ru-RU" b="1" dirty="0"/>
              <a:t>4.	Рабочая программа для детей с расстройствами аутистического спектра (8.3), (8.4) , по коррекционному курсу «Эмоциональное и коммуникативное речевое развитие» </a:t>
            </a:r>
          </a:p>
          <a:p>
            <a:pPr marL="0" indent="0">
              <a:buNone/>
            </a:pPr>
            <a:r>
              <a:rPr lang="ru-RU" b="1" dirty="0"/>
              <a:t>5.	Рабочая  программа для обучающихся с тяжёлым нарушением речи (5.1) по коррекционным курсам « Логопедические занятия», «</a:t>
            </a:r>
            <a:r>
              <a:rPr lang="ru-RU" b="1" dirty="0" err="1"/>
              <a:t>Логоритмика</a:t>
            </a:r>
            <a:r>
              <a:rPr lang="ru-RU" b="1" dirty="0"/>
              <a:t>»</a:t>
            </a:r>
          </a:p>
          <a:p>
            <a:pPr marL="0" indent="0">
              <a:buNone/>
            </a:pPr>
            <a:r>
              <a:rPr lang="ru-RU" b="1" dirty="0"/>
              <a:t>6.	 Рабочая  программа для обучающихся с тяжёлым нарушением речи (5.2) по коррекционном курсам « Индивидуальная и подгрупповая логопедическая работа», «</a:t>
            </a:r>
            <a:r>
              <a:rPr lang="ru-RU" b="1" dirty="0" err="1"/>
              <a:t>Логоритмика</a:t>
            </a:r>
            <a:r>
              <a:rPr lang="ru-RU" b="1" dirty="0"/>
              <a:t>», «Произношение», «Развитие речи»</a:t>
            </a:r>
          </a:p>
          <a:p>
            <a:pPr marL="0" indent="0">
              <a:buNone/>
            </a:pPr>
            <a:r>
              <a:rPr lang="ru-RU" b="1" dirty="0"/>
              <a:t>7.	Рабочая программа для  детей с нарушением слуха </a:t>
            </a:r>
          </a:p>
          <a:p>
            <a:pPr marL="0" indent="0">
              <a:buNone/>
            </a:pPr>
            <a:r>
              <a:rPr lang="ru-RU" b="1" dirty="0"/>
              <a:t>по коррекционному курсу «Развитие восприятия и воспроизведение устной речи» </a:t>
            </a:r>
          </a:p>
          <a:p>
            <a:pPr marL="0" indent="0">
              <a:buNone/>
            </a:pPr>
            <a:r>
              <a:rPr lang="ru-RU" b="1" dirty="0"/>
              <a:t>8.	Рабочая программа для детей с нарушением слуха  по коррекционному курсу «Формирование речевого слуха и произносительной стороны устной речи </a:t>
            </a:r>
          </a:p>
          <a:p>
            <a:pPr marL="0" indent="0">
              <a:buNone/>
            </a:pPr>
            <a:r>
              <a:rPr lang="ru-RU" b="1" dirty="0"/>
              <a:t>9.	Рабочая программа для детей с НОО (6.2) по коррекционному курсу «Логопедические занятия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1158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255588"/>
            <a:ext cx="12193587" cy="73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Особенности логопедической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логопедическая работа осуществляется в более длительные сроки, чем работа с учащимися массовых школ;</a:t>
            </a:r>
          </a:p>
          <a:p>
            <a:r>
              <a:rPr lang="ru-RU" dirty="0"/>
              <a:t> весь процесс направлен на формирование мыслительных операций: анализа, синтеза, сравнения, обобщения;</a:t>
            </a:r>
          </a:p>
          <a:p>
            <a:r>
              <a:rPr lang="ru-RU" dirty="0"/>
              <a:t> работа осуществляется над речевой системой в целом;</a:t>
            </a:r>
          </a:p>
          <a:p>
            <a:r>
              <a:rPr lang="ru-RU" dirty="0"/>
              <a:t> максимальное включение анализаторов;</a:t>
            </a:r>
          </a:p>
          <a:p>
            <a:r>
              <a:rPr lang="ru-RU" dirty="0"/>
              <a:t> дифференцированный подход; тесная связь ручной и речевой моторики, </a:t>
            </a:r>
            <a:r>
              <a:rPr lang="ru-RU" dirty="0" err="1"/>
              <a:t>оречевление</a:t>
            </a:r>
            <a:r>
              <a:rPr lang="ru-RU" dirty="0"/>
              <a:t> действий;</a:t>
            </a:r>
          </a:p>
          <a:p>
            <a:r>
              <a:rPr lang="ru-RU" dirty="0"/>
              <a:t> содержание занятий находится в соответствии с программой обучения грамоте, изучения родного языка;</a:t>
            </a:r>
          </a:p>
          <a:p>
            <a:r>
              <a:rPr lang="ru-RU" dirty="0"/>
              <a:t> тщательная дозировка заданий и речевого материала;</a:t>
            </a:r>
          </a:p>
          <a:p>
            <a:r>
              <a:rPr lang="ru-RU" dirty="0"/>
              <a:t> частая смена видов </a:t>
            </a:r>
            <a:r>
              <a:rPr lang="ru-RU" dirty="0" smtClean="0"/>
              <a:t>деятельности, переключение ребенка с одной формы работы на другую.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12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3796"/>
            <a:ext cx="12191999" cy="73674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ИННОВАЦИОННЫЕ ТЕХНОЛОГИИ В ЛОГОПЕДИИ</a:t>
            </a:r>
            <a:endParaRPr lang="ru-RU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70627"/>
            <a:ext cx="12192000" cy="7428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Арттерапевтические</a:t>
            </a:r>
            <a:r>
              <a:rPr lang="ru-RU" sz="5400" b="1" dirty="0" smtClean="0">
                <a:solidFill>
                  <a:srgbClr val="FF0000"/>
                </a:solidFill>
              </a:rPr>
              <a:t> технологии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музыкотерапия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191" y="1589801"/>
            <a:ext cx="3589200" cy="4785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100" y="1589800"/>
            <a:ext cx="3589199" cy="47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97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1473" y="0"/>
            <a:ext cx="123034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Кинезиологические</a:t>
            </a:r>
            <a:r>
              <a:rPr lang="ru-RU" b="1" dirty="0" smtClean="0">
                <a:solidFill>
                  <a:srgbClr val="002060"/>
                </a:solidFill>
              </a:rPr>
              <a:t> упражнения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055813"/>
            <a:ext cx="3147960" cy="4197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3060" y="2055813"/>
            <a:ext cx="3147960" cy="41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5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1378</TotalTime>
  <Words>315</Words>
  <Application>Microsoft Office PowerPoint</Application>
  <PresentationFormat>Произвольный</PresentationFormat>
  <Paragraphs>80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Муниципальное бюджетное общеобразовательное учреждение средняя общеобразовательная школа № 2 г. Болотного Болотнинского района Новосибирской области   Коррекционно-развивающая и инновационная деятельность при логопедическом сопровождении образовательного процесса </vt:lpstr>
      <vt:lpstr>Этапы логопедического сопровождения:</vt:lpstr>
      <vt:lpstr>Диагностика речевого обследования  содержит следующие речевые пробы:</vt:lpstr>
      <vt:lpstr>Коррекционно-педагогическая помощь включает:</vt:lpstr>
      <vt:lpstr>Адаптированные образовательные программы </vt:lpstr>
      <vt:lpstr>Особенности логопедической работы</vt:lpstr>
      <vt:lpstr>ИННОВАЦИОННЫЕ ТЕХНОЛОГИИ В ЛОГОПЕДИИ</vt:lpstr>
      <vt:lpstr>Арттерапевтические технологии музыкотерапия</vt:lpstr>
      <vt:lpstr>Кинезиологические упражнения</vt:lpstr>
      <vt:lpstr>Артикуляционная гимнастика в сочетании с биоэнергопластикой</vt:lpstr>
      <vt:lpstr>Сказкотерапия</vt:lpstr>
      <vt:lpstr>Мнемотехника </vt:lpstr>
      <vt:lpstr>Песочная терапия </vt:lpstr>
      <vt:lpstr>                                                              Изо-терапия              Кляксография                       Ниткография                                  </vt:lpstr>
      <vt:lpstr>                      Здоровьесберегающие технологии               Дыхательные упражнения               Су-Джок терапия                        Самомассаж</vt:lpstr>
      <vt:lpstr>Информационные технологии Игры для тигры</vt:lpstr>
      <vt:lpstr>РАЗВИТИЕ РЕЧИ-УЧИМСЯ ГОВОРИТЬ ПРАВИЛЬНО</vt:lpstr>
      <vt:lpstr>Буквария</vt:lpstr>
      <vt:lpstr>Лого игры</vt:lpstr>
      <vt:lpstr>Дельфа-142</vt:lpstr>
      <vt:lpstr>Баба Яга учит буквы</vt:lpstr>
      <vt:lpstr>Игры скаченные через мобильные приложения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95</cp:revision>
  <dcterms:created xsi:type="dcterms:W3CDTF">2016-02-02T14:39:51Z</dcterms:created>
  <dcterms:modified xsi:type="dcterms:W3CDTF">2020-12-08T03:40:14Z</dcterms:modified>
</cp:coreProperties>
</file>