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  <p:sldId id="273" r:id="rId19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60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4508-E71E-4215-BA72-7707C730ED55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6F27-F179-40B0-B2A0-56E0A0E8C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6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4508-E71E-4215-BA72-7707C730ED55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6F27-F179-40B0-B2A0-56E0A0E8C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72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4508-E71E-4215-BA72-7707C730ED55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6F27-F179-40B0-B2A0-56E0A0E8C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11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4508-E71E-4215-BA72-7707C730ED55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6F27-F179-40B0-B2A0-56E0A0E8C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93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4508-E71E-4215-BA72-7707C730ED55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6F27-F179-40B0-B2A0-56E0A0E8C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16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4508-E71E-4215-BA72-7707C730ED55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6F27-F179-40B0-B2A0-56E0A0E8C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88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4508-E71E-4215-BA72-7707C730ED55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6F27-F179-40B0-B2A0-56E0A0E8C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90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4508-E71E-4215-BA72-7707C730ED55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6F27-F179-40B0-B2A0-56E0A0E8C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844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4508-E71E-4215-BA72-7707C730ED55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6F27-F179-40B0-B2A0-56E0A0E8C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01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4508-E71E-4215-BA72-7707C730ED55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6F27-F179-40B0-B2A0-56E0A0E8C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51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4508-E71E-4215-BA72-7707C730ED55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6F27-F179-40B0-B2A0-56E0A0E8C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66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B4508-E71E-4215-BA72-7707C730ED55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E6F27-F179-40B0-B2A0-56E0A0E8C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61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azaccent.ru/content/25992-nerusskij-neblagonadezhnyj.html" TargetMode="External"/><Relationship Id="rId2" Type="http://schemas.openxmlformats.org/officeDocument/2006/relationships/hyperlink" Target="http://kuvaldn-nu.narod.ru/2011/11/spektor-dal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5234" y="911181"/>
            <a:ext cx="5554014" cy="1076995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37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Мальчик </a:t>
            </a:r>
            <a:r>
              <a:rPr lang="ru-RU" sz="37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 улицы Английской…</a:t>
            </a:r>
          </a:p>
        </p:txBody>
      </p:sp>
      <p:pic>
        <p:nvPicPr>
          <p:cNvPr id="1026" name="Picture 2" descr="imag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158"/>
          <a:stretch>
            <a:fillRect/>
          </a:stretch>
        </p:blipFill>
        <p:spPr bwMode="auto">
          <a:xfrm>
            <a:off x="5331855" y="875766"/>
            <a:ext cx="3254592" cy="255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8418" y="521594"/>
            <a:ext cx="7254025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smtClean="0"/>
              <a:t>ГБОУ СПО  </a:t>
            </a:r>
            <a:r>
              <a:rPr lang="ru-RU" sz="1500" dirty="0" smtClean="0"/>
              <a:t>ЛНР «</a:t>
            </a:r>
            <a:r>
              <a:rPr lang="ru-RU" sz="1500" dirty="0" err="1" smtClean="0"/>
              <a:t>Антрацитовский</a:t>
            </a:r>
            <a:r>
              <a:rPr lang="ru-RU" sz="1500" dirty="0" smtClean="0"/>
              <a:t> колледж автомобильного транспорта»</a:t>
            </a:r>
            <a:endParaRPr lang="ru-RU" sz="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8946" y="1944709"/>
            <a:ext cx="5628068" cy="2781837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ru-RU" sz="2400" dirty="0" smtClean="0">
              <a:solidFill>
                <a:srgbClr val="660033"/>
              </a:solidFill>
              <a:latin typeface="Izhitsa" pitchFamily="34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ru-RU" sz="2400" dirty="0">
              <a:solidFill>
                <a:srgbClr val="660033"/>
              </a:solidFill>
              <a:latin typeface="Izhitsa" pitchFamily="34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Интересные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факты из жизни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</a:rPr>
              <a:t>В.И.Даля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</a:rPr>
              <a:t>Подготовила </a:t>
            </a:r>
          </a:p>
          <a:p>
            <a:pPr algn="r"/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</a:rPr>
              <a:t>преподаватель истории</a:t>
            </a:r>
          </a:p>
          <a:p>
            <a:pPr algn="r"/>
            <a:r>
              <a:rPr lang="ru-RU" sz="1500" dirty="0" err="1" smtClean="0">
                <a:solidFill>
                  <a:schemeClr val="accent2">
                    <a:lumMod val="50000"/>
                  </a:schemeClr>
                </a:solidFill>
              </a:rPr>
              <a:t>Бабайлова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</a:rPr>
              <a:t> Е.Н</a:t>
            </a:r>
            <a:endParaRPr lang="ru-RU" sz="15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3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6942937" cy="7968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В. Даль и профессиональное обучение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28" r="14628"/>
          <a:stretch>
            <a:fillRect/>
          </a:stretch>
        </p:blipFill>
        <p:spPr>
          <a:xfrm>
            <a:off x="4282224" y="1251754"/>
            <a:ext cx="4189240" cy="331249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620187" cy="2858691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600" dirty="0" smtClean="0"/>
              <a:t>В.И Даль понимал значение ремесленных училищ, как основы профессионального образования. Он  поддерживал находившиеся на грани развала заведения по подготовке специалистов столярного, слесарного, токарного, кузнечного, литейного и шорного дела,  и добивался создания новых ремесленных училищ.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6194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415" y="317142"/>
            <a:ext cx="3967917" cy="7646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Обучение крестьянских детей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0" r="4860"/>
          <a:stretch>
            <a:fillRect/>
          </a:stretch>
        </p:blipFill>
        <p:spPr>
          <a:xfrm>
            <a:off x="1152661" y="2931394"/>
            <a:ext cx="2711002" cy="19126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3791" y="1030310"/>
            <a:ext cx="3825025" cy="1983345"/>
          </a:xfrm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 smtClean="0"/>
              <a:t>Владимир Иванович был серьезно озабочен расширением грамотности среди крестьянских детей. Он обратился в Департамент уделов с предложением открыть по нескольку училищ в каждом приказе.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 smtClean="0"/>
              <a:t> К 1860 году их было открыто 11. В приказных училищах и сельских школах обучали только мальчиков.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017" y="2898034"/>
            <a:ext cx="2775397" cy="19573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89043" y="46363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smtClean="0"/>
              <a:t>В качестве первого шага к просвещению сельских женщин Даль предложил обучение девочек «Закону Божию, чтению, счету и некоторым женским работам» в семьях сельских священников.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smtClean="0"/>
              <a:t>За время управления Далем Нижегородской удельной конторой было обучено грамоте 1133 крестьянских девочек.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 smtClean="0"/>
              <a:t>Усилия В.Даля были отмечены наградой: орденом Святого Станислава 1-й степени «за успешные действия по организации обучения крестьянских девочек»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40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088" y="334852"/>
            <a:ext cx="4663376" cy="4378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Собиратель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народного фольклора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2" r="3992"/>
          <a:stretch>
            <a:fillRect/>
          </a:stretch>
        </p:blipFill>
        <p:spPr>
          <a:xfrm>
            <a:off x="1378039" y="2306927"/>
            <a:ext cx="2905074" cy="22938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7694" y="895082"/>
            <a:ext cx="5309314" cy="1139780"/>
          </a:xfrm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Даль был не только писателем и известным языковедом, но и одним из первых в истории русской фольклористики собирателем народных сказок, пословиц, поверий, загадок, песен, лубочных картин. Более тысячи списков - богатейшее собрание народных сказок - было им передано А.Н. Афанасьеву.</a:t>
            </a:r>
          </a:p>
          <a:p>
            <a:pPr algn="ctr"/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149" y="2289321"/>
            <a:ext cx="3015911" cy="23599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365"/>
          <a:stretch>
            <a:fillRect/>
          </a:stretch>
        </p:blipFill>
        <p:spPr>
          <a:xfrm>
            <a:off x="6016429" y="384020"/>
            <a:ext cx="1813925" cy="175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2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875" y="231820"/>
            <a:ext cx="2949178" cy="5054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Сказочник Даль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6671" y="737315"/>
            <a:ext cx="4391696" cy="3670479"/>
          </a:xfrm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 smtClean="0"/>
              <a:t>В </a:t>
            </a:r>
            <a:r>
              <a:rPr lang="ru-RU" sz="1400" dirty="0"/>
              <a:t>1832 году, в то время, когда высшие слои общества предпочитали изъясняться по-французски, писатель опубликовал свои "Русские сказки из предания народного изустного на грамоту гражданскую переложенные, к быту житейскому приноровленные и поговорками ходячими разукрашенные Казаком Владимиром Луганским. Пяток первый".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 smtClean="0"/>
              <a:t>Его </a:t>
            </a:r>
            <a:r>
              <a:rPr lang="ru-RU" sz="1400" dirty="0"/>
              <a:t>«Русские сказки» посчитали неблагонадёжными. В них увидели "насмешки над правительством, жалобу на горестное положение солдат и </a:t>
            </a:r>
            <a:r>
              <a:rPr lang="ru-RU" sz="1400" dirty="0" err="1"/>
              <a:t>пр</a:t>
            </a:r>
            <a:r>
              <a:rPr lang="ru-RU" sz="1400" dirty="0"/>
              <a:t>".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Осенью 1832 года Даля арестовали. От репрессий его спасло заступничество поэта Василия Жуковского. Обвинения сняли, но нераспроданный тираж "Русских сказок" был уничтожен. Кстати, в 2017 году уцелевший экземпляр продали почти </a:t>
            </a:r>
            <a:r>
              <a:rPr lang="ru-RU" sz="1400" b="1" dirty="0"/>
              <a:t>за миллион рублей.</a:t>
            </a:r>
          </a:p>
          <a:p>
            <a:endParaRPr lang="ru-RU" sz="1400" dirty="0"/>
          </a:p>
        </p:txBody>
      </p:sp>
      <p:pic>
        <p:nvPicPr>
          <p:cNvPr id="6" name="Рисунок 5" descr="Русские сказ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3064" y="582770"/>
            <a:ext cx="2711003" cy="3770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074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050" y="386365"/>
            <a:ext cx="2949178" cy="492617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Чудеса случаются!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2813" y="878983"/>
            <a:ext cx="3857625" cy="26003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5752" y="911985"/>
            <a:ext cx="3291776" cy="3354142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Дом, где последние годы прожил Владимир Даль, находится </a:t>
            </a:r>
            <a:r>
              <a:rPr lang="ru-RU" sz="1400" dirty="0" smtClean="0"/>
              <a:t>в Москве, на </a:t>
            </a:r>
            <a:r>
              <a:rPr lang="ru-RU" sz="1400" dirty="0"/>
              <a:t>Большой Грузинской, -- один из старейших зданий в России, где хранятся рукописи литератора и личные вещи. </a:t>
            </a:r>
            <a:endParaRPr lang="ru-RU" sz="14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 smtClean="0"/>
              <a:t>Во </a:t>
            </a:r>
            <a:r>
              <a:rPr lang="ru-RU" sz="1400" dirty="0"/>
              <a:t>время </a:t>
            </a:r>
            <a:r>
              <a:rPr lang="ru-RU" sz="1400" dirty="0" smtClean="0"/>
              <a:t>Великой Отечественной войны  </a:t>
            </a:r>
            <a:r>
              <a:rPr lang="ru-RU" sz="1400" dirty="0"/>
              <a:t>в 1941 году во двор </a:t>
            </a:r>
            <a:r>
              <a:rPr lang="ru-RU" sz="1400" dirty="0" smtClean="0"/>
              <a:t>дома залетела бомба. Но </a:t>
            </a:r>
            <a:r>
              <a:rPr lang="ru-RU" sz="1400" dirty="0"/>
              <a:t>она удивительным образом не </a:t>
            </a:r>
            <a:r>
              <a:rPr lang="ru-RU" sz="1400" dirty="0" smtClean="0"/>
              <a:t>взорвалась! </a:t>
            </a:r>
            <a:r>
              <a:rPr lang="ru-RU" sz="1400" dirty="0"/>
              <a:t>П</a:t>
            </a:r>
            <a:r>
              <a:rPr lang="ru-RU" sz="1400" dirty="0" smtClean="0"/>
              <a:t>озже </a:t>
            </a:r>
            <a:r>
              <a:rPr lang="ru-RU" sz="1400" dirty="0"/>
              <a:t>оказалось, что в нее </a:t>
            </a:r>
            <a:r>
              <a:rPr lang="ru-RU" sz="1400" dirty="0" smtClean="0"/>
              <a:t>вместо детонатора был вложен </a:t>
            </a:r>
            <a:r>
              <a:rPr lang="ru-RU" sz="1400" dirty="0"/>
              <a:t>чешско-русский </a:t>
            </a:r>
            <a:r>
              <a:rPr lang="ru-RU" sz="1400" dirty="0" smtClean="0"/>
              <a:t>словарь (он </a:t>
            </a:r>
            <a:r>
              <a:rPr lang="ru-RU" sz="1400" dirty="0"/>
              <a:t>хранится сейчас в Музее истории Москвы).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8670" y="3628623"/>
            <a:ext cx="2137893" cy="2865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 smtClean="0"/>
              <a:t>Дом В.И. Даля в Москве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26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782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Увековечение имени В. Даля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памятных знаках.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54407" y="931338"/>
            <a:ext cx="7886700" cy="3263504"/>
          </a:xfrm>
        </p:spPr>
        <p:txBody>
          <a:bodyPr/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Золота́я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меда́ль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имени В. И. Даля — научная награда, присуждаемая Российской академией наук за выдающиеся работы в области русского языка, лексикографии, литературы и фольклора. Учреждена в 1994 году и присуждается каждые пять лет. </a:t>
            </a:r>
            <a:endParaRPr lang="ru-RU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9408" y="2325574"/>
            <a:ext cx="4765184" cy="238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6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920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Увековечение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имени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 Даля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памятных знаках.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408" y="888642"/>
            <a:ext cx="7886700" cy="1249251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2001 </a:t>
            </a:r>
            <a:r>
              <a:rPr lang="ru-RU" sz="1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 ЮНЕСКО </a:t>
            </a:r>
            <a:r>
              <a:rPr lang="ru-RU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назначил Всемирным годом Даля. </a:t>
            </a:r>
            <a:endParaRPr lang="ru-RU" sz="18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1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Украине </a:t>
            </a:r>
            <a:r>
              <a:rPr lang="ru-RU" sz="1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была выпущена </a:t>
            </a:r>
            <a:r>
              <a:rPr lang="ru-RU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юбилейная монета достоинством </a:t>
            </a:r>
            <a:r>
              <a:rPr lang="ru-RU" sz="1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2гривни--  </a:t>
            </a:r>
            <a:r>
              <a:rPr lang="ru-RU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«200 лет Владимиру Далю.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726" y="2113084"/>
            <a:ext cx="5229626" cy="25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8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2329"/>
            <a:ext cx="7886700" cy="923891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Увековечение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имени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В. Даля в памятных знаках.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60126"/>
            <a:ext cx="7886700" cy="3263504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Луганской Народной Республике в честь 220-й годовщины со дня рождения великого земляка была выпущена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памятная монета 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-- «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Даль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220 лет»</a:t>
            </a:r>
          </a:p>
          <a:p>
            <a:endParaRPr lang="ru-RU" dirty="0"/>
          </a:p>
        </p:txBody>
      </p:sp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641" y="2013398"/>
            <a:ext cx="2696246" cy="269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4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Литература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1. Булатов М.А., </a:t>
            </a:r>
            <a:r>
              <a:rPr lang="ru-RU" sz="1600" dirty="0" err="1" smtClean="0"/>
              <a:t>Порудоминский</a:t>
            </a:r>
            <a:r>
              <a:rPr lang="ru-RU" sz="1600" dirty="0" smtClean="0"/>
              <a:t>  В.И. Собирал человек слова…-- Москва: Издательский Дом Мещерякова, 2018. – 216с.: ил.</a:t>
            </a:r>
          </a:p>
          <a:p>
            <a:r>
              <a:rPr lang="ru-RU" sz="1600" dirty="0" smtClean="0"/>
              <a:t>2.Дорогами судьбы В.И. Даля// авторы-составители: </a:t>
            </a:r>
            <a:r>
              <a:rPr lang="ru-RU" sz="1600" dirty="0" err="1" smtClean="0"/>
              <a:t>СоколоваЛ.П</a:t>
            </a:r>
            <a:r>
              <a:rPr lang="ru-RU" sz="1600" dirty="0" smtClean="0"/>
              <a:t>., </a:t>
            </a:r>
            <a:r>
              <a:rPr lang="ru-RU" sz="1600" dirty="0" err="1" smtClean="0"/>
              <a:t>Кульбацкая</a:t>
            </a:r>
            <a:r>
              <a:rPr lang="ru-RU" sz="1600" dirty="0" smtClean="0"/>
              <a:t> Л.И. и др. – Луганск: Полиграфический центр «Максим», 2016. – 158с.: ил.</a:t>
            </a:r>
          </a:p>
          <a:p>
            <a:r>
              <a:rPr lang="ru-RU" sz="1600" dirty="0" smtClean="0"/>
              <a:t>3.Спектор В. Мальчик с улицы Английской, или за далью – Даль//Наша улица. Ежемесячный литературный журнал</a:t>
            </a:r>
            <a:r>
              <a:rPr lang="ru-RU" sz="1600" smtClean="0"/>
              <a:t>– электронный  </a:t>
            </a:r>
            <a:r>
              <a:rPr lang="ru-RU" sz="1600" dirty="0" smtClean="0"/>
              <a:t>ресурс </a:t>
            </a:r>
            <a:r>
              <a:rPr lang="ru-RU" sz="1400" u="sng" dirty="0" smtClean="0">
                <a:hlinkClick r:id="rId2"/>
              </a:rPr>
              <a:t>http://kuvaldn-nu.narod.ru/2011/11/spektor-dal.html</a:t>
            </a:r>
            <a:r>
              <a:rPr lang="ru-RU" sz="1400" dirty="0" smtClean="0"/>
              <a:t> </a:t>
            </a:r>
          </a:p>
          <a:p>
            <a:r>
              <a:rPr lang="ru-RU" sz="1600" dirty="0" smtClean="0"/>
              <a:t>4. Нерусский, неблагонадежный – электронный ресурс  </a:t>
            </a:r>
            <a:r>
              <a:rPr lang="ru-RU" sz="1400" u="sng" dirty="0" smtClean="0">
                <a:hlinkClick r:id="rId3"/>
              </a:rPr>
              <a:t>https://nazaccent.ru/content/25992-nerusskij-neblagonadezhnyj.html</a:t>
            </a:r>
            <a:r>
              <a:rPr lang="ru-RU" sz="1400" dirty="0" smtClean="0"/>
              <a:t>  </a:t>
            </a:r>
            <a:r>
              <a:rPr lang="ru-RU" sz="1800" dirty="0" smtClean="0"/>
              <a:t> 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9549" y="180303"/>
            <a:ext cx="3773510" cy="88622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Происхождение и вероисповедание В. Даля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" r="2508"/>
          <a:stretch>
            <a:fillRect/>
          </a:stretch>
        </p:blipFill>
        <p:spPr>
          <a:xfrm>
            <a:off x="4332922" y="701932"/>
            <a:ext cx="4016192" cy="282687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9093" y="1015017"/>
            <a:ext cx="3889420" cy="3238232"/>
          </a:xfrm>
        </p:spPr>
        <p:txBody>
          <a:bodyPr>
            <a:noAutofit/>
          </a:bodyPr>
          <a:lstStyle/>
          <a:p>
            <a:pPr marL="257175" indent="-257175" algn="just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Владимир Даль родился в посёлке Луганский завод (теперь это Луганск) в семье лингвиста и лекаря из Дании Иоганна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Кристиана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Даля и немки, происходящей из рода французских гугенотов, Марии Христофоровны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Фрейтаг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В будущем писатель возьмет в честь родного города псевдоним "Казак Луганский". Своей родиной он всегда будет считать не Данию, а Россию.</a:t>
            </a:r>
          </a:p>
          <a:p>
            <a:pPr marL="257175" indent="-257175" algn="just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 всю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жизнь относился к Лютеранской церкви, но после первого удара причастился и принял благословение у православного батюшки и перешел незадолго до кончины в православие.</a:t>
            </a:r>
          </a:p>
          <a:p>
            <a:pPr marL="257175" indent="-257175" algn="just">
              <a:lnSpc>
                <a:spcPct val="100000"/>
              </a:lnSpc>
              <a:spcBef>
                <a:spcPct val="20000"/>
              </a:spcBef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736207" y="3641450"/>
            <a:ext cx="310058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dirty="0" smtClean="0"/>
              <a:t>домик В. Даля В Луганске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31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668" y="458811"/>
            <a:ext cx="3734873" cy="82907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оенный лекарь, хирург-офтальмолог, гомеопат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076" y="608528"/>
            <a:ext cx="3052293" cy="38153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30332" y="1401383"/>
            <a:ext cx="4146998" cy="3315505"/>
          </a:xfrm>
        </p:spPr>
        <p:txBody>
          <a:bodyPr>
            <a:noAutofit/>
          </a:bodyPr>
          <a:lstStyle/>
          <a:p>
            <a:pPr marL="257175" indent="-257175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Будущий писатель учился на медицинском факультете в Дерптском университете. Принимал участие в Русско-турецкой войне 1828-1829гг.</a:t>
            </a:r>
          </a:p>
          <a:p>
            <a:pPr marL="257175" indent="-257175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 был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чрезвычайно популярен в Петербурге как хирург и окулист.</a:t>
            </a:r>
          </a:p>
          <a:p>
            <a:pPr marL="257175" indent="-257175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амбидекстром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владел левой рукой так же хорошо, как правой. Еще и поэтому он был столь успешен как офтальмолог-хирург. Даль провел более сорока операций удаления катаракты, и все удачно. Его неизменно приглашали в случаях, когда оперировать было удобнее левой.</a:t>
            </a:r>
          </a:p>
          <a:p>
            <a:pPr marL="257175" indent="-257175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Хивинском походе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зобрел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подвесную койку для перевозки больных 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верблюдах.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3189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405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Дружба с великими людьми России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4455" y="1031960"/>
            <a:ext cx="1568332" cy="1906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135" y="1509041"/>
            <a:ext cx="1458162" cy="2004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815" y="986118"/>
            <a:ext cx="1595766" cy="2021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8179" y="1588566"/>
            <a:ext cx="1684141" cy="2056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035" y="3548129"/>
            <a:ext cx="141989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 smtClean="0"/>
              <a:t>Павел Нахимов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69336" y="3081271"/>
            <a:ext cx="137754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 smtClean="0"/>
              <a:t>Николай Гоголь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65542" y="3145665"/>
            <a:ext cx="159576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 smtClean="0"/>
              <a:t>Николай Пирогов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61219" y="3747648"/>
            <a:ext cx="1301558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 smtClean="0"/>
              <a:t>Иван Тургенев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23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7919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Дружба с великими людьми России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453" y="1128321"/>
            <a:ext cx="2235902" cy="2240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97" y="1819952"/>
            <a:ext cx="2085013" cy="2089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37" y="2188583"/>
            <a:ext cx="1989110" cy="2025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1369" y="3414395"/>
            <a:ext cx="2073498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 smtClean="0"/>
              <a:t>Александр Пушкин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67259" y="3965676"/>
            <a:ext cx="176762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 smtClean="0"/>
              <a:t>Василий Жуковский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87545" y="4324082"/>
            <a:ext cx="1951148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 smtClean="0"/>
              <a:t>Тарас Шевченко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40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64714" y="196404"/>
            <a:ext cx="3852007" cy="8789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Чиновник для особых поручений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628" y="551310"/>
            <a:ext cx="3116256" cy="380657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8665" y="1039970"/>
            <a:ext cx="3915177" cy="3651161"/>
          </a:xfrm>
        </p:spPr>
        <p:txBody>
          <a:bodyPr>
            <a:normAutofit/>
          </a:bodyPr>
          <a:lstStyle/>
          <a:p>
            <a:pPr marL="257175" indent="-257175" algn="just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</a:rPr>
              <a:t>С 1840 по 1849гг </a:t>
            </a:r>
            <a:r>
              <a:rPr lang="ru-RU" sz="1500" dirty="0" err="1" smtClean="0">
                <a:solidFill>
                  <a:prstClr val="black"/>
                </a:solidFill>
              </a:rPr>
              <a:t>В.Даль</a:t>
            </a:r>
            <a:r>
              <a:rPr lang="ru-RU" sz="1500" dirty="0" smtClean="0">
                <a:solidFill>
                  <a:prstClr val="black"/>
                </a:solidFill>
              </a:rPr>
              <a:t> </a:t>
            </a:r>
            <a:r>
              <a:rPr lang="ru-RU" sz="1500" dirty="0">
                <a:solidFill>
                  <a:prstClr val="black"/>
                </a:solidFill>
              </a:rPr>
              <a:t>служил чиновником по особым </a:t>
            </a:r>
            <a:r>
              <a:rPr lang="ru-RU" sz="1500" dirty="0" smtClean="0">
                <a:solidFill>
                  <a:prstClr val="black"/>
                </a:solidFill>
              </a:rPr>
              <a:t>поручениям </a:t>
            </a:r>
            <a:r>
              <a:rPr lang="ru-RU" sz="1500" dirty="0">
                <a:solidFill>
                  <a:prstClr val="black"/>
                </a:solidFill>
              </a:rPr>
              <a:t>при Министерстве </a:t>
            </a:r>
            <a:r>
              <a:rPr lang="ru-RU" sz="1500" dirty="0" smtClean="0">
                <a:solidFill>
                  <a:prstClr val="black"/>
                </a:solidFill>
              </a:rPr>
              <a:t>внутренних </a:t>
            </a:r>
            <a:r>
              <a:rPr lang="ru-RU" sz="1500" dirty="0">
                <a:solidFill>
                  <a:prstClr val="black"/>
                </a:solidFill>
              </a:rPr>
              <a:t>дел. Никогда в истории России, ни до того, ни после, </a:t>
            </a:r>
            <a:r>
              <a:rPr lang="ru-RU" sz="1500" dirty="0" smtClean="0">
                <a:solidFill>
                  <a:prstClr val="black"/>
                </a:solidFill>
              </a:rPr>
              <a:t>никто из писателей </a:t>
            </a:r>
            <a:r>
              <a:rPr lang="ru-RU" sz="1500" dirty="0">
                <a:solidFill>
                  <a:prstClr val="black"/>
                </a:solidFill>
              </a:rPr>
              <a:t>не </a:t>
            </a:r>
            <a:r>
              <a:rPr lang="ru-RU" sz="1500" dirty="0" smtClean="0">
                <a:solidFill>
                  <a:prstClr val="black"/>
                </a:solidFill>
              </a:rPr>
              <a:t>занимал </a:t>
            </a:r>
            <a:r>
              <a:rPr lang="ru-RU" sz="1500" dirty="0">
                <a:solidFill>
                  <a:prstClr val="black"/>
                </a:solidFill>
              </a:rPr>
              <a:t>столь высокий пост  в одном из самых важных министерств.</a:t>
            </a:r>
          </a:p>
          <a:p>
            <a:pPr marL="257175" indent="-257175" algn="just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</a:rPr>
              <a:t>В 50-е годы Х</a:t>
            </a:r>
            <a:r>
              <a:rPr lang="en-US" sz="1500" dirty="0">
                <a:solidFill>
                  <a:prstClr val="black"/>
                </a:solidFill>
              </a:rPr>
              <a:t>I</a:t>
            </a:r>
            <a:r>
              <a:rPr lang="ru-RU" sz="1500" dirty="0">
                <a:solidFill>
                  <a:prstClr val="black"/>
                </a:solidFill>
              </a:rPr>
              <a:t>Х в. Даль являлся управляющим Нижегородской удельной </a:t>
            </a:r>
            <a:r>
              <a:rPr lang="ru-RU" sz="1500" dirty="0" smtClean="0">
                <a:solidFill>
                  <a:prstClr val="black"/>
                </a:solidFill>
              </a:rPr>
              <a:t>конторой. Что интересно</a:t>
            </a:r>
            <a:r>
              <a:rPr lang="ru-RU" sz="1500" dirty="0">
                <a:solidFill>
                  <a:prstClr val="black"/>
                </a:solidFill>
              </a:rPr>
              <a:t>, из административных структур Новгорода он был уволен с подспудной формулировкой </a:t>
            </a:r>
            <a:endParaRPr lang="ru-RU" sz="1500" dirty="0" smtClean="0">
              <a:solidFill>
                <a:prstClr val="black"/>
              </a:solidFill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</a:pPr>
            <a:r>
              <a:rPr lang="ru-RU" sz="1500" dirty="0">
                <a:solidFill>
                  <a:prstClr val="black"/>
                </a:solidFill>
              </a:rPr>
              <a:t> </a:t>
            </a:r>
            <a:r>
              <a:rPr lang="ru-RU" sz="1500" dirty="0" smtClean="0">
                <a:solidFill>
                  <a:prstClr val="black"/>
                </a:solidFill>
              </a:rPr>
              <a:t>     НЕВЫНОСИМО </a:t>
            </a:r>
            <a:r>
              <a:rPr lang="ru-RU" sz="1500" dirty="0">
                <a:solidFill>
                  <a:prstClr val="black"/>
                </a:solidFill>
              </a:rPr>
              <a:t>ЧЕСТНЫЙ ДАЛЬ!!!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19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25026" y="260965"/>
            <a:ext cx="4056845" cy="5471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Научная деятельность Даля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1018" y="3336893"/>
            <a:ext cx="2727664" cy="129583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052294" y="763075"/>
            <a:ext cx="5692462" cy="2546796"/>
          </a:xfrm>
        </p:spPr>
        <p:txBody>
          <a:bodyPr>
            <a:normAutofit/>
          </a:bodyPr>
          <a:lstStyle/>
          <a:p>
            <a:r>
              <a:rPr lang="ru-RU" sz="1400" dirty="0" err="1" smtClean="0"/>
              <a:t>В.Даль</a:t>
            </a:r>
            <a:r>
              <a:rPr lang="ru-RU" sz="1400" dirty="0" smtClean="0"/>
              <a:t> – один из 12 членов-учредителей Русского географического общества, член Общества истории и древностей Российских, член Общества любителей Российской словесности.</a:t>
            </a:r>
          </a:p>
          <a:p>
            <a:r>
              <a:rPr lang="ru-RU" sz="1400" dirty="0"/>
              <a:t>О</a:t>
            </a:r>
            <a:r>
              <a:rPr lang="ru-RU" sz="1400" dirty="0" smtClean="0"/>
              <a:t>рганизовал и возглавил в Оренбурге один из первых в России провинциальных музеев.</a:t>
            </a:r>
          </a:p>
          <a:p>
            <a:r>
              <a:rPr lang="ru-RU" sz="1400" dirty="0" smtClean="0"/>
              <a:t>В Хивинском походе 1839–1840 годов, помимо исполнения основных своих обязанностей при губернаторе, Даль собирал географические и этнографические сведения о Средней Азии.</a:t>
            </a:r>
          </a:p>
          <a:p>
            <a:r>
              <a:rPr lang="ru-RU" sz="1400" dirty="0" smtClean="0"/>
              <a:t>За статьи по медицине, особенно об интересовавшей Даля гомеопатии, в 1838 году он был избран членом-корреспондентом Академии наук.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84" t="3104" r="13864" b="1455"/>
          <a:stretch>
            <a:fillRect/>
          </a:stretch>
        </p:blipFill>
        <p:spPr>
          <a:xfrm>
            <a:off x="154546" y="180304"/>
            <a:ext cx="2807595" cy="48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1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4408" y="351118"/>
            <a:ext cx="7886700" cy="601919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Полиглот и тюрколог, этнограф и исследователь тайных языков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05922" y="802549"/>
            <a:ext cx="7912784" cy="3788906"/>
          </a:xfrm>
        </p:spPr>
        <p:txBody>
          <a:bodyPr>
            <a:noAutofit/>
          </a:bodyPr>
          <a:lstStyle/>
          <a:p>
            <a:r>
              <a:rPr lang="ru-RU" sz="1700" dirty="0" smtClean="0"/>
              <a:t>Владел двенадцатью языками. </a:t>
            </a:r>
            <a:r>
              <a:rPr lang="ru-RU" sz="1700" dirty="0"/>
              <a:t>Даль знал немецкий, французский, английский языки, читал и писал по латыни, владел украинским (малороссийским), белорусским, польским, казахским, татарским, башкирским языками, изучал болгарский и сербский языки. </a:t>
            </a:r>
            <a:r>
              <a:rPr lang="ru-RU" sz="1700"/>
              <a:t>О</a:t>
            </a:r>
            <a:r>
              <a:rPr lang="ru-RU" sz="1700" smtClean="0"/>
              <a:t>н </a:t>
            </a:r>
            <a:r>
              <a:rPr lang="ru-RU" sz="1700" dirty="0"/>
              <a:t>собирал тюркские рукописи, благодаря чему считается одним из первых в России тюркологов. </a:t>
            </a:r>
            <a:endParaRPr lang="ru-RU" sz="1700" dirty="0" smtClean="0"/>
          </a:p>
          <a:p>
            <a:r>
              <a:rPr lang="ru-RU" sz="1700" dirty="0" smtClean="0"/>
              <a:t>Во время службы в Оренбурге Владимир Даль постоянно путешествовал по обширной территории, населенной казаками, татарами, башкирами, казахами, калмыками, черемисами. Одним из первых он записал казахские, башкирские, калмыцкие сказки, пословицы и поговорки, описал обычаи кочевых народов. </a:t>
            </a:r>
          </a:p>
          <a:p>
            <a:r>
              <a:rPr lang="ru-RU" sz="1700" dirty="0" smtClean="0"/>
              <a:t>Собирая материалы для словаря, Даль одним из первых исследовал тайные языки, которые использовали бродячие торговцы-офени или ремесленники-шерстобиты. Он также записывал слова из тайного языка петербургских мошенников XIX века. Именно из этого языка к нам пришло слово "бабки" в значении "деньги".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7883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8904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Даль – экстремист?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439" y="866944"/>
            <a:ext cx="7886700" cy="302247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«Записка о ритуальных убийствах» — аналитический документ, подготовленный по заказу Министерства внутренних дел Российской империи, в которой евреям приписывается употребление крови христиан в ритуальных целях. Авторство приписывают </a:t>
            </a:r>
            <a:r>
              <a:rPr lang="ru-RU" sz="1800" dirty="0" err="1" smtClean="0"/>
              <a:t>В.Далю</a:t>
            </a:r>
            <a:r>
              <a:rPr lang="ru-RU" sz="1800" dirty="0" smtClean="0"/>
              <a:t>. </a:t>
            </a:r>
            <a:r>
              <a:rPr lang="ru-RU" sz="1800" dirty="0"/>
              <a:t>П</a:t>
            </a:r>
            <a:r>
              <a:rPr lang="ru-RU" sz="1800" dirty="0" smtClean="0"/>
              <a:t>о мнению исследователей, это скорее всего коллективный труд. </a:t>
            </a:r>
          </a:p>
          <a:p>
            <a:r>
              <a:rPr lang="ru-RU" sz="1800" dirty="0" smtClean="0"/>
              <a:t>Мало кто знает, что в 1913 году впервые была издана эта  брошюра, которая запрещена для чтения и распространения. Решением Ленинского районного суда города Оренбурга от 26.07.2010 брошюра «Записки о ритуальных убийствах» внесена в Федеральный список экстремистских материалов под номером 1494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8008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1272</Words>
  <Application>Microsoft Office PowerPoint</Application>
  <PresentationFormat>Экран (16:9)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Мальчик с улицы Английской…</vt:lpstr>
      <vt:lpstr> Происхождение и вероисповедание В. Даля</vt:lpstr>
      <vt:lpstr>Военный лекарь, хирург-офтальмолог, гомеопат</vt:lpstr>
      <vt:lpstr>Дружба с великими людьми России</vt:lpstr>
      <vt:lpstr>Дружба с великими людьми России</vt:lpstr>
      <vt:lpstr>Чиновник для особых поручений</vt:lpstr>
      <vt:lpstr>Научная деятельность Даля</vt:lpstr>
      <vt:lpstr>Полиглот и тюрколог, этнограф и исследователь тайных языков</vt:lpstr>
      <vt:lpstr>Даль – экстремист?</vt:lpstr>
      <vt:lpstr>В. Даль и профессиональное обучение</vt:lpstr>
      <vt:lpstr>Обучение крестьянских детей</vt:lpstr>
      <vt:lpstr>Собиратель народного фольклора</vt:lpstr>
      <vt:lpstr>Сказочник Даль</vt:lpstr>
      <vt:lpstr>Чудеса случаются!</vt:lpstr>
      <vt:lpstr> Увековечение имени В. Даля в памятных знаках.</vt:lpstr>
      <vt:lpstr> Увековечение имени В. Даля в памятных знаках.</vt:lpstr>
      <vt:lpstr>Увековечение имени В. Даля в памятных знаках.</vt:lpstr>
      <vt:lpstr>Литература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62</cp:revision>
  <dcterms:created xsi:type="dcterms:W3CDTF">2021-11-23T20:06:03Z</dcterms:created>
  <dcterms:modified xsi:type="dcterms:W3CDTF">2022-12-25T20:29:56Z</dcterms:modified>
</cp:coreProperties>
</file>