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8"/>
  </p:notesMasterIdLst>
  <p:sldIdLst>
    <p:sldId id="304" r:id="rId4"/>
    <p:sldId id="285" r:id="rId5"/>
    <p:sldId id="274" r:id="rId6"/>
    <p:sldId id="282" r:id="rId7"/>
    <p:sldId id="294" r:id="rId8"/>
    <p:sldId id="267" r:id="rId9"/>
    <p:sldId id="298" r:id="rId10"/>
    <p:sldId id="301" r:id="rId11"/>
    <p:sldId id="265" r:id="rId12"/>
    <p:sldId id="302" r:id="rId13"/>
    <p:sldId id="272" r:id="rId14"/>
    <p:sldId id="289" r:id="rId15"/>
    <p:sldId id="290" r:id="rId16"/>
    <p:sldId id="29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1BF"/>
    <a:srgbClr val="E80606"/>
    <a:srgbClr val="8B0707"/>
    <a:srgbClr val="880606"/>
    <a:srgbClr val="9A0000"/>
    <a:srgbClr val="9F2515"/>
    <a:srgbClr val="A00808"/>
    <a:srgbClr val="B70909"/>
    <a:srgbClr val="4A1E84"/>
    <a:srgbClr val="832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0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2EDA9-F2F6-44DE-AAB2-D0F7A653FDF8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11C61-7503-4735-B1DF-1480535983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98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28D0F-6927-44E9-8E96-7DC8B5CD7D12}" type="datetimeFigureOut">
              <a:rPr lang="ru-RU"/>
              <a:pPr>
                <a:defRPr/>
              </a:pPr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E9425-56FE-42F2-9016-5F69C2112F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960759"/>
      </p:ext>
    </p:extLst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AE827-D7F0-4C4F-BC23-D892200B6439}" type="datetimeFigureOut">
              <a:rPr lang="ru-RU"/>
              <a:pPr>
                <a:defRPr/>
              </a:pPr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5ABD9-71C2-4F37-B982-B8B5A0AEF3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473121"/>
      </p:ext>
    </p:extLst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6D9C5-352B-427C-81A2-2BE5A3C035BD}" type="datetimeFigureOut">
              <a:rPr lang="ru-RU"/>
              <a:pPr>
                <a:defRPr/>
              </a:pPr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6E74B-4C03-46F8-8B75-6FE89B370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807262"/>
      </p:ext>
    </p:extLst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B4D6-F379-4BF0-8E97-1E28E9DC5BA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EADE-8A61-4007-82C0-61BF4991D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843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B4D6-F379-4BF0-8E97-1E28E9DC5BA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EADE-8A61-4007-82C0-61BF4991D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495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B4D6-F379-4BF0-8E97-1E28E9DC5BA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EADE-8A61-4007-82C0-61BF4991D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283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B4D6-F379-4BF0-8E97-1E28E9DC5BA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EADE-8A61-4007-82C0-61BF4991D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224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B4D6-F379-4BF0-8E97-1E28E9DC5BA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EADE-8A61-4007-82C0-61BF4991D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559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B4D6-F379-4BF0-8E97-1E28E9DC5BA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EADE-8A61-4007-82C0-61BF4991D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997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B4D6-F379-4BF0-8E97-1E28E9DC5BA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EADE-8A61-4007-82C0-61BF4991D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27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B4D6-F379-4BF0-8E97-1E28E9DC5BA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EADE-8A61-4007-82C0-61BF4991D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61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06CCA-7C6C-4EA6-BD9E-C34985B50FB1}" type="datetimeFigureOut">
              <a:rPr lang="ru-RU"/>
              <a:pPr>
                <a:defRPr/>
              </a:pPr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2A99F-07F8-4BAE-9D19-10EA458EC8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106032"/>
      </p:ext>
    </p:extLst>
  </p:cSld>
  <p:clrMapOvr>
    <a:masterClrMapping/>
  </p:clrMapOvr>
  <p:transition spd="med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B4D6-F379-4BF0-8E97-1E28E9DC5BA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EADE-8A61-4007-82C0-61BF4991D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861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B4D6-F379-4BF0-8E97-1E28E9DC5BA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EADE-8A61-4007-82C0-61BF4991D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880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B4D6-F379-4BF0-8E97-1E28E9DC5BA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EADE-8A61-4007-82C0-61BF4991D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639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859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203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732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48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266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909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06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D98CC-B6DC-429C-9366-738404395500}" type="datetimeFigureOut">
              <a:rPr lang="ru-RU"/>
              <a:pPr>
                <a:defRPr/>
              </a:pPr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63A8C-64D4-48DB-B9FB-D357AD8E02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24654"/>
      </p:ext>
    </p:extLst>
  </p:cSld>
  <p:clrMapOvr>
    <a:masterClrMapping/>
  </p:clrMapOvr>
  <p:transition spd="med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596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828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897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89131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206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6584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37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266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819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AADEA-C653-4B3E-A469-92E7D4FB8C4F}" type="datetimeFigureOut">
              <a:rPr lang="ru-RU"/>
              <a:pPr>
                <a:defRPr/>
              </a:pPr>
              <a:t>20.12.2022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A23B7-E0AF-4A7C-9B77-E99BD52337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014076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5DB01-07BD-44B3-B581-45292CA02323}" type="datetimeFigureOut">
              <a:rPr lang="ru-RU"/>
              <a:pPr>
                <a:defRPr/>
              </a:pPr>
              <a:t>20.12.2022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CA405-FB82-4776-A65D-7290D94472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672485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9812B-E6A4-4871-B53E-9D56A2E40C41}" type="datetimeFigureOut">
              <a:rPr lang="ru-RU"/>
              <a:pPr>
                <a:defRPr/>
              </a:pPr>
              <a:t>20.12.2022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B96A6-D636-4393-9B9F-289A045684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849493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775B4-A772-45E4-A43B-8B83AC0C4673}" type="datetimeFigureOut">
              <a:rPr lang="ru-RU"/>
              <a:pPr>
                <a:defRPr/>
              </a:pPr>
              <a:t>20.12.2022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B6548-79BC-469C-8633-A5F2D3EC3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519715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30E7C-CC6D-4015-BD9E-D2679D70911E}" type="datetimeFigureOut">
              <a:rPr lang="ru-RU"/>
              <a:pPr>
                <a:defRPr/>
              </a:pPr>
              <a:t>20.12.2022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7A79-9ABB-471E-98C3-80001732E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295426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4CB41-D0A9-45FD-9BF4-CD513935DE52}" type="datetimeFigureOut">
              <a:rPr lang="ru-RU"/>
              <a:pPr>
                <a:defRPr/>
              </a:pPr>
              <a:t>20.12.2022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183F9-57DC-4A81-9909-F253734BF1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574983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FABFF8-B555-4029-BB46-523E9FD72CDD}" type="datetimeFigureOut">
              <a:rPr lang="ru-RU"/>
              <a:pPr>
                <a:defRPr/>
              </a:pPr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BFAC7C-5E08-4E4B-9D88-545A483509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1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split orient="vert"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9B4D6-F379-4BF0-8E97-1E28E9DC5BA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FEADE-8A61-4007-82C0-61BF4991D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5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0E743-0D13-48F2-8C17-A7E6E6D5145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472B3D0-A8F9-488D-BB95-4A87610522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1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3895" y="745957"/>
            <a:ext cx="966450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4000" b="1" u="sng" kern="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Тема </a:t>
            </a:r>
            <a:r>
              <a:rPr kumimoji="0" lang="ru-RU" alt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ru-RU" alt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«Запятая в предложении с однородными членами,</a:t>
            </a:r>
            <a:r>
              <a:rPr kumimoji="0" lang="ru-RU" altLang="ru-RU" sz="4000" b="1" i="1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соединёнными союзами И,А,НО»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4000" b="1" i="1" u="none" strike="noStrike" kern="0" cap="none" spc="0" normalizeH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4000" b="1" i="1" kern="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4000" b="1" i="1" u="none" strike="noStrike" kern="0" cap="none" spc="0" normalizeH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000" b="1" kern="0" baseline="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3784211"/>
            <a:ext cx="8918916" cy="29484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Составила учитель начальных классов </a:t>
            </a:r>
          </a:p>
          <a:p>
            <a:pPr algn="ctr"/>
            <a:r>
              <a:rPr lang="ru-RU" sz="320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 СОШ  №3 с. Чикола РСО – Алания</a:t>
            </a:r>
          </a:p>
          <a:p>
            <a:pPr algn="ctr"/>
            <a:r>
              <a:rPr lang="ru-RU" sz="320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Карданова Лариса </a:t>
            </a:r>
            <a:r>
              <a:rPr lang="ru-RU" sz="3200" dirty="0" err="1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Батарбековна</a:t>
            </a:r>
            <a:endParaRPr lang="ru-RU" sz="320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 г</a:t>
            </a:r>
            <a:endParaRPr lang="ru-RU" sz="320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0339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53218"/>
            <a:ext cx="8596668" cy="105507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над темой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Прочитайте предложения, расставьте знаки препинания,  подчеркните однородные 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члены предложения  и  назовите какие это члены предложения.  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400" dirty="0" smtClean="0"/>
              <a:t> </a:t>
            </a:r>
            <a:br>
              <a:rPr lang="ru-RU" sz="1400" dirty="0" smtClean="0"/>
            </a:b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7626" y="1308295"/>
            <a:ext cx="10170940" cy="535979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1. В сентябре дни жаркие  а ночи прохладные.</a:t>
            </a: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2. Путешествие было коротким  но очень интересным.</a:t>
            </a: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3. Девочка  кормила  кролика  морковкой  травой   сухарями.</a:t>
            </a: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4. По земле  по крыше   по дороге  застучали капли дождя.</a:t>
            </a: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5.  Ранней осенью на юг улетают ласточки  жаворонки  скворцы  и  грачи.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399" y="4712677"/>
            <a:ext cx="11605845" cy="2145323"/>
          </a:xfrm>
        </p:spPr>
        <p:txBody>
          <a:bodyPr>
            <a:normAutofit fontScale="92500" lnSpcReduction="20000"/>
          </a:bodyPr>
          <a:lstStyle/>
          <a:p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Докончи текст. Добавь одно предложение с однородными членами. Используй слова:  </a:t>
            </a:r>
          </a:p>
          <a:p>
            <a:r>
              <a:rPr lang="ru-RU" sz="22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«красные</a:t>
            </a:r>
            <a:r>
              <a:rPr lang="ru-RU" sz="2200" b="1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u="sng" dirty="0" smtClean="0">
                <a:solidFill>
                  <a:srgbClr val="E2A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жёлтые».   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Озаглавь текст.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люблю золотую осень. Она прекрасна своими яркими и разноцветными красками.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 осень </a:t>
            </a:r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короткая</a:t>
            </a:r>
            <a:r>
              <a:rPr lang="ru-RU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 дивная </a:t>
            </a:r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пора. Листья на деревьях пожелтели  и побурели.</a:t>
            </a:r>
            <a:r>
              <a:rPr lang="ru-RU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Ветер срывает листья и кружит их по воздуху.</a:t>
            </a:r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Начинается  осенняя карусель.  …</a:t>
            </a:r>
          </a:p>
          <a:p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Красные, жёлтые листья тихо на землю летят.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5137" y="1476742"/>
            <a:ext cx="5580185" cy="321249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08192" y="1476375"/>
            <a:ext cx="5525541" cy="321285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75138" y="187569"/>
            <a:ext cx="11394830" cy="1015663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ЛИСТОПАД</a:t>
            </a:r>
            <a:endParaRPr kumimoji="0" lang="ru-RU" sz="6000" b="1" i="0" u="none" strike="noStrike" kern="1200" cap="none" spc="0" normalizeH="0" baseline="0" noProof="0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481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23851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ru-RU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9358"/>
            <a:ext cx="10123714" cy="339902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22513" y="5068388"/>
            <a:ext cx="8791304" cy="156754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Подведение итогов</a:t>
            </a:r>
            <a:endParaRPr lang="ru-RU" sz="5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50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685018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87828" y="1371599"/>
            <a:ext cx="8987246" cy="45066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550989"/>
          </a:xfrm>
        </p:spPr>
        <p:txBody>
          <a:bodyPr>
            <a:normAutofit/>
          </a:bodyPr>
          <a:lstStyle/>
          <a:p>
            <a:r>
              <a:rPr lang="ru-RU" altLang="ru-RU" sz="4400" b="1" i="1" dirty="0">
                <a:solidFill>
                  <a:schemeClr val="accent2"/>
                </a:solidFill>
                <a:latin typeface="Script MT Bold" pitchFamily="66" charset="0"/>
              </a:rPr>
              <a:t>Признаки однородных членов:</a:t>
            </a:r>
            <a:endParaRPr lang="ru-RU" sz="4400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38301"/>
            <a:ext cx="9000066" cy="4403062"/>
          </a:xfrm>
        </p:spPr>
        <p:txBody>
          <a:bodyPr>
            <a:normAutofit fontScale="92500"/>
          </a:bodyPr>
          <a:lstStyle/>
          <a:p>
            <a:pPr marL="609600" lvl="0" indent="-609600" defTabSz="91440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AutoNum type="arabicPeriod"/>
            </a:pPr>
            <a:r>
              <a:rPr lang="ru-RU" altLang="ru-RU" sz="3200" b="1" i="1" dirty="0">
                <a:solidFill>
                  <a:schemeClr val="accent2">
                    <a:lumMod val="50000"/>
                  </a:schemeClr>
                </a:solidFill>
                <a:latin typeface="Script MT Bold" pitchFamily="66" charset="0"/>
              </a:rPr>
              <a:t>Отвечают  на один и тот</a:t>
            </a:r>
            <a:r>
              <a:rPr lang="en-US" altLang="ru-RU" sz="3200" b="1" i="1" dirty="0">
                <a:solidFill>
                  <a:schemeClr val="accent2">
                    <a:lumMod val="50000"/>
                  </a:schemeClr>
                </a:solidFill>
                <a:latin typeface="Script MT Bold" pitchFamily="66" charset="0"/>
              </a:rPr>
              <a:t> </a:t>
            </a:r>
            <a:r>
              <a:rPr lang="ru-RU" altLang="ru-RU" sz="3200" b="1" i="1" dirty="0">
                <a:solidFill>
                  <a:schemeClr val="accent2">
                    <a:lumMod val="50000"/>
                  </a:schemeClr>
                </a:solidFill>
                <a:latin typeface="Script MT Bold" pitchFamily="66" charset="0"/>
              </a:rPr>
              <a:t>же вопрос</a:t>
            </a:r>
          </a:p>
          <a:p>
            <a:pPr marL="609600" lvl="0" indent="-609600" defTabSz="91440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AutoNum type="arabicPeriod"/>
            </a:pPr>
            <a:r>
              <a:rPr lang="ru-RU" altLang="ru-RU" sz="3200" b="1" i="1" dirty="0">
                <a:solidFill>
                  <a:schemeClr val="accent2">
                    <a:lumMod val="50000"/>
                  </a:schemeClr>
                </a:solidFill>
                <a:latin typeface="Script MT Bold" pitchFamily="66" charset="0"/>
              </a:rPr>
              <a:t>Являются одним членом предложения</a:t>
            </a:r>
          </a:p>
          <a:p>
            <a:pPr marL="609600" lvl="0" indent="-609600" defTabSz="91440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AutoNum type="arabicPeriod"/>
            </a:pPr>
            <a:r>
              <a:rPr lang="ru-RU" altLang="ru-RU" sz="3200" b="1" i="1" dirty="0">
                <a:solidFill>
                  <a:schemeClr val="accent2">
                    <a:lumMod val="50000"/>
                  </a:schemeClr>
                </a:solidFill>
                <a:latin typeface="Script MT Bold" pitchFamily="66" charset="0"/>
              </a:rPr>
              <a:t>Относятся к одному и тому же члену предложения</a:t>
            </a:r>
          </a:p>
          <a:p>
            <a:pPr marL="609600" lvl="0" indent="-609600" defTabSz="91440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AutoNum type="arabicPeriod"/>
            </a:pPr>
            <a:r>
              <a:rPr lang="ru-RU" altLang="ru-RU" sz="3200" b="1" i="1" dirty="0">
                <a:solidFill>
                  <a:schemeClr val="accent2">
                    <a:lumMod val="50000"/>
                  </a:schemeClr>
                </a:solidFill>
                <a:latin typeface="Script MT Bold" pitchFamily="66" charset="0"/>
              </a:rPr>
              <a:t>Обычно выражены одной и той же частью речи</a:t>
            </a:r>
          </a:p>
          <a:p>
            <a:pPr marL="609600" lvl="0" indent="-609600" defTabSz="91440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AutoNum type="arabicPeriod"/>
            </a:pPr>
            <a:r>
              <a:rPr lang="ru-RU" altLang="ru-RU" sz="3200" b="1" i="1" dirty="0">
                <a:solidFill>
                  <a:schemeClr val="accent2">
                    <a:lumMod val="50000"/>
                  </a:schemeClr>
                </a:solidFill>
                <a:latin typeface="Script MT Bold" pitchFamily="66" charset="0"/>
              </a:rPr>
              <a:t>Произносятся с перечислительной </a:t>
            </a:r>
            <a:r>
              <a:rPr lang="ru-RU" altLang="ru-RU" sz="3200" b="1" i="1" dirty="0" smtClean="0">
                <a:solidFill>
                  <a:schemeClr val="accent2">
                    <a:lumMod val="50000"/>
                  </a:schemeClr>
                </a:solidFill>
                <a:latin typeface="Script MT Bold" pitchFamily="66" charset="0"/>
              </a:rPr>
              <a:t>интонацией и выделяются при письме запятыми</a:t>
            </a:r>
            <a:endParaRPr lang="ru-RU" altLang="ru-RU" sz="3200" b="1" i="1" dirty="0">
              <a:solidFill>
                <a:schemeClr val="accent2">
                  <a:lumMod val="50000"/>
                </a:schemeClr>
              </a:solidFill>
              <a:latin typeface="Script MT Bold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925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2025749"/>
          </a:xfrm>
          <a:solidFill>
            <a:srgbClr val="FFC000"/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3200" b="1" i="1" u="sng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b="1" i="1" u="sng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b="1" i="1" dirty="0" smtClean="0">
                <a:solidFill>
                  <a:prstClr val="black"/>
                </a:solidFill>
                <a:ea typeface="+mn-ea"/>
                <a:cs typeface="+mn-cs"/>
              </a:rPr>
              <a:t>           </a:t>
            </a:r>
            <a:r>
              <a:rPr lang="ru-RU" sz="4000" b="1" i="1" u="sng" dirty="0" smtClean="0">
                <a:solidFill>
                  <a:srgbClr val="FF0000"/>
                </a:solidFill>
                <a:ea typeface="+mn-ea"/>
                <a:cs typeface="+mn-cs"/>
              </a:rPr>
              <a:t>Пришла</a:t>
            </a:r>
            <a:r>
              <a:rPr lang="ru-RU" sz="4000" b="1" i="1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ru-RU" sz="4000" b="1" i="1" dirty="0">
                <a:solidFill>
                  <a:srgbClr val="FF0000"/>
                </a:solidFill>
                <a:ea typeface="+mn-ea"/>
                <a:cs typeface="+mn-cs"/>
              </a:rPr>
              <a:t>без </a:t>
            </a:r>
            <a:r>
              <a:rPr lang="ru-RU" sz="4000" b="1" i="1" u="sng" dirty="0">
                <a:solidFill>
                  <a:srgbClr val="FF0000"/>
                </a:solidFill>
                <a:ea typeface="+mn-ea"/>
                <a:cs typeface="+mn-cs"/>
              </a:rPr>
              <a:t>красок</a:t>
            </a:r>
            <a:r>
              <a:rPr lang="ru-RU" sz="4000" b="1" i="1" dirty="0">
                <a:solidFill>
                  <a:srgbClr val="FF0000"/>
                </a:solidFill>
                <a:ea typeface="+mn-ea"/>
                <a:cs typeface="+mn-cs"/>
              </a:rPr>
              <a:t> и без </a:t>
            </a:r>
            <a:r>
              <a:rPr lang="ru-RU" sz="4000" b="1" i="1" u="sng" dirty="0" smtClean="0">
                <a:solidFill>
                  <a:srgbClr val="FF0000"/>
                </a:solidFill>
                <a:ea typeface="+mn-ea"/>
                <a:cs typeface="+mn-cs"/>
              </a:rPr>
              <a:t>кисти</a:t>
            </a:r>
            <a:br>
              <a:rPr lang="ru-RU" sz="4000" b="1" i="1" u="sng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4000" b="1" i="1" dirty="0" smtClean="0">
                <a:solidFill>
                  <a:srgbClr val="FF0000"/>
                </a:solidFill>
                <a:ea typeface="+mn-ea"/>
                <a:cs typeface="+mn-cs"/>
              </a:rPr>
              <a:t>И </a:t>
            </a:r>
            <a:r>
              <a:rPr lang="ru-RU" sz="4000" b="1" i="1" u="sng" dirty="0">
                <a:solidFill>
                  <a:srgbClr val="FF0000"/>
                </a:solidFill>
                <a:ea typeface="+mn-ea"/>
                <a:cs typeface="+mn-cs"/>
              </a:rPr>
              <a:t>перекрасила</a:t>
            </a:r>
            <a:r>
              <a:rPr lang="ru-RU" sz="4000" b="1" i="1" dirty="0">
                <a:solidFill>
                  <a:srgbClr val="FF0000"/>
                </a:solidFill>
                <a:ea typeface="+mn-ea"/>
                <a:cs typeface="+mn-cs"/>
              </a:rPr>
              <a:t> все листья</a:t>
            </a:r>
            <a:r>
              <a:rPr lang="ru-RU" sz="4000" b="1" i="1" dirty="0" smtClean="0">
                <a:solidFill>
                  <a:srgbClr val="FF0000"/>
                </a:solidFill>
                <a:ea typeface="+mn-ea"/>
                <a:cs typeface="+mn-cs"/>
              </a:rPr>
              <a:t>.  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53882"/>
            <a:ext cx="12192000" cy="48041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17834" y="1220876"/>
            <a:ext cx="186799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(Осень)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9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2391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97968" y="987427"/>
            <a:ext cx="4689231" cy="487362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ЛИСТОПАД</a:t>
            </a:r>
          </a:p>
          <a:p>
            <a:pPr marL="0" indent="0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точно </a:t>
            </a: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терем расписной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Лиловый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золотой, багряный</a:t>
            </a:r>
            <a:r>
              <a:rPr lang="ru-RU" alt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altLang="ru-RU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Веселой, 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пестрою стеной</a:t>
            </a:r>
          </a:p>
          <a:p>
            <a:pPr marL="0" indent="0">
              <a:buNone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Стоит над светлою поляной.</a:t>
            </a:r>
          </a:p>
          <a:p>
            <a:pPr marL="0" indent="0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Березы желтою резьбой</a:t>
            </a:r>
          </a:p>
          <a:p>
            <a:pPr marL="0" indent="0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Блестят в лазури </a:t>
            </a:r>
            <a:r>
              <a:rPr lang="ru-RU" alt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голубой</a:t>
            </a: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</a:t>
            </a:r>
          </a:p>
          <a:p>
            <a:pPr marL="0" indent="0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И. А.  Бунин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(Выписать только предложение с однородными членами и  подчеркнуть их.)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3" descr="http://www.art-paysage.ru/files/kraskiosni-La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05909"/>
            <a:ext cx="6893169" cy="3552092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93169" cy="3305908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6862547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Текст 2"/>
          <p:cNvSpPr>
            <a:spLocks noGrp="1"/>
          </p:cNvSpPr>
          <p:nvPr>
            <p:ph type="body" idx="1"/>
          </p:nvPr>
        </p:nvSpPr>
        <p:spPr>
          <a:xfrm>
            <a:off x="1" y="1"/>
            <a:ext cx="12192000" cy="6715126"/>
          </a:xfrm>
        </p:spPr>
        <p:txBody>
          <a:bodyPr>
            <a:normAutofit lnSpcReduction="10000"/>
          </a:bodyPr>
          <a:lstStyle/>
          <a:p>
            <a:pPr marL="73025"/>
            <a:endParaRPr lang="ru-RU" sz="36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73025"/>
            <a:endParaRPr lang="ru-RU" sz="36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73025"/>
            <a:endParaRPr lang="ru-RU" sz="36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73025"/>
            <a:endParaRPr lang="ru-RU" sz="36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73025"/>
            <a:endParaRPr lang="ru-RU" sz="36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73025"/>
            <a:endParaRPr lang="ru-RU" sz="36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73025"/>
            <a:endParaRPr lang="ru-RU" sz="36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73025"/>
            <a:endParaRPr lang="ru-RU" sz="36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73025"/>
            <a:endParaRPr lang="ru-RU" sz="36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73025"/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Терем – на Руси дом в виде башни</a:t>
            </a:r>
          </a:p>
          <a:p>
            <a:pPr marL="73025"/>
            <a:endParaRPr lang="ru-RU" sz="36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85750"/>
            <a:ext cx="878205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b="30940"/>
          <a:stretch/>
        </p:blipFill>
        <p:spPr>
          <a:xfrm>
            <a:off x="0" y="0"/>
            <a:ext cx="12379569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Дуга 2"/>
          <p:cNvSpPr/>
          <p:nvPr/>
        </p:nvSpPr>
        <p:spPr>
          <a:xfrm>
            <a:off x="3566159" y="0"/>
            <a:ext cx="1933303" cy="731520"/>
          </a:xfrm>
          <a:prstGeom prst="arc">
            <a:avLst>
              <a:gd name="adj1" fmla="val 10959880"/>
              <a:gd name="adj2" fmla="val 21467908"/>
            </a:avLst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90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" y="5772150"/>
            <a:ext cx="5891349" cy="1085850"/>
          </a:xfrm>
          <a:blipFill>
            <a:blip r:embed="rId2"/>
            <a:tile tx="0" ty="0" sx="100000" sy="100000" flip="none" algn="tl"/>
          </a:blipFill>
          <a:ln w="57150">
            <a:solidFill>
              <a:srgbClr val="4A1E84"/>
            </a:solidFill>
          </a:ln>
        </p:spPr>
        <p:txBody>
          <a:bodyPr/>
          <a:lstStyle/>
          <a:p>
            <a:pPr algn="ctr"/>
            <a:r>
              <a:rPr lang="ru-RU" sz="5400" b="1" dirty="0" smtClean="0">
                <a:solidFill>
                  <a:srgbClr val="4A1E84"/>
                </a:solidFill>
                <a:latin typeface="Times New Roman" pitchFamily="18" charset="0"/>
                <a:cs typeface="Times New Roman" pitchFamily="18" charset="0"/>
              </a:rPr>
              <a:t>Фиалки</a:t>
            </a:r>
            <a:endParaRPr lang="ru-RU" sz="5400" b="1" dirty="0">
              <a:solidFill>
                <a:srgbClr val="4A1E8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30536" y="5772150"/>
            <a:ext cx="6261463" cy="1085850"/>
          </a:xfrm>
          <a:blipFill>
            <a:blip r:embed="rId2"/>
            <a:tile tx="0" ty="0" sx="100000" sy="100000" flip="none" algn="tl"/>
          </a:blipFill>
          <a:ln w="57150">
            <a:solidFill>
              <a:srgbClr val="4A1E84"/>
            </a:solidFill>
          </a:ln>
        </p:spPr>
        <p:txBody>
          <a:bodyPr/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Сирень</a:t>
            </a:r>
            <a:endParaRPr lang="ru-RU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Desktop\Цветы\000575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943600" y="1"/>
            <a:ext cx="6248400" cy="5747656"/>
          </a:xfrm>
          <a:prstGeom prst="rect">
            <a:avLst/>
          </a:prstGeom>
          <a:noFill/>
          <a:ln w="57150">
            <a:solidFill>
              <a:srgbClr val="4A1E84"/>
            </a:solidFill>
          </a:ln>
        </p:spPr>
      </p:pic>
      <p:pic>
        <p:nvPicPr>
          <p:cNvPr id="2052" name="Picture 4" descr="C:\Users\User\Desktop\detsad-1968583-15888706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6019800" cy="569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6204857" cy="2156792"/>
          </a:xfrm>
          <a:ln w="38100">
            <a:solidFill>
              <a:srgbClr val="0F01BF"/>
            </a:solidFill>
          </a:ln>
        </p:spPr>
        <p:txBody>
          <a:bodyPr anchor="ctr"/>
          <a:lstStyle/>
          <a:p>
            <a:r>
              <a:rPr lang="ru-RU" sz="4400" b="1" dirty="0" smtClean="0"/>
              <a:t>   </a:t>
            </a:r>
            <a:r>
              <a:rPr lang="ru-RU" sz="4400" b="1" dirty="0" smtClean="0">
                <a:solidFill>
                  <a:srgbClr val="0070C0"/>
                </a:solidFill>
              </a:rPr>
              <a:t>Небесная синева,</a:t>
            </a:r>
          </a:p>
          <a:p>
            <a:r>
              <a:rPr lang="ru-RU" sz="4400" b="1" dirty="0" smtClean="0">
                <a:solidFill>
                  <a:srgbClr val="002060"/>
                </a:solidFill>
              </a:rPr>
              <a:t>   </a:t>
            </a:r>
            <a:r>
              <a:rPr lang="ru-RU" sz="4400" b="1" dirty="0" smtClean="0">
                <a:solidFill>
                  <a:srgbClr val="00B0F0"/>
                </a:solidFill>
              </a:rPr>
              <a:t>лазурное море.</a:t>
            </a:r>
            <a:endParaRPr lang="ru-RU" sz="4400" b="1" dirty="0">
              <a:solidFill>
                <a:srgbClr val="00B0F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57108" y="-1"/>
            <a:ext cx="5934891" cy="2146853"/>
          </a:xfrm>
          <a:ln w="38100">
            <a:solidFill>
              <a:srgbClr val="0F01BF"/>
            </a:solidFill>
          </a:ln>
        </p:spPr>
        <p:txBody>
          <a:bodyPr anchor="t"/>
          <a:lstStyle/>
          <a:p>
            <a:endParaRPr lang="ru-RU" dirty="0" smtClean="0">
              <a:solidFill>
                <a:srgbClr val="0F01BF"/>
              </a:solidFill>
            </a:endParaRPr>
          </a:p>
          <a:p>
            <a:r>
              <a:rPr lang="ru-RU" b="1" dirty="0" smtClean="0">
                <a:solidFill>
                  <a:srgbClr val="0F01BF"/>
                </a:solidFill>
                <a:latin typeface="Times New Roman" pitchFamily="18" charset="0"/>
                <a:cs typeface="Times New Roman" pitchFamily="18" charset="0"/>
              </a:rPr>
              <a:t>Небесная лазурь, лазурное небо.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небесной лазури плывут белые пушистые облака.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042990" y="2226365"/>
            <a:ext cx="6149009" cy="46316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1617408483_13-p-oboi-nebesnaya-lazur-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6297" y="2186610"/>
            <a:ext cx="5895703" cy="4671390"/>
          </a:xfrm>
          <a:prstGeom prst="rect">
            <a:avLst/>
          </a:prstGeom>
          <a:noFill/>
          <a:ln w="38100">
            <a:solidFill>
              <a:srgbClr val="0F01BF"/>
            </a:solidFill>
          </a:ln>
        </p:spPr>
      </p:pic>
      <p:pic>
        <p:nvPicPr>
          <p:cNvPr id="5127" name="Picture 7" descr="C:\Users\User\Desktop\1617502260_51-p-oboi-golubaya-lazur-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2186609"/>
            <a:ext cx="6244046" cy="4671391"/>
          </a:xfrm>
          <a:prstGeom prst="rect">
            <a:avLst/>
          </a:prstGeom>
          <a:noFill/>
          <a:ln w="38100">
            <a:solidFill>
              <a:srgbClr val="0F01B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2999"/>
          </a:xfrm>
          <a:solidFill>
            <a:srgbClr val="FFFF00"/>
          </a:solidFill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СЛОВАРНАЯ РАБОТА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200000"/>
              </a:lnSpc>
              <a:buNone/>
            </a:pPr>
            <a:endParaRPr lang="ru-RU" altLang="ru-RU" sz="3100" b="1" kern="0" dirty="0" smtClean="0">
              <a:solidFill>
                <a:srgbClr val="217923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ru-RU" sz="11200" b="1" i="1" dirty="0" smtClean="0">
                <a:solidFill>
                  <a:srgbClr val="9E0404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Терем  - дом, башня.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ru-RU" sz="11200" b="1" i="1" dirty="0" smtClean="0">
                <a:solidFill>
                  <a:srgbClr val="9E0404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Багряный – яркий красный цвет.</a:t>
            </a:r>
          </a:p>
          <a:p>
            <a:pPr>
              <a:lnSpc>
                <a:spcPct val="170000"/>
              </a:lnSpc>
              <a:buNone/>
            </a:pPr>
            <a:r>
              <a:rPr lang="ru-RU" sz="11200" b="1" i="1" dirty="0" smtClean="0">
                <a:solidFill>
                  <a:srgbClr val="9E0404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1200" b="1" i="1" dirty="0" err="1" smtClean="0">
                <a:solidFill>
                  <a:srgbClr val="9F251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Багр</a:t>
            </a:r>
            <a:r>
              <a:rPr lang="ru-RU" sz="11200" b="1" i="1" dirty="0" smtClean="0">
                <a:solidFill>
                  <a:srgbClr val="9F251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2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 багрец, багровый, </a:t>
            </a:r>
            <a:r>
              <a:rPr lang="ru-RU" sz="11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багряный.</a:t>
            </a:r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r>
              <a:rPr lang="ru-RU" sz="1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Лиловый – светло-фиолетовый, сиреневый.</a:t>
            </a:r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r>
              <a:rPr lang="ru-RU" sz="1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Лазурь – светло-синий цвет, </a:t>
            </a:r>
            <a:r>
              <a:rPr lang="ru-RU" sz="1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голубой</a:t>
            </a:r>
            <a:r>
              <a:rPr lang="ru-RU" sz="1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70000"/>
              </a:lnSpc>
              <a:buNone/>
            </a:pPr>
            <a:r>
              <a:rPr lang="ru-RU" sz="1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800" b="1" i="1" dirty="0" smtClean="0">
                <a:solidFill>
                  <a:srgbClr val="0F01BF"/>
                </a:solidFill>
                <a:latin typeface="Times New Roman" pitchFamily="18" charset="0"/>
                <a:cs typeface="Times New Roman" pitchFamily="18" charset="0"/>
              </a:rPr>
              <a:t>Небесная лазурь, лазурное небо, лазурное море.</a:t>
            </a:r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endParaRPr lang="ru-RU" sz="128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endParaRPr lang="ru-RU" sz="1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1200" b="1" i="1" dirty="0" smtClean="0">
              <a:solidFill>
                <a:srgbClr val="7030A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9600" b="1" i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ru-RU" altLang="ru-RU" sz="9600" i="1" kern="0" dirty="0">
                <a:latin typeface="Cambria" panose="02040503050406030204" pitchFamily="18" charset="0"/>
                <a:ea typeface="+mj-ea"/>
                <a:cs typeface="+mj-cs"/>
              </a:rPr>
              <a:t/>
            </a:r>
            <a:br>
              <a:rPr lang="ru-RU" altLang="ru-RU" sz="9600" i="1" kern="0" dirty="0">
                <a:latin typeface="Cambria" panose="02040503050406030204" pitchFamily="18" charset="0"/>
                <a:ea typeface="+mj-ea"/>
                <a:cs typeface="+mj-cs"/>
              </a:rPr>
            </a:br>
            <a:r>
              <a:rPr lang="ru-RU" altLang="ru-RU" sz="7400" kern="0" dirty="0">
                <a:latin typeface="Arial"/>
                <a:ea typeface="+mj-ea"/>
                <a:cs typeface="+mj-cs"/>
              </a:rPr>
              <a:t/>
            </a:r>
            <a:br>
              <a:rPr lang="ru-RU" altLang="ru-RU" sz="7400" kern="0" dirty="0">
                <a:latin typeface="Arial"/>
                <a:ea typeface="+mj-ea"/>
                <a:cs typeface="+mj-cs"/>
              </a:rPr>
            </a:br>
            <a:endParaRPr lang="ru-RU" sz="7400" dirty="0"/>
          </a:p>
        </p:txBody>
      </p:sp>
      <p:sp>
        <p:nvSpPr>
          <p:cNvPr id="4" name="Дуга 3"/>
          <p:cNvSpPr/>
          <p:nvPr/>
        </p:nvSpPr>
        <p:spPr>
          <a:xfrm rot="19052005">
            <a:off x="509650" y="2434426"/>
            <a:ext cx="767703" cy="814497"/>
          </a:xfrm>
          <a:prstGeom prst="arc">
            <a:avLst>
              <a:gd name="adj1" fmla="val 15500580"/>
              <a:gd name="adj2" fmla="val 445752"/>
            </a:avLst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Дуга 5"/>
          <p:cNvSpPr/>
          <p:nvPr/>
        </p:nvSpPr>
        <p:spPr>
          <a:xfrm rot="18606963">
            <a:off x="285138" y="3879996"/>
            <a:ext cx="1448563" cy="1419401"/>
          </a:xfrm>
          <a:prstGeom prst="arc">
            <a:avLst>
              <a:gd name="adj1" fmla="val 16659124"/>
              <a:gd name="adj2" fmla="val 769423"/>
            </a:avLst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1232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342</Words>
  <Application>Microsoft Office PowerPoint</Application>
  <PresentationFormat>Произвольный</PresentationFormat>
  <Paragraphs>73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1_Тема Office</vt:lpstr>
      <vt:lpstr>2_Тема Office</vt:lpstr>
      <vt:lpstr>Аспект</vt:lpstr>
      <vt:lpstr>Презентация PowerPoint</vt:lpstr>
      <vt:lpstr>Признаки однородных членов:</vt:lpstr>
      <vt:lpstr>            Пришла без красок и без кисти И перекрасила все листья.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СЛОВАРНАЯ РАБОТА</vt:lpstr>
      <vt:lpstr>Работа над темой  Прочитайте предложения, расставьте знаки препинания,  подчеркните однородные  члены предложения  и  назовите какие это члены предложения.      </vt:lpstr>
      <vt:lpstr>Презентация PowerPoint</vt:lpstr>
      <vt:lpstr>Рефлексия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ПК - учитель инфо</cp:lastModifiedBy>
  <cp:revision>127</cp:revision>
  <dcterms:created xsi:type="dcterms:W3CDTF">2020-10-29T15:37:51Z</dcterms:created>
  <dcterms:modified xsi:type="dcterms:W3CDTF">2022-12-20T19:54:04Z</dcterms:modified>
</cp:coreProperties>
</file>