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75" r:id="rId10"/>
    <p:sldId id="265" r:id="rId11"/>
    <p:sldId id="276" r:id="rId12"/>
    <p:sldId id="266" r:id="rId13"/>
    <p:sldId id="277" r:id="rId14"/>
    <p:sldId id="267" r:id="rId15"/>
    <p:sldId id="278" r:id="rId16"/>
    <p:sldId id="268" r:id="rId17"/>
    <p:sldId id="269" r:id="rId18"/>
    <p:sldId id="280" r:id="rId19"/>
    <p:sldId id="282" r:id="rId20"/>
    <p:sldId id="283" r:id="rId21"/>
    <p:sldId id="270" r:id="rId22"/>
    <p:sldId id="281" r:id="rId23"/>
    <p:sldId id="271" r:id="rId24"/>
    <p:sldId id="284" r:id="rId25"/>
    <p:sldId id="272" r:id="rId26"/>
    <p:sldId id="273" r:id="rId27"/>
    <p:sldId id="274"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5CEF34-A3B6-4A19-8405-E92D7A51CFEB}"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DD5933-1D35-4131-857F-16EA4CFB8BD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1DBD66-BCD2-472C-97B0-5BCDC056CC7A}"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D931F0-C518-483B-8235-6D2B9C3271D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B21AF8-AAEF-44EB-BB68-3492CF749169}"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41351-8526-4D5E-842C-E83F85C07AB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D6245FB-E007-4F97-B836-B430FA2B62AF}"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975124-4AB0-45CB-85D8-59ECE5B0D3F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34DAF76-1056-4DD3-85C1-7B6F0B55CFE7}"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549F30-5811-4878-B61B-2F7DB5D63B5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63CEB2B-D5E9-4357-9C88-90BB47CFE9C1}" type="datetimeFigureOut">
              <a:rPr lang="ru-RU"/>
              <a:pPr>
                <a:defRPr/>
              </a:pPr>
              <a:t>02.12.2022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A5E8F36-5297-4A0C-A657-85E1434072F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5635684-326D-4E43-A4D5-3226576E7B22}" type="datetimeFigureOut">
              <a:rPr lang="ru-RU"/>
              <a:pPr>
                <a:defRPr/>
              </a:pPr>
              <a:t>02.12.2022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1447E71-A1B9-4FB8-B65B-2500E577D48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FF87042-2788-486F-B3AB-063893CCA1B1}" type="datetimeFigureOut">
              <a:rPr lang="ru-RU"/>
              <a:pPr>
                <a:defRPr/>
              </a:pPr>
              <a:t>02.12.2022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1410CAD-5105-4E9A-8588-E9CE8BF2D0B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DCAB853-10EE-4CFB-874C-C0D6EA2C5EF2}" type="datetimeFigureOut">
              <a:rPr lang="ru-RU"/>
              <a:pPr>
                <a:defRPr/>
              </a:pPr>
              <a:t>02.12.2022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AE7F16B-7B3F-4838-B2AC-55BBCEFE270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9FFA3D1-3CB3-403D-9911-F74B57F370C5}" type="datetimeFigureOut">
              <a:rPr lang="ru-RU"/>
              <a:pPr>
                <a:defRPr/>
              </a:pPr>
              <a:t>02.12.2022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AE3CFD-F419-4C38-B66F-46F4DC599DC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5F16491-8499-43C6-B335-0EF0F15A6F38}" type="datetimeFigureOut">
              <a:rPr lang="ru-RU"/>
              <a:pPr>
                <a:defRPr/>
              </a:pPr>
              <a:t>02.12.2022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5B9FED-196B-44DA-9A14-226502DD2DE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2D050"/>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C24A83-74D6-435D-BE17-377707A7B892}" type="datetimeFigureOut">
              <a:rPr lang="ru-RU"/>
              <a:pPr>
                <a:defRPr/>
              </a:pPr>
              <a:t>02.12.2022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36C83A-7CC0-4D63-8F3E-747F108AA48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lovarozhegova.ru/" TargetMode="External"/><Relationship Id="rId2" Type="http://schemas.openxmlformats.org/officeDocument/2006/relationships/hyperlink" Target="https://&#1086;&#1085;&#1083;&#1072;&#1081;&#1085;-&#1095;&#1080;&#1090;&#1072;&#1090;&#1100;.&#1088;&#1092;/%D1%80%D1%83%D1%81%D1%81%D0%BA%D0%B8%D0%B5-%D0%BD%D0%B0%D1%80%D0%BE%D0%B4%D0%BD%D1%8B%D0%B5-%D1%81%D0%BA%D0%B0%D0%B7%D0%BA%D0%B8.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2052" name="Picture 2" descr="C:\Users\User\Searches\Desktop\Рисунок1.jpg"/>
          <p:cNvPicPr>
            <a:picLocks noChangeAspect="1" noChangeArrowheads="1"/>
          </p:cNvPicPr>
          <p:nvPr/>
        </p:nvPicPr>
        <p:blipFill>
          <a:blip r:embed="rId2" cstate="print"/>
          <a:srcRect/>
          <a:stretch>
            <a:fillRect/>
          </a:stretch>
        </p:blipFill>
        <p:spPr bwMode="auto">
          <a:xfrm>
            <a:off x="0" y="0"/>
            <a:ext cx="9156700" cy="6870700"/>
          </a:xfrm>
          <a:prstGeom prst="rect">
            <a:avLst/>
          </a:prstGeom>
          <a:noFill/>
          <a:ln w="9525">
            <a:noFill/>
            <a:miter lim="800000"/>
            <a:headEnd/>
            <a:tailEnd/>
          </a:ln>
        </p:spPr>
      </p:pic>
      <p:sp>
        <p:nvSpPr>
          <p:cNvPr id="10" name="TextBox 9"/>
          <p:cNvSpPr txBox="1"/>
          <p:nvPr/>
        </p:nvSpPr>
        <p:spPr>
          <a:xfrm>
            <a:off x="287338" y="5732463"/>
            <a:ext cx="8856662"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ru-RU" b="1" dirty="0">
                <a:solidFill>
                  <a:schemeClr val="accent6">
                    <a:lumMod val="25000"/>
                  </a:schemeClr>
                </a:solidFill>
                <a:latin typeface="Arial Black" pitchFamily="34" charset="0"/>
              </a:rPr>
              <a:t>Автор: </a:t>
            </a:r>
            <a:r>
              <a:rPr lang="ru-RU" b="1" dirty="0" smtClean="0">
                <a:solidFill>
                  <a:schemeClr val="accent6">
                    <a:lumMod val="25000"/>
                  </a:schemeClr>
                </a:solidFill>
                <a:latin typeface="Arial Black" pitchFamily="34" charset="0"/>
              </a:rPr>
              <a:t>ученики 1 </a:t>
            </a:r>
            <a:r>
              <a:rPr lang="ru-RU" b="1" dirty="0">
                <a:solidFill>
                  <a:schemeClr val="accent6">
                    <a:lumMod val="25000"/>
                  </a:schemeClr>
                </a:solidFill>
                <a:latin typeface="Arial Black" pitchFamily="34" charset="0"/>
              </a:rPr>
              <a:t>класса </a:t>
            </a:r>
            <a:r>
              <a:rPr lang="ru-RU" b="1" dirty="0" smtClean="0">
                <a:solidFill>
                  <a:schemeClr val="accent6">
                    <a:lumMod val="25000"/>
                  </a:schemeClr>
                </a:solidFill>
                <a:latin typeface="Arial Black" pitchFamily="34" charset="0"/>
              </a:rPr>
              <a:t> </a:t>
            </a:r>
          </a:p>
          <a:p>
            <a:pPr fontAlgn="auto">
              <a:spcBef>
                <a:spcPts val="0"/>
              </a:spcBef>
              <a:spcAft>
                <a:spcPts val="0"/>
              </a:spcAft>
              <a:defRPr/>
            </a:pPr>
            <a:r>
              <a:rPr lang="ru-RU" b="1" dirty="0" smtClean="0">
                <a:solidFill>
                  <a:schemeClr val="accent6">
                    <a:lumMod val="25000"/>
                  </a:schemeClr>
                </a:solidFill>
                <a:latin typeface="Arial Black" pitchFamily="34" charset="0"/>
              </a:rPr>
              <a:t>Руководитель: Никонова Ольга Валерьевна, учитель </a:t>
            </a:r>
            <a:r>
              <a:rPr lang="ru-RU" b="1" dirty="0" err="1" smtClean="0">
                <a:solidFill>
                  <a:schemeClr val="accent6">
                    <a:lumMod val="25000"/>
                  </a:schemeClr>
                </a:solidFill>
                <a:latin typeface="Arial Black" pitchFamily="34" charset="0"/>
              </a:rPr>
              <a:t>нач</a:t>
            </a:r>
            <a:r>
              <a:rPr lang="ru-RU" b="1" dirty="0" smtClean="0">
                <a:solidFill>
                  <a:schemeClr val="accent6">
                    <a:lumMod val="25000"/>
                  </a:schemeClr>
                </a:solidFill>
                <a:latin typeface="Arial Black" pitchFamily="34" charset="0"/>
              </a:rPr>
              <a:t>. </a:t>
            </a:r>
            <a:r>
              <a:rPr lang="ru-RU" b="1" smtClean="0">
                <a:solidFill>
                  <a:schemeClr val="accent6">
                    <a:lumMod val="25000"/>
                  </a:schemeClr>
                </a:solidFill>
                <a:latin typeface="Arial Black" pitchFamily="34" charset="0"/>
              </a:rPr>
              <a:t>классов </a:t>
            </a:r>
            <a:endParaRPr lang="ru-RU" b="1" dirty="0">
              <a:solidFill>
                <a:schemeClr val="accent6">
                  <a:lumMod val="25000"/>
                </a:schemeClr>
              </a:solidFill>
              <a:latin typeface="Arial Black" pitchFamily="34" charset="0"/>
            </a:endParaRPr>
          </a:p>
          <a:p>
            <a:pPr fontAlgn="auto">
              <a:spcBef>
                <a:spcPts val="0"/>
              </a:spcBef>
              <a:spcAft>
                <a:spcPts val="0"/>
              </a:spcAft>
              <a:defRPr/>
            </a:pPr>
            <a:endParaRPr lang="ru-RU" dirty="0"/>
          </a:p>
        </p:txBody>
      </p:sp>
      <p:sp>
        <p:nvSpPr>
          <p:cNvPr id="12" name="TextBox 11"/>
          <p:cNvSpPr txBox="1"/>
          <p:nvPr/>
        </p:nvSpPr>
        <p:spPr>
          <a:xfrm>
            <a:off x="611560" y="476672"/>
            <a:ext cx="7992888" cy="4680520"/>
          </a:xfrm>
          <a:prstGeom prst="rect">
            <a:avLst/>
          </a:prstGeom>
          <a:noFill/>
        </p:spPr>
        <p:txBody>
          <a:bodyPr spcFirstLastPara="1" wrap="none">
            <a:prstTxWarp prst="textCircle">
              <a:avLst/>
            </a:prstTxWarp>
            <a:spAutoFit/>
            <a:scene3d>
              <a:camera prst="orthographicFront"/>
              <a:lightRig rig="threePt" dir="t"/>
            </a:scene3d>
            <a:sp3d extrusionH="57150">
              <a:bevelT w="38100" h="38100" prst="convex"/>
            </a:sp3d>
          </a:bodyPr>
          <a:lstStyle/>
          <a:p>
            <a:pPr fontAlgn="auto">
              <a:spcBef>
                <a:spcPts val="0"/>
              </a:spcBef>
              <a:spcAft>
                <a:spcPts val="0"/>
              </a:spcAft>
              <a:defRPr/>
            </a:pPr>
            <a:r>
              <a:rPr lang="ru-RU" sz="9000" dirty="0">
                <a:solidFill>
                  <a:srgbClr val="FFFF00"/>
                </a:solidFill>
                <a:latin typeface="+mn-lt"/>
                <a:cs typeface="+mn-cs"/>
              </a:rPr>
              <a:t>Добро и зло в русских народных сказках</a:t>
            </a:r>
          </a:p>
        </p:txBody>
      </p:sp>
      <p:pic>
        <p:nvPicPr>
          <p:cNvPr id="2055" name="Picture 3" descr="C:\Users\User\Searches\Desktop\279661.jpg"/>
          <p:cNvPicPr>
            <a:picLocks noChangeAspect="1" noChangeArrowheads="1"/>
          </p:cNvPicPr>
          <p:nvPr/>
        </p:nvPicPr>
        <p:blipFill>
          <a:blip r:embed="rId3" cstate="print"/>
          <a:srcRect/>
          <a:stretch>
            <a:fillRect/>
          </a:stretch>
        </p:blipFill>
        <p:spPr bwMode="auto">
          <a:xfrm>
            <a:off x="2771775" y="981075"/>
            <a:ext cx="2879725" cy="36861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850900"/>
          </a:xfrm>
        </p:spPr>
        <p:txBody>
          <a:bodyPr/>
          <a:lstStyle/>
          <a:p>
            <a:pPr eaLnBrk="1" hangingPunct="1"/>
            <a:r>
              <a:rPr lang="ru-RU" smtClean="0"/>
              <a:t> «Колобок»</a:t>
            </a:r>
          </a:p>
        </p:txBody>
      </p:sp>
      <p:pic>
        <p:nvPicPr>
          <p:cNvPr id="11268" name="Picture 4" descr="C:\Users\User\Searches\Desktop\ПРоект Тимофей\1kolobok.jpg"/>
          <p:cNvPicPr>
            <a:picLocks noGrp="1" noChangeAspect="1" noChangeArrowheads="1"/>
          </p:cNvPicPr>
          <p:nvPr>
            <p:ph sz="half" idx="2"/>
          </p:nvPr>
        </p:nvPicPr>
        <p:blipFill>
          <a:blip r:embed="rId2" cstate="print"/>
          <a:srcRect/>
          <a:stretch>
            <a:fillRect/>
          </a:stretch>
        </p:blipFill>
        <p:spPr>
          <a:xfrm>
            <a:off x="1142976" y="1285860"/>
            <a:ext cx="6143668" cy="5072701"/>
          </a:xfrm>
          <a:noFill/>
        </p:spPr>
      </p:pic>
      <p:sp>
        <p:nvSpPr>
          <p:cNvPr id="7" name="Прямоугольник 6"/>
          <p:cNvSpPr>
            <a:spLocks noChangeArrowheads="1"/>
          </p:cNvSpPr>
          <p:nvPr/>
        </p:nvSpPr>
        <p:spPr bwMode="auto">
          <a:xfrm>
            <a:off x="3214678" y="6000768"/>
            <a:ext cx="2578100" cy="368300"/>
          </a:xfrm>
          <a:prstGeom prst="rect">
            <a:avLst/>
          </a:prstGeom>
          <a:noFill/>
          <a:ln w="9525">
            <a:noFill/>
            <a:miter lim="800000"/>
            <a:headEnd/>
            <a:tailEnd/>
          </a:ln>
        </p:spPr>
        <p:txBody>
          <a:bodyPr wrap="none">
            <a:spAutoFit/>
          </a:bodyPr>
          <a:lstStyle/>
          <a:p>
            <a:r>
              <a:rPr lang="ru-RU" dirty="0" smtClean="0"/>
              <a:t>Вывод  победило ЗЛО</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Бухгалтер\Desktop\Рисунки 3\photo_5213280163889004812_y.jpg"/>
          <p:cNvPicPr>
            <a:picLocks noChangeAspect="1" noChangeArrowheads="1"/>
          </p:cNvPicPr>
          <p:nvPr/>
        </p:nvPicPr>
        <p:blipFill>
          <a:blip r:embed="rId2"/>
          <a:srcRect/>
          <a:stretch>
            <a:fillRect/>
          </a:stretch>
        </p:blipFill>
        <p:spPr bwMode="auto">
          <a:xfrm>
            <a:off x="714348" y="0"/>
            <a:ext cx="7786742" cy="67253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8229600" cy="850900"/>
          </a:xfrm>
        </p:spPr>
        <p:txBody>
          <a:bodyPr/>
          <a:lstStyle/>
          <a:p>
            <a:pPr eaLnBrk="1" hangingPunct="1"/>
            <a:r>
              <a:rPr lang="ru-RU" smtClean="0"/>
              <a:t>«Теремок»</a:t>
            </a:r>
          </a:p>
        </p:txBody>
      </p:sp>
      <p:pic>
        <p:nvPicPr>
          <p:cNvPr id="12292" name="Picture 2" descr="C:\Users\User\Searches\Desktop\ПРоект Тимофей\3teremok.jpg"/>
          <p:cNvPicPr>
            <a:picLocks noGrp="1" noChangeAspect="1" noChangeArrowheads="1"/>
          </p:cNvPicPr>
          <p:nvPr>
            <p:ph sz="half" idx="2"/>
          </p:nvPr>
        </p:nvPicPr>
        <p:blipFill>
          <a:blip r:embed="rId2" cstate="print"/>
          <a:srcRect/>
          <a:stretch>
            <a:fillRect/>
          </a:stretch>
        </p:blipFill>
        <p:spPr>
          <a:xfrm>
            <a:off x="500034" y="966970"/>
            <a:ext cx="7429552" cy="5607209"/>
          </a:xfrm>
          <a:noFill/>
        </p:spPr>
      </p:pic>
      <p:sp>
        <p:nvSpPr>
          <p:cNvPr id="6" name="Прямоугольник 5"/>
          <p:cNvSpPr>
            <a:spLocks noChangeArrowheads="1"/>
          </p:cNvSpPr>
          <p:nvPr/>
        </p:nvSpPr>
        <p:spPr bwMode="auto">
          <a:xfrm>
            <a:off x="4787900" y="5013325"/>
            <a:ext cx="3384550" cy="369888"/>
          </a:xfrm>
          <a:prstGeom prst="rect">
            <a:avLst/>
          </a:prstGeom>
          <a:noFill/>
          <a:ln w="9525">
            <a:noFill/>
            <a:miter lim="800000"/>
            <a:headEnd/>
            <a:tailEnd/>
          </a:ln>
        </p:spPr>
        <p:txBody>
          <a:bodyPr>
            <a:spAutoFit/>
          </a:bodyPr>
          <a:lstStyle/>
          <a:p>
            <a:r>
              <a:rPr lang="ru-RU"/>
              <a:t>Вывод  победило ЗЛО.</a:t>
            </a:r>
          </a:p>
        </p:txBody>
      </p:sp>
      <p:sp>
        <p:nvSpPr>
          <p:cNvPr id="7" name="Содержимое 6"/>
          <p:cNvSpPr>
            <a:spLocks noGrp="1"/>
          </p:cNvSpPr>
          <p:nvPr>
            <p:ph sz="half" idx="1"/>
          </p:nvPr>
        </p:nvSpPr>
        <p:spPr>
          <a:xfrm>
            <a:off x="428596" y="6000768"/>
            <a:ext cx="45719" cy="71438"/>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Бухгалтер\Desktop\Рисунки 3\photo_5213280163889004818_y.jpg"/>
          <p:cNvPicPr>
            <a:picLocks noChangeAspect="1" noChangeArrowheads="1"/>
          </p:cNvPicPr>
          <p:nvPr/>
        </p:nvPicPr>
        <p:blipFill>
          <a:blip r:embed="rId2"/>
          <a:srcRect/>
          <a:stretch>
            <a:fillRect/>
          </a:stretch>
        </p:blipFill>
        <p:spPr bwMode="auto">
          <a:xfrm>
            <a:off x="0" y="78180"/>
            <a:ext cx="9144000" cy="67235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mtClean="0"/>
              <a:t>«Снегурочка»</a:t>
            </a:r>
          </a:p>
        </p:txBody>
      </p:sp>
      <p:sp>
        <p:nvSpPr>
          <p:cNvPr id="13315" name="Содержимое 2"/>
          <p:cNvSpPr>
            <a:spLocks noGrp="1"/>
          </p:cNvSpPr>
          <p:nvPr>
            <p:ph sz="half" idx="1"/>
          </p:nvPr>
        </p:nvSpPr>
        <p:spPr>
          <a:xfrm flipH="1" flipV="1">
            <a:off x="411480" y="6597990"/>
            <a:ext cx="45719" cy="45719"/>
          </a:xfrm>
        </p:spPr>
        <p:txBody>
          <a:bodyPr/>
          <a:lstStyle/>
          <a:p>
            <a:pPr eaLnBrk="1" hangingPunct="1">
              <a:buFont typeface="Arial" charset="0"/>
              <a:buNone/>
            </a:pPr>
            <a:endParaRPr lang="ru-RU" sz="1800" dirty="0" smtClean="0"/>
          </a:p>
          <a:p>
            <a:pPr eaLnBrk="1" hangingPunct="1">
              <a:buFont typeface="Arial" charset="0"/>
              <a:buNone/>
            </a:pPr>
            <a:endParaRPr lang="ru-RU" dirty="0" smtClean="0"/>
          </a:p>
        </p:txBody>
      </p:sp>
      <p:pic>
        <p:nvPicPr>
          <p:cNvPr id="13316" name="Picture 2" descr="C:\Users\User\Searches\Desktop\ПРоект Тимофей\6snegurochka.jpg"/>
          <p:cNvPicPr>
            <a:picLocks noGrp="1" noChangeAspect="1" noChangeArrowheads="1"/>
          </p:cNvPicPr>
          <p:nvPr>
            <p:ph sz="half" idx="2"/>
          </p:nvPr>
        </p:nvPicPr>
        <p:blipFill>
          <a:blip r:embed="rId2" cstate="print"/>
          <a:srcRect/>
          <a:stretch>
            <a:fillRect/>
          </a:stretch>
        </p:blipFill>
        <p:spPr>
          <a:xfrm>
            <a:off x="1915855" y="1357299"/>
            <a:ext cx="5513665" cy="4668108"/>
          </a:xfrm>
          <a:noFill/>
        </p:spPr>
      </p:pic>
      <p:sp>
        <p:nvSpPr>
          <p:cNvPr id="6" name="Прямоугольник 5"/>
          <p:cNvSpPr>
            <a:spLocks noChangeArrowheads="1"/>
          </p:cNvSpPr>
          <p:nvPr/>
        </p:nvSpPr>
        <p:spPr bwMode="auto">
          <a:xfrm>
            <a:off x="2285984" y="6286520"/>
            <a:ext cx="5143535" cy="369332"/>
          </a:xfrm>
          <a:prstGeom prst="rect">
            <a:avLst/>
          </a:prstGeom>
          <a:noFill/>
          <a:ln w="9525">
            <a:noFill/>
            <a:miter lim="800000"/>
            <a:headEnd/>
            <a:tailEnd/>
          </a:ln>
        </p:spPr>
        <p:txBody>
          <a:bodyPr wrap="square">
            <a:spAutoFit/>
          </a:bodyPr>
          <a:lstStyle/>
          <a:p>
            <a:r>
              <a:rPr lang="ru-RU" dirty="0"/>
              <a:t>Вывод  победило ЗЛО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Бухгалтер\Desktop\Рисунки 3\photo_5213280163889004821_y.jpg"/>
          <p:cNvPicPr>
            <a:picLocks noChangeAspect="1" noChangeArrowheads="1"/>
          </p:cNvPicPr>
          <p:nvPr/>
        </p:nvPicPr>
        <p:blipFill>
          <a:blip r:embed="rId2"/>
          <a:srcRect/>
          <a:stretch>
            <a:fillRect/>
          </a:stretch>
        </p:blipFill>
        <p:spPr bwMode="auto">
          <a:xfrm>
            <a:off x="1643042" y="428604"/>
            <a:ext cx="6072229" cy="623737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5"/>
          <p:cNvSpPr>
            <a:spLocks noGrp="1"/>
          </p:cNvSpPr>
          <p:nvPr>
            <p:ph idx="1"/>
          </p:nvPr>
        </p:nvSpPr>
        <p:spPr>
          <a:xfrm>
            <a:off x="457200" y="765175"/>
            <a:ext cx="8229600" cy="5360988"/>
          </a:xfrm>
        </p:spPr>
        <p:txBody>
          <a:bodyPr/>
          <a:lstStyle/>
          <a:p>
            <a:pPr eaLnBrk="1" hangingPunct="1">
              <a:buFont typeface="Arial" charset="0"/>
              <a:buNone/>
            </a:pPr>
            <a:r>
              <a:rPr lang="ru-RU" smtClean="0">
                <a:latin typeface="Arial Black" pitchFamily="34" charset="0"/>
              </a:rPr>
              <a:t>       Как мы видим, что эти первые сказки, услышанные нами  в детстве,  не имеют счастливый конец. А значит говорить, что в русских сказках добро всегда побеждает рано. </a:t>
            </a:r>
          </a:p>
          <a:p>
            <a:pPr eaLnBrk="1" hangingPunct="1">
              <a:buFont typeface="Arial" charset="0"/>
              <a:buNone/>
            </a:pPr>
            <a:r>
              <a:rPr lang="ru-RU" smtClean="0">
                <a:latin typeface="Arial Black" pitchFamily="34" charset="0"/>
              </a:rPr>
              <a:t>        Поэтому мы рассмотрим еще несколько русских народных сказок.</a:t>
            </a:r>
            <a:br>
              <a:rPr lang="ru-RU" smtClean="0">
                <a:latin typeface="Arial Black" pitchFamily="34" charset="0"/>
              </a:rPr>
            </a:br>
            <a:endParaRPr lang="ru-RU" smtClean="0">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3"/>
          <p:cNvSpPr>
            <a:spLocks noGrp="1"/>
          </p:cNvSpPr>
          <p:nvPr>
            <p:ph type="title"/>
          </p:nvPr>
        </p:nvSpPr>
        <p:spPr>
          <a:xfrm>
            <a:off x="457200" y="274638"/>
            <a:ext cx="8229600" cy="850900"/>
          </a:xfrm>
        </p:spPr>
        <p:txBody>
          <a:bodyPr/>
          <a:lstStyle/>
          <a:p>
            <a:pPr eaLnBrk="1" hangingPunct="1"/>
            <a:r>
              <a:rPr lang="ru-RU" smtClean="0"/>
              <a:t>«Иван царевич и Серый волк» </a:t>
            </a:r>
          </a:p>
        </p:txBody>
      </p:sp>
      <p:pic>
        <p:nvPicPr>
          <p:cNvPr id="15364" name="Picture 2" descr="C:\Users\User\Searches\Desktop\ПРоект Тимофей\maxresdefault.jpg"/>
          <p:cNvPicPr>
            <a:picLocks noGrp="1" noChangeAspect="1" noChangeArrowheads="1"/>
          </p:cNvPicPr>
          <p:nvPr>
            <p:ph sz="half" idx="2"/>
          </p:nvPr>
        </p:nvPicPr>
        <p:blipFill>
          <a:blip r:embed="rId2" cstate="print"/>
          <a:srcRect/>
          <a:stretch>
            <a:fillRect/>
          </a:stretch>
        </p:blipFill>
        <p:spPr>
          <a:xfrm>
            <a:off x="428596" y="1428736"/>
            <a:ext cx="8143932" cy="4714908"/>
          </a:xfrm>
          <a:noFill/>
        </p:spPr>
      </p:pic>
      <p:sp>
        <p:nvSpPr>
          <p:cNvPr id="8" name="Прямоугольник 7"/>
          <p:cNvSpPr>
            <a:spLocks noChangeArrowheads="1"/>
          </p:cNvSpPr>
          <p:nvPr/>
        </p:nvSpPr>
        <p:spPr bwMode="auto">
          <a:xfrm>
            <a:off x="2857488" y="6286520"/>
            <a:ext cx="3584398" cy="369332"/>
          </a:xfrm>
          <a:prstGeom prst="rect">
            <a:avLst/>
          </a:prstGeom>
          <a:noFill/>
          <a:ln w="9525">
            <a:noFill/>
            <a:miter lim="800000"/>
            <a:headEnd/>
            <a:tailEnd/>
          </a:ln>
        </p:spPr>
        <p:txBody>
          <a:bodyPr wrap="square">
            <a:spAutoFit/>
          </a:bodyPr>
          <a:lstStyle/>
          <a:p>
            <a:r>
              <a:rPr lang="ru-RU" dirty="0"/>
              <a:t>Добро побеждает зло.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Бухгалтер\Desktop\Рисунки 3\photo_5213280163889004817_y.jpg"/>
          <p:cNvPicPr>
            <a:picLocks noChangeAspect="1" noChangeArrowheads="1"/>
          </p:cNvPicPr>
          <p:nvPr/>
        </p:nvPicPr>
        <p:blipFill>
          <a:blip r:embed="rId2"/>
          <a:srcRect/>
          <a:stretch>
            <a:fillRect/>
          </a:stretch>
        </p:blipFill>
        <p:spPr bwMode="auto">
          <a:xfrm>
            <a:off x="500034" y="163581"/>
            <a:ext cx="8286808" cy="666832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285984" y="6053138"/>
            <a:ext cx="5286412" cy="662010"/>
          </a:xfrm>
        </p:spPr>
        <p:txBody>
          <a:bodyPr/>
          <a:lstStyle/>
          <a:p>
            <a:r>
              <a:rPr lang="ru-RU" sz="2400" dirty="0" smtClean="0"/>
              <a:t>Победило добро!</a:t>
            </a:r>
            <a:endParaRPr lang="ru-RU" sz="2400" dirty="0"/>
          </a:p>
        </p:txBody>
      </p:sp>
      <p:pic>
        <p:nvPicPr>
          <p:cNvPr id="8194" name="Picture 2" descr="C:\Users\Бухгалтер\Desktop\Рисунки 3\photo_5213280163889004826_y.jpg"/>
          <p:cNvPicPr>
            <a:picLocks noGrp="1" noChangeAspect="1" noChangeArrowheads="1"/>
          </p:cNvPicPr>
          <p:nvPr>
            <p:ph type="pic" idx="1"/>
          </p:nvPr>
        </p:nvPicPr>
        <p:blipFill>
          <a:blip r:embed="rId2"/>
          <a:srcRect l="2344" r="2344"/>
          <a:stretch>
            <a:fillRect/>
          </a:stretch>
        </p:blipFill>
        <p:spPr bwMode="auto">
          <a:xfrm>
            <a:off x="357158" y="214290"/>
            <a:ext cx="8358246" cy="57150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r>
              <a:rPr lang="ru-RU" b="1" smtClean="0">
                <a:latin typeface="Arial Black" pitchFamily="34" charset="0"/>
              </a:rPr>
              <a:t>ЕЛЬ РАБОТЫ:</a:t>
            </a:r>
          </a:p>
        </p:txBody>
      </p:sp>
      <p:sp>
        <p:nvSpPr>
          <p:cNvPr id="3075" name="Содержимое 2"/>
          <p:cNvSpPr>
            <a:spLocks noGrp="1"/>
          </p:cNvSpPr>
          <p:nvPr>
            <p:ph idx="1"/>
          </p:nvPr>
        </p:nvSpPr>
        <p:spPr>
          <a:xfrm>
            <a:off x="468313" y="1557338"/>
            <a:ext cx="8229600" cy="4525962"/>
          </a:xfrm>
        </p:spPr>
        <p:txBody>
          <a:bodyPr/>
          <a:lstStyle/>
          <a:p>
            <a:pPr eaLnBrk="1" hangingPunct="1">
              <a:lnSpc>
                <a:spcPct val="150000"/>
              </a:lnSpc>
              <a:buFont typeface="Arial" charset="0"/>
              <a:buNone/>
            </a:pPr>
            <a:r>
              <a:rPr lang="ru-RU" smtClean="0"/>
              <a:t>   </a:t>
            </a:r>
            <a:r>
              <a:rPr lang="ru-RU" b="1" smtClean="0">
                <a:latin typeface="Arial Black" pitchFamily="34" charset="0"/>
              </a:rPr>
              <a:t>– проанализировать  несколько русских народных сказок, определить действительно ли во всех русских народных сказках побеждает добро. </a:t>
            </a:r>
          </a:p>
          <a:p>
            <a:pPr eaLnBrk="1" hangingPunct="1"/>
            <a:endParaRPr lang="ru-RU" smtClean="0"/>
          </a:p>
        </p:txBody>
      </p:sp>
      <p:pic>
        <p:nvPicPr>
          <p:cNvPr id="3076" name="Picture 6" descr="http://copypast.ru/uploads/posts/1312459522_bukva_c_color.jpg"/>
          <p:cNvPicPr>
            <a:picLocks noChangeAspect="1" noChangeArrowheads="1"/>
          </p:cNvPicPr>
          <p:nvPr/>
        </p:nvPicPr>
        <p:blipFill>
          <a:blip r:embed="rId2" cstate="print">
            <a:lum bright="-10000" contrast="10000"/>
          </a:blip>
          <a:srcRect l="9494" t="10045" r="9808" b="9598"/>
          <a:stretch>
            <a:fillRect/>
          </a:stretch>
        </p:blipFill>
        <p:spPr bwMode="auto">
          <a:xfrm>
            <a:off x="1476375" y="188913"/>
            <a:ext cx="714375" cy="1008062"/>
          </a:xfrm>
          <a:prstGeom prst="rect">
            <a:avLst/>
          </a:prstGeom>
          <a:noFill/>
          <a:ln w="38100">
            <a:solidFill>
              <a:srgbClr val="FF9933"/>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792288" y="6072206"/>
            <a:ext cx="5486400" cy="571504"/>
          </a:xfrm>
        </p:spPr>
        <p:txBody>
          <a:bodyPr/>
          <a:lstStyle/>
          <a:p>
            <a:r>
              <a:rPr lang="ru-RU" sz="2800" dirty="0" smtClean="0"/>
              <a:t>Победило добро!</a:t>
            </a:r>
            <a:endParaRPr lang="ru-RU" sz="2800" dirty="0"/>
          </a:p>
        </p:txBody>
      </p:sp>
      <p:pic>
        <p:nvPicPr>
          <p:cNvPr id="9218" name="Picture 2" descr="C:\Users\Бухгалтер\Desktop\Рисунки 3\photo_5213280163889004816_y.jpg"/>
          <p:cNvPicPr>
            <a:picLocks noGrp="1" noChangeAspect="1" noChangeArrowheads="1"/>
          </p:cNvPicPr>
          <p:nvPr>
            <p:ph type="pic" idx="1"/>
          </p:nvPr>
        </p:nvPicPr>
        <p:blipFill>
          <a:blip r:embed="rId2"/>
          <a:srcRect l="4479" r="4479"/>
          <a:stretch>
            <a:fillRect/>
          </a:stretch>
        </p:blipFill>
        <p:spPr bwMode="auto">
          <a:xfrm>
            <a:off x="214282" y="285728"/>
            <a:ext cx="8501122" cy="578647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r>
              <a:rPr lang="ru-RU" smtClean="0"/>
              <a:t>«Морозко» </a:t>
            </a:r>
          </a:p>
        </p:txBody>
      </p:sp>
      <p:pic>
        <p:nvPicPr>
          <p:cNvPr id="16388" name="Picture 2" descr="C:\Users\User\Searches\Desktop\ПРоект Тимофей\_10.jpg"/>
          <p:cNvPicPr>
            <a:picLocks noGrp="1" noChangeAspect="1" noChangeArrowheads="1"/>
          </p:cNvPicPr>
          <p:nvPr>
            <p:ph sz="half" idx="2"/>
          </p:nvPr>
        </p:nvPicPr>
        <p:blipFill>
          <a:blip r:embed="rId2" cstate="print"/>
          <a:srcRect/>
          <a:stretch>
            <a:fillRect/>
          </a:stretch>
        </p:blipFill>
        <p:spPr>
          <a:xfrm>
            <a:off x="500034" y="1285860"/>
            <a:ext cx="8072494" cy="4714908"/>
          </a:xfrm>
          <a:noFill/>
        </p:spPr>
      </p:pic>
      <p:sp>
        <p:nvSpPr>
          <p:cNvPr id="6" name="Прямоугольник 5"/>
          <p:cNvSpPr>
            <a:spLocks noChangeArrowheads="1"/>
          </p:cNvSpPr>
          <p:nvPr/>
        </p:nvSpPr>
        <p:spPr bwMode="auto">
          <a:xfrm>
            <a:off x="2285984" y="6215082"/>
            <a:ext cx="4643470" cy="369332"/>
          </a:xfrm>
          <a:prstGeom prst="rect">
            <a:avLst/>
          </a:prstGeom>
          <a:noFill/>
          <a:ln w="9525">
            <a:noFill/>
            <a:miter lim="800000"/>
            <a:headEnd/>
            <a:tailEnd/>
          </a:ln>
        </p:spPr>
        <p:txBody>
          <a:bodyPr wrap="square">
            <a:spAutoFit/>
          </a:bodyPr>
          <a:lstStyle/>
          <a:p>
            <a:r>
              <a:rPr lang="ru-RU" dirty="0"/>
              <a:t>Добро побеждает зло.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Бухгалтер\Desktop\Рисунки 3\photo_5213280163889004822_y.jpg"/>
          <p:cNvPicPr>
            <a:picLocks noChangeAspect="1" noChangeArrowheads="1"/>
          </p:cNvPicPr>
          <p:nvPr/>
        </p:nvPicPr>
        <p:blipFill>
          <a:blip r:embed="rId2"/>
          <a:srcRect/>
          <a:stretch>
            <a:fillRect/>
          </a:stretch>
        </p:blipFill>
        <p:spPr bwMode="auto">
          <a:xfrm>
            <a:off x="1643042" y="642918"/>
            <a:ext cx="5715040" cy="602593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r>
              <a:rPr lang="ru-RU" smtClean="0"/>
              <a:t>«Сивка-бурка» </a:t>
            </a:r>
          </a:p>
        </p:txBody>
      </p:sp>
      <p:sp>
        <p:nvSpPr>
          <p:cNvPr id="17411" name="Содержимое 2"/>
          <p:cNvSpPr>
            <a:spLocks noGrp="1"/>
          </p:cNvSpPr>
          <p:nvPr>
            <p:ph sz="half" idx="1"/>
          </p:nvPr>
        </p:nvSpPr>
        <p:spPr>
          <a:xfrm>
            <a:off x="179388" y="5143511"/>
            <a:ext cx="106332" cy="71439"/>
          </a:xfrm>
        </p:spPr>
        <p:txBody>
          <a:bodyPr/>
          <a:lstStyle/>
          <a:p>
            <a:pPr eaLnBrk="1" hangingPunct="1">
              <a:buFont typeface="Arial" charset="0"/>
              <a:buNone/>
            </a:pPr>
            <a:r>
              <a:rPr lang="ru-RU" dirty="0" smtClean="0"/>
              <a:t> </a:t>
            </a:r>
            <a:endParaRPr lang="ru-RU" sz="2400" dirty="0" smtClean="0"/>
          </a:p>
        </p:txBody>
      </p:sp>
      <p:pic>
        <p:nvPicPr>
          <p:cNvPr id="17412" name="Picture 2" descr="C:\Users\User\Searches\Desktop\ПРоект Тимофей\1125.jpg"/>
          <p:cNvPicPr>
            <a:picLocks noGrp="1" noChangeAspect="1" noChangeArrowheads="1"/>
          </p:cNvPicPr>
          <p:nvPr>
            <p:ph sz="half" idx="2"/>
          </p:nvPr>
        </p:nvPicPr>
        <p:blipFill>
          <a:blip r:embed="rId2" cstate="print"/>
          <a:srcRect/>
          <a:stretch>
            <a:fillRect/>
          </a:stretch>
        </p:blipFill>
        <p:spPr>
          <a:xfrm>
            <a:off x="214282" y="1214422"/>
            <a:ext cx="8715436" cy="4786346"/>
          </a:xfrm>
          <a:noFill/>
        </p:spPr>
      </p:pic>
      <p:sp>
        <p:nvSpPr>
          <p:cNvPr id="6" name="Прямоугольник 5"/>
          <p:cNvSpPr>
            <a:spLocks noChangeArrowheads="1"/>
          </p:cNvSpPr>
          <p:nvPr/>
        </p:nvSpPr>
        <p:spPr bwMode="auto">
          <a:xfrm>
            <a:off x="2571736" y="6000768"/>
            <a:ext cx="4714908" cy="369332"/>
          </a:xfrm>
          <a:prstGeom prst="rect">
            <a:avLst/>
          </a:prstGeom>
          <a:noFill/>
          <a:ln w="9525">
            <a:noFill/>
            <a:miter lim="800000"/>
            <a:headEnd/>
            <a:tailEnd/>
          </a:ln>
        </p:spPr>
        <p:txBody>
          <a:bodyPr wrap="square">
            <a:spAutoFit/>
          </a:bodyPr>
          <a:lstStyle/>
          <a:p>
            <a:r>
              <a:rPr lang="ru-RU" dirty="0"/>
              <a:t>Добро побеждает зло.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792288" y="6143644"/>
            <a:ext cx="5351480" cy="714356"/>
          </a:xfrm>
        </p:spPr>
        <p:txBody>
          <a:bodyPr/>
          <a:lstStyle/>
          <a:p>
            <a:r>
              <a:rPr lang="ru-RU" sz="2800" dirty="0" smtClean="0"/>
              <a:t>Добро победило зло!</a:t>
            </a:r>
            <a:endParaRPr lang="ru-RU" sz="2800" dirty="0"/>
          </a:p>
        </p:txBody>
      </p:sp>
      <p:pic>
        <p:nvPicPr>
          <p:cNvPr id="10242" name="Picture 2" descr="C:\Users\Бухгалтер\Downloads\photo_5213280163889004889_y.jpg"/>
          <p:cNvPicPr>
            <a:picLocks noGrp="1" noChangeAspect="1" noChangeArrowheads="1"/>
          </p:cNvPicPr>
          <p:nvPr>
            <p:ph type="pic" idx="1"/>
          </p:nvPr>
        </p:nvPicPr>
        <p:blipFill>
          <a:blip r:embed="rId2"/>
          <a:srcRect l="2240" r="2240"/>
          <a:stretch>
            <a:fillRect/>
          </a:stretch>
        </p:blipFill>
        <p:spPr bwMode="auto">
          <a:xfrm>
            <a:off x="214282" y="214290"/>
            <a:ext cx="8643998" cy="592935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r>
              <a:rPr lang="ru-RU" smtClean="0"/>
              <a:t>Наши выводы:</a:t>
            </a:r>
          </a:p>
        </p:txBody>
      </p:sp>
      <p:sp>
        <p:nvSpPr>
          <p:cNvPr id="18435" name="Содержимое 4"/>
          <p:cNvSpPr>
            <a:spLocks noGrp="1"/>
          </p:cNvSpPr>
          <p:nvPr>
            <p:ph idx="1"/>
          </p:nvPr>
        </p:nvSpPr>
        <p:spPr/>
        <p:txBody>
          <a:bodyPr/>
          <a:lstStyle/>
          <a:p>
            <a:pPr eaLnBrk="1" hangingPunct="1">
              <a:buFont typeface="Arial" charset="0"/>
              <a:buNone/>
            </a:pPr>
            <a:r>
              <a:rPr lang="ru-RU" sz="2800" smtClean="0"/>
              <a:t>        Проведя сравнительный анализ сказок, мы пришли к выводу, что однозначно сказать, что во всех русских народных сказках побеждает добро нельзя. Таким образом,  наша гипотеза, что не во всех русских народных сказках, добро побеждает зло, как думают многие читатели,подтвердилась. Но с уверенностью можно сказать, что большинство сказок имеет счастливый конец, а значит ДОБРО побеждает ЗЛО в русских народных сказках чаще. </a:t>
            </a:r>
          </a:p>
          <a:p>
            <a:pPr eaLnBrk="1" hangingPunct="1">
              <a:buFont typeface="Arial" charset="0"/>
              <a:buNone/>
            </a:pPr>
            <a:r>
              <a:rPr lang="ru-RU" smtClean="0"/>
              <a:t>       </a:t>
            </a:r>
          </a:p>
          <a:p>
            <a:pPr eaLnBrk="1" hangingPunct="1">
              <a:buFont typeface="Arial" charset="0"/>
              <a:buNone/>
            </a:pPr>
            <a:endParaRPr lang="ru-RU"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a:xfrm>
            <a:off x="457200" y="1600200"/>
            <a:ext cx="8507413" cy="4525963"/>
          </a:xfrm>
        </p:spPr>
        <p:txBody>
          <a:bodyPr/>
          <a:lstStyle/>
          <a:p>
            <a:pPr eaLnBrk="1" hangingPunct="1">
              <a:buFont typeface="Arial" charset="0"/>
              <a:buNone/>
            </a:pPr>
            <a:r>
              <a:rPr lang="ru-RU" smtClean="0"/>
              <a:t> Закончить  свою  работу  хочется  следующей  пословицей:</a:t>
            </a:r>
          </a:p>
          <a:p>
            <a:pPr algn="ctr" eaLnBrk="1" hangingPunct="1">
              <a:buFont typeface="Arial" charset="0"/>
              <a:buNone/>
            </a:pPr>
            <a:r>
              <a:rPr lang="ru-RU" b="1" smtClean="0"/>
              <a:t> « Хоть  зло  сильно - всему  вредит,  </a:t>
            </a:r>
          </a:p>
          <a:p>
            <a:pPr algn="ctr" eaLnBrk="1" hangingPunct="1">
              <a:buFont typeface="Arial" charset="0"/>
              <a:buNone/>
            </a:pPr>
            <a:r>
              <a:rPr lang="ru-RU" b="1" smtClean="0"/>
              <a:t> добро  на  свете  победит!». </a:t>
            </a:r>
          </a:p>
          <a:p>
            <a:pPr eaLnBrk="1" hangingPunct="1">
              <a:buFont typeface="Arial" charset="0"/>
              <a:buNone/>
            </a:pPr>
            <a:r>
              <a:rPr lang="ru-RU" smtClean="0"/>
              <a:t>         Победит так же, как в наших любимых сказках, которые учат нас доброте, любви и дружбе.</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r>
              <a:rPr lang="ru-RU" smtClean="0"/>
              <a:t>Литература:</a:t>
            </a:r>
          </a:p>
        </p:txBody>
      </p:sp>
      <p:sp>
        <p:nvSpPr>
          <p:cNvPr id="20483" name="Содержимое 2"/>
          <p:cNvSpPr>
            <a:spLocks noGrp="1"/>
          </p:cNvSpPr>
          <p:nvPr>
            <p:ph idx="1"/>
          </p:nvPr>
        </p:nvSpPr>
        <p:spPr/>
        <p:txBody>
          <a:bodyPr/>
          <a:lstStyle/>
          <a:p>
            <a:pPr eaLnBrk="1" hangingPunct="1"/>
            <a:r>
              <a:rPr lang="ru-RU" smtClean="0"/>
              <a:t>Русские народные сказки </a:t>
            </a:r>
          </a:p>
          <a:p>
            <a:pPr eaLnBrk="1" hangingPunct="1">
              <a:buFont typeface="Arial" charset="0"/>
              <a:buNone/>
            </a:pPr>
            <a:r>
              <a:rPr lang="ru-RU" sz="2000" smtClean="0">
                <a:hlinkClick r:id="rId2"/>
              </a:rPr>
              <a:t>  </a:t>
            </a:r>
            <a:r>
              <a:rPr lang="en-US" sz="2000" smtClean="0">
                <a:hlinkClick r:id="rId2"/>
              </a:rPr>
              <a:t>https://xn----7sbb5adknde1cb0dyd.xn--p1ai/%D1%80%D1%83%D1%81%D1%81%D0%BA%D0%B8%D0%B5-%D0%BD%D0%B0%D1%80%D0%BE%D0%B4%D0%BD%D1%8B%D0%B5-%D1%81%D0%BA%D0%B0%D0%B7%D0%BA%D0%B8.html</a:t>
            </a:r>
            <a:r>
              <a:rPr lang="ru-RU" sz="2000" smtClean="0"/>
              <a:t> </a:t>
            </a:r>
          </a:p>
          <a:p>
            <a:pPr eaLnBrk="1" hangingPunct="1"/>
            <a:r>
              <a:rPr lang="ru-RU" smtClean="0"/>
              <a:t>Толковый словарь С.И. Ожегова</a:t>
            </a:r>
          </a:p>
          <a:p>
            <a:pPr eaLnBrk="1" hangingPunct="1">
              <a:buFont typeface="Arial" charset="0"/>
              <a:buNone/>
            </a:pPr>
            <a:r>
              <a:rPr lang="en-US" sz="2000" smtClean="0">
                <a:hlinkClick r:id="rId3"/>
              </a:rPr>
              <a:t>https://slovarozhegova.ru/</a:t>
            </a:r>
            <a:r>
              <a:rPr lang="ru-RU" sz="20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3"/>
          <p:cNvSpPr>
            <a:spLocks noGrp="1"/>
          </p:cNvSpPr>
          <p:nvPr>
            <p:ph type="title"/>
          </p:nvPr>
        </p:nvSpPr>
        <p:spPr>
          <a:xfrm>
            <a:off x="457200" y="274638"/>
            <a:ext cx="8229600" cy="1354137"/>
          </a:xfrm>
        </p:spPr>
        <p:txBody>
          <a:bodyPr/>
          <a:lstStyle/>
          <a:p>
            <a:pPr eaLnBrk="1" hangingPunct="1"/>
            <a:r>
              <a:rPr lang="ru-RU" sz="2800" smtClean="0">
                <a:latin typeface="Arial Black" pitchFamily="34" charset="0"/>
              </a:rPr>
              <a:t>АДАЧИ ПРОЕКТА:</a:t>
            </a:r>
          </a:p>
        </p:txBody>
      </p:sp>
      <p:sp>
        <p:nvSpPr>
          <p:cNvPr id="4099" name="Содержимое 4"/>
          <p:cNvSpPr>
            <a:spLocks noGrp="1"/>
          </p:cNvSpPr>
          <p:nvPr>
            <p:ph idx="1"/>
          </p:nvPr>
        </p:nvSpPr>
        <p:spPr/>
        <p:txBody>
          <a:bodyPr/>
          <a:lstStyle/>
          <a:p>
            <a:pPr eaLnBrk="1" hangingPunct="1"/>
            <a:r>
              <a:rPr lang="ru-RU" b="1" smtClean="0">
                <a:latin typeface="Arial Black" pitchFamily="34" charset="0"/>
              </a:rPr>
              <a:t>Изучить русские народные сказки.</a:t>
            </a:r>
          </a:p>
          <a:p>
            <a:pPr eaLnBrk="1" hangingPunct="1"/>
            <a:r>
              <a:rPr lang="ru-RU" b="1" smtClean="0">
                <a:latin typeface="Arial Black" pitchFamily="34" charset="0"/>
              </a:rPr>
              <a:t>Провести опрос среди учащихся.</a:t>
            </a:r>
          </a:p>
          <a:p>
            <a:pPr eaLnBrk="1" hangingPunct="1"/>
            <a:r>
              <a:rPr lang="ru-RU" b="1" smtClean="0">
                <a:latin typeface="Arial Black" pitchFamily="34" charset="0"/>
              </a:rPr>
              <a:t>Проанализировать.</a:t>
            </a:r>
          </a:p>
          <a:p>
            <a:pPr eaLnBrk="1" hangingPunct="1"/>
            <a:r>
              <a:rPr lang="ru-RU" b="1" smtClean="0">
                <a:latin typeface="Arial Black" pitchFamily="34" charset="0"/>
              </a:rPr>
              <a:t>Обобщить наблюдения, сделать выводы.</a:t>
            </a:r>
          </a:p>
          <a:p>
            <a:pPr eaLnBrk="1" hangingPunct="1">
              <a:buFont typeface="Arial" charset="0"/>
              <a:buNone/>
            </a:pPr>
            <a:endParaRPr lang="ru-RU" b="1" smtClean="0">
              <a:latin typeface="Arial Black" pitchFamily="34" charset="0"/>
            </a:endParaRPr>
          </a:p>
        </p:txBody>
      </p:sp>
      <p:pic>
        <p:nvPicPr>
          <p:cNvPr id="4100" name="Picture 2" descr="C:\Users\User\Searches\Desktop\5beeb2aa2b6ca6b7d32604dab19382c8--glitter.jpg"/>
          <p:cNvPicPr>
            <a:picLocks noChangeAspect="1" noChangeArrowheads="1"/>
          </p:cNvPicPr>
          <p:nvPr/>
        </p:nvPicPr>
        <p:blipFill>
          <a:blip r:embed="rId2" cstate="print"/>
          <a:srcRect/>
          <a:stretch>
            <a:fillRect/>
          </a:stretch>
        </p:blipFill>
        <p:spPr bwMode="auto">
          <a:xfrm>
            <a:off x="1835150" y="115888"/>
            <a:ext cx="871538" cy="12366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971550" y="260350"/>
            <a:ext cx="7437438" cy="4525963"/>
          </a:xfrm>
        </p:spPr>
        <p:txBody>
          <a:bodyPr/>
          <a:lstStyle/>
          <a:p>
            <a:pPr eaLnBrk="1" hangingPunct="1"/>
            <a:r>
              <a:rPr lang="ru-RU" b="1" smtClean="0"/>
              <a:t>О бъект исследования:</a:t>
            </a:r>
            <a:r>
              <a:rPr lang="ru-RU" smtClean="0"/>
              <a:t> </a:t>
            </a:r>
          </a:p>
          <a:p>
            <a:pPr eaLnBrk="1" hangingPunct="1">
              <a:buFont typeface="Arial" charset="0"/>
              <a:buNone/>
            </a:pPr>
            <a:r>
              <a:rPr lang="ru-RU" smtClean="0"/>
              <a:t> русские народные сказки</a:t>
            </a:r>
          </a:p>
          <a:p>
            <a:pPr eaLnBrk="1" hangingPunct="1">
              <a:buFont typeface="Arial" charset="0"/>
              <a:buNone/>
            </a:pPr>
            <a:r>
              <a:rPr lang="ru-RU" b="1" smtClean="0"/>
              <a:t>         редмет исследовани</a:t>
            </a:r>
            <a:r>
              <a:rPr lang="ru-RU" smtClean="0"/>
              <a:t>я:</a:t>
            </a:r>
          </a:p>
          <a:p>
            <a:pPr eaLnBrk="1" hangingPunct="1">
              <a:buFont typeface="Arial" charset="0"/>
              <a:buNone/>
            </a:pPr>
            <a:r>
              <a:rPr lang="ru-RU" smtClean="0"/>
              <a:t>добро и зло в русских народных сказках</a:t>
            </a:r>
          </a:p>
          <a:p>
            <a:pPr eaLnBrk="1" hangingPunct="1"/>
            <a:endParaRPr lang="ru-RU" smtClean="0"/>
          </a:p>
        </p:txBody>
      </p:sp>
      <p:pic>
        <p:nvPicPr>
          <p:cNvPr id="4" name="Picture 11" descr="http://alchevskpravoslavniy.ru/wp-content/uploads/2010/09/1102.jpg"/>
          <p:cNvPicPr>
            <a:picLocks noChangeAspect="1" noChangeArrowheads="1"/>
          </p:cNvPicPr>
          <p:nvPr/>
        </p:nvPicPr>
        <p:blipFill>
          <a:blip r:embed="rId2" cstate="print"/>
          <a:srcRect/>
          <a:stretch>
            <a:fillRect/>
          </a:stretch>
        </p:blipFill>
        <p:spPr bwMode="auto">
          <a:xfrm>
            <a:off x="5940152" y="3109102"/>
            <a:ext cx="2400489" cy="3349339"/>
          </a:xfrm>
          <a:prstGeom prst="roundRect">
            <a:avLst/>
          </a:prstGeom>
          <a:noFill/>
          <a:ln w="38100">
            <a:solidFill>
              <a:schemeClr val="accent1">
                <a:lumMod val="50000"/>
              </a:schemeClr>
            </a:solidFill>
          </a:ln>
        </p:spPr>
      </p:pic>
      <p:pic>
        <p:nvPicPr>
          <p:cNvPr id="5124" name="Picture 3" descr="C:\Users\User\Searches\Desktop\279661.jpg"/>
          <p:cNvPicPr>
            <a:picLocks noChangeAspect="1" noChangeArrowheads="1"/>
          </p:cNvPicPr>
          <p:nvPr/>
        </p:nvPicPr>
        <p:blipFill>
          <a:blip r:embed="rId3" cstate="print"/>
          <a:srcRect/>
          <a:stretch>
            <a:fillRect/>
          </a:stretch>
        </p:blipFill>
        <p:spPr bwMode="auto">
          <a:xfrm rot="-1547965">
            <a:off x="2078038" y="3425825"/>
            <a:ext cx="2320925" cy="2971800"/>
          </a:xfrm>
          <a:prstGeom prst="rect">
            <a:avLst/>
          </a:prstGeom>
          <a:noFill/>
          <a:ln w="9525">
            <a:noFill/>
            <a:miter lim="800000"/>
            <a:headEnd/>
            <a:tailEnd/>
          </a:ln>
        </p:spPr>
      </p:pic>
      <p:pic>
        <p:nvPicPr>
          <p:cNvPr id="5125" name="Picture 2" descr="C:\Users\User\Searches\Desktop\d4bc2d3de1b33969ba1e399d940426ef--cinderella-bling-bling.jpg"/>
          <p:cNvPicPr>
            <a:picLocks noChangeAspect="1" noChangeArrowheads="1"/>
          </p:cNvPicPr>
          <p:nvPr/>
        </p:nvPicPr>
        <p:blipFill>
          <a:blip r:embed="rId4" cstate="print"/>
          <a:srcRect/>
          <a:stretch>
            <a:fillRect/>
          </a:stretch>
        </p:blipFill>
        <p:spPr bwMode="auto">
          <a:xfrm>
            <a:off x="971550" y="188913"/>
            <a:ext cx="739775" cy="719137"/>
          </a:xfrm>
          <a:prstGeom prst="rect">
            <a:avLst/>
          </a:prstGeom>
          <a:noFill/>
          <a:ln w="9525">
            <a:noFill/>
            <a:miter lim="800000"/>
            <a:headEnd/>
            <a:tailEnd/>
          </a:ln>
        </p:spPr>
      </p:pic>
      <p:pic>
        <p:nvPicPr>
          <p:cNvPr id="5126" name="Picture 3" descr="C:\Users\User\Searches\Desktop\462679_14.png"/>
          <p:cNvPicPr>
            <a:picLocks noChangeAspect="1" noChangeArrowheads="1"/>
          </p:cNvPicPr>
          <p:nvPr/>
        </p:nvPicPr>
        <p:blipFill>
          <a:blip r:embed="rId5" cstate="print"/>
          <a:srcRect/>
          <a:stretch>
            <a:fillRect/>
          </a:stretch>
        </p:blipFill>
        <p:spPr bwMode="auto">
          <a:xfrm>
            <a:off x="1116013" y="1341438"/>
            <a:ext cx="719137" cy="8112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r>
              <a:rPr lang="ru-RU" b="1" smtClean="0"/>
              <a:t>ЕТОДЫ ИССЛЕДОВАНИЯ:</a:t>
            </a:r>
          </a:p>
        </p:txBody>
      </p:sp>
      <p:sp>
        <p:nvSpPr>
          <p:cNvPr id="6147" name="Содержимое 2"/>
          <p:cNvSpPr>
            <a:spLocks noGrp="1"/>
          </p:cNvSpPr>
          <p:nvPr>
            <p:ph idx="1"/>
          </p:nvPr>
        </p:nvSpPr>
        <p:spPr/>
        <p:txBody>
          <a:bodyPr/>
          <a:lstStyle/>
          <a:p>
            <a:pPr eaLnBrk="1" hangingPunct="1"/>
            <a:r>
              <a:rPr lang="ru-RU" sz="3600" smtClean="0">
                <a:latin typeface="Arial Black" pitchFamily="34" charset="0"/>
              </a:rPr>
              <a:t>изучение литературных произведений по выбранной теме;</a:t>
            </a:r>
          </a:p>
          <a:p>
            <a:pPr eaLnBrk="1" hangingPunct="1"/>
            <a:r>
              <a:rPr lang="ru-RU" sz="3600" smtClean="0">
                <a:latin typeface="Arial Black" pitchFamily="34" charset="0"/>
              </a:rPr>
              <a:t>проведение сравнительного анализа прочитанных сказок.</a:t>
            </a:r>
          </a:p>
          <a:p>
            <a:pPr eaLnBrk="1" hangingPunct="1"/>
            <a:endParaRPr lang="ru-RU" smtClean="0"/>
          </a:p>
        </p:txBody>
      </p:sp>
      <p:pic>
        <p:nvPicPr>
          <p:cNvPr id="6148" name="Picture 2" descr="C:\Users\User\Searches\Desktop\img3 (1).jpg"/>
          <p:cNvPicPr>
            <a:picLocks noChangeAspect="1" noChangeArrowheads="1"/>
          </p:cNvPicPr>
          <p:nvPr/>
        </p:nvPicPr>
        <p:blipFill>
          <a:blip r:embed="rId2" cstate="print"/>
          <a:srcRect/>
          <a:stretch>
            <a:fillRect/>
          </a:stretch>
        </p:blipFill>
        <p:spPr bwMode="auto">
          <a:xfrm>
            <a:off x="468313" y="404813"/>
            <a:ext cx="1055687" cy="7921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5800"/>
          </a:xfrm>
        </p:spPr>
        <p:txBody>
          <a:bodyPr rtlCol="0">
            <a:normAutofit fontScale="90000"/>
          </a:bodyPr>
          <a:lstStyle/>
          <a:p>
            <a:pPr eaLnBrk="1" fontAlgn="auto" hangingPunct="1">
              <a:spcAft>
                <a:spcPts val="0"/>
              </a:spcAft>
              <a:defRPr/>
            </a:pPr>
            <a:r>
              <a:rPr lang="ru-RU" b="1" dirty="0" smtClean="0"/>
              <a:t>Г  </a:t>
            </a:r>
            <a:r>
              <a:rPr lang="ru-RU" b="1" dirty="0" err="1" smtClean="0"/>
              <a:t>ипотеза</a:t>
            </a:r>
            <a:r>
              <a:rPr lang="ru-RU" b="1" dirty="0" smtClean="0"/>
              <a:t>:</a:t>
            </a:r>
            <a:r>
              <a:rPr lang="ru-RU" dirty="0" smtClean="0"/>
              <a:t> предположим, что не во всех русских народных сказках, добро побеждает зло, как думают многие читатели.</a:t>
            </a:r>
            <a:br>
              <a:rPr lang="ru-RU" dirty="0" smtClean="0"/>
            </a:br>
            <a:endParaRPr lang="ru-RU" dirty="0" smtClean="0"/>
          </a:p>
        </p:txBody>
      </p:sp>
      <p:pic>
        <p:nvPicPr>
          <p:cNvPr id="7171" name="Picture 2" descr="C:\Users\User\Searches\Desktop\67eb6b3b696b7b5a74275786dd1b3662--cinderella-bling-bling.jpg"/>
          <p:cNvPicPr>
            <a:picLocks noChangeAspect="1" noChangeArrowheads="1"/>
          </p:cNvPicPr>
          <p:nvPr/>
        </p:nvPicPr>
        <p:blipFill>
          <a:blip r:embed="rId2" cstate="print"/>
          <a:srcRect/>
          <a:stretch>
            <a:fillRect/>
          </a:stretch>
        </p:blipFill>
        <p:spPr bwMode="auto">
          <a:xfrm>
            <a:off x="395288" y="188913"/>
            <a:ext cx="720725" cy="1119187"/>
          </a:xfrm>
          <a:prstGeom prst="rect">
            <a:avLst/>
          </a:prstGeom>
          <a:noFill/>
          <a:ln w="9525">
            <a:noFill/>
            <a:miter lim="800000"/>
            <a:headEnd/>
            <a:tailEnd/>
          </a:ln>
        </p:spPr>
      </p:pic>
      <p:pic>
        <p:nvPicPr>
          <p:cNvPr id="7172" name="Picture 3" descr="C:\Users\User\Searches\Desktop\content-audit-boy-with-mag-glass.jpg"/>
          <p:cNvPicPr>
            <a:picLocks noGrp="1" noChangeAspect="1" noChangeArrowheads="1"/>
          </p:cNvPicPr>
          <p:nvPr>
            <p:ph idx="1"/>
          </p:nvPr>
        </p:nvPicPr>
        <p:blipFill>
          <a:blip r:embed="rId3" cstate="print"/>
          <a:srcRect/>
          <a:stretch>
            <a:fillRect/>
          </a:stretch>
        </p:blipFill>
        <p:spPr>
          <a:xfrm>
            <a:off x="2124075" y="2852738"/>
            <a:ext cx="5040313" cy="336232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457200" y="908050"/>
            <a:ext cx="8229600" cy="5218113"/>
          </a:xfrm>
        </p:spPr>
        <p:txBody>
          <a:bodyPr/>
          <a:lstStyle/>
          <a:p>
            <a:pPr eaLnBrk="1" hangingPunct="1">
              <a:buFont typeface="Arial" charset="0"/>
              <a:buNone/>
            </a:pPr>
            <a:r>
              <a:rPr lang="ru-RU" smtClean="0"/>
              <a:t>    Вспомним слова, написанные великим русским поэтом – Александром Сергеевичем Пушкиным: </a:t>
            </a:r>
          </a:p>
          <a:p>
            <a:pPr eaLnBrk="1" hangingPunct="1">
              <a:buFont typeface="Arial" charset="0"/>
              <a:buNone/>
            </a:pPr>
            <a:r>
              <a:rPr lang="ru-RU" smtClean="0">
                <a:latin typeface="Arial Black" pitchFamily="34" charset="0"/>
              </a:rPr>
              <a:t>«Сказка – ложь, да в ней намек, добрым молодцам урок!» </a:t>
            </a:r>
          </a:p>
          <a:p>
            <a:pPr eaLnBrk="1" hangingPunct="1"/>
            <a:endParaRPr lang="ru-RU" smtClean="0"/>
          </a:p>
        </p:txBody>
      </p:sp>
      <p:pic>
        <p:nvPicPr>
          <p:cNvPr id="8195" name="Picture 2" descr="C:\Users\User\Searches\Desktop\pushkin-v-zastavku.jpg"/>
          <p:cNvPicPr>
            <a:picLocks noChangeAspect="1" noChangeArrowheads="1"/>
          </p:cNvPicPr>
          <p:nvPr/>
        </p:nvPicPr>
        <p:blipFill>
          <a:blip r:embed="rId2" cstate="print"/>
          <a:srcRect/>
          <a:stretch>
            <a:fillRect/>
          </a:stretch>
        </p:blipFill>
        <p:spPr bwMode="auto">
          <a:xfrm>
            <a:off x="2411413" y="3644900"/>
            <a:ext cx="4056062" cy="28257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ru-RU" smtClean="0"/>
              <a:t>Толковый словарь </a:t>
            </a:r>
          </a:p>
        </p:txBody>
      </p:sp>
      <p:sp>
        <p:nvSpPr>
          <p:cNvPr id="3" name="Содержимое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ru-RU" b="1" dirty="0" smtClean="0"/>
              <a:t>Добро - нечто положительное, хорошее, полезное, противоположное злу.</a:t>
            </a:r>
            <a:endParaRPr lang="ru-RU" dirty="0" smtClean="0"/>
          </a:p>
          <a:p>
            <a:pPr eaLnBrk="1" fontAlgn="auto" hangingPunct="1">
              <a:spcAft>
                <a:spcPts val="0"/>
              </a:spcAft>
              <a:buFont typeface="Arial" pitchFamily="34" charset="0"/>
              <a:buNone/>
              <a:defRPr/>
            </a:pPr>
            <a:r>
              <a:rPr lang="ru-RU" dirty="0" smtClean="0"/>
              <a:t>    То есть  это всё то, что полезно людям и обществу, что способствует улучшению жизни.</a:t>
            </a:r>
          </a:p>
          <a:p>
            <a:pPr eaLnBrk="1" fontAlgn="auto" hangingPunct="1">
              <a:spcAft>
                <a:spcPts val="0"/>
              </a:spcAft>
              <a:buFont typeface="Arial" pitchFamily="34" charset="0"/>
              <a:buChar char="•"/>
              <a:defRPr/>
            </a:pPr>
            <a:r>
              <a:rPr lang="ru-RU" b="1" dirty="0" smtClean="0"/>
              <a:t>Зло - нечто дурное, вредное, противоположное добру.</a:t>
            </a:r>
            <a:endParaRPr lang="ru-RU" dirty="0" smtClean="0"/>
          </a:p>
          <a:p>
            <a:pPr eaLnBrk="1" fontAlgn="auto" hangingPunct="1">
              <a:spcAft>
                <a:spcPts val="0"/>
              </a:spcAft>
              <a:buFont typeface="Arial" pitchFamily="34" charset="0"/>
              <a:buNone/>
              <a:defRPr/>
            </a:pPr>
            <a:r>
              <a:rPr lang="ru-RU" dirty="0" smtClean="0"/>
              <a:t>    То есть это всё то, что противоположно добру. Это то, что губит душу человека и отношения между людьми, побуждает совершать плохие поступки, разжигает вражду.</a:t>
            </a:r>
            <a:r>
              <a:rPr lang="ru-RU" b="1" i="1" dirty="0" smtClean="0"/>
              <a:t> </a:t>
            </a:r>
            <a:endParaRPr lang="ru-RU" dirty="0" smtClean="0"/>
          </a:p>
          <a:p>
            <a:pPr eaLnBrk="1" fontAlgn="auto" hangingPunct="1">
              <a:spcAft>
                <a:spcPts val="0"/>
              </a:spcAft>
              <a:buFont typeface="Arial" pitchFamily="34" charset="0"/>
              <a:buChar char="•"/>
              <a:defRPr/>
            </a:pPr>
            <a:endParaRPr lang="ru-RU" dirty="0" smtClean="0"/>
          </a:p>
        </p:txBody>
      </p:sp>
      <p:pic>
        <p:nvPicPr>
          <p:cNvPr id="9220" name="Picture 3" descr="C:\Users\User\Searches\Desktop\4670d22080ece5fa3027608e1c753682.gif"/>
          <p:cNvPicPr>
            <a:picLocks noChangeAspect="1" noChangeArrowheads="1" noCrop="1"/>
          </p:cNvPicPr>
          <p:nvPr/>
        </p:nvPicPr>
        <p:blipFill>
          <a:blip r:embed="rId2" cstate="print"/>
          <a:srcRect/>
          <a:stretch>
            <a:fillRect/>
          </a:stretch>
        </p:blipFill>
        <p:spPr bwMode="auto">
          <a:xfrm>
            <a:off x="7092950" y="188913"/>
            <a:ext cx="1550988" cy="10080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Два волка</a:t>
            </a:r>
            <a:endParaRPr lang="ru-RU" dirty="0"/>
          </a:p>
        </p:txBody>
      </p:sp>
      <p:pic>
        <p:nvPicPr>
          <p:cNvPr id="5122" name="Picture 2" descr="C:\Users\Бухгалтер\Desktop\Рисунки 3\photo_5213280163889004827_y.jpg"/>
          <p:cNvPicPr>
            <a:picLocks noChangeAspect="1" noChangeArrowheads="1"/>
          </p:cNvPicPr>
          <p:nvPr/>
        </p:nvPicPr>
        <p:blipFill>
          <a:blip r:embed="rId2"/>
          <a:srcRect/>
          <a:stretch>
            <a:fillRect/>
          </a:stretch>
        </p:blipFill>
        <p:spPr bwMode="auto">
          <a:xfrm>
            <a:off x="1000100" y="428604"/>
            <a:ext cx="7358114" cy="621508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TotalTime>
  <Words>429</Words>
  <Application>Microsoft Office PowerPoint</Application>
  <PresentationFormat>Экран (4:3)</PresentationFormat>
  <Paragraphs>56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ЕЛЬ РАБОТЫ:</vt:lpstr>
      <vt:lpstr>АДАЧИ ПРОЕКТА:</vt:lpstr>
      <vt:lpstr>Слайд 4</vt:lpstr>
      <vt:lpstr>ЕТОДЫ ИССЛЕДОВАНИЯ:</vt:lpstr>
      <vt:lpstr>Г  ипотеза: предположим, что не во всех русских народных сказках, добро побеждает зло, как думают многие читатели. </vt:lpstr>
      <vt:lpstr>Слайд 7</vt:lpstr>
      <vt:lpstr>Толковый словарь </vt:lpstr>
      <vt:lpstr>Два волка</vt:lpstr>
      <vt:lpstr> «Колобок»</vt:lpstr>
      <vt:lpstr>Слайд 11</vt:lpstr>
      <vt:lpstr>«Теремок»</vt:lpstr>
      <vt:lpstr>Слайд 13</vt:lpstr>
      <vt:lpstr>«Снегурочка»</vt:lpstr>
      <vt:lpstr>Слайд 15</vt:lpstr>
      <vt:lpstr>Слайд 16</vt:lpstr>
      <vt:lpstr>«Иван царевич и Серый волк» </vt:lpstr>
      <vt:lpstr>Слайд 18</vt:lpstr>
      <vt:lpstr>Слайд 19</vt:lpstr>
      <vt:lpstr>Слайд 20</vt:lpstr>
      <vt:lpstr>«Морозко» </vt:lpstr>
      <vt:lpstr>Слайд 22</vt:lpstr>
      <vt:lpstr>«Сивка-бурка» </vt:lpstr>
      <vt:lpstr>Слайд 24</vt:lpstr>
      <vt:lpstr>Наши выводы:</vt:lpstr>
      <vt:lpstr>Слайд 26</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Бухгалтер</cp:lastModifiedBy>
  <cp:revision>40</cp:revision>
  <dcterms:created xsi:type="dcterms:W3CDTF">2020-11-03T05:05:44Z</dcterms:created>
  <dcterms:modified xsi:type="dcterms:W3CDTF">2022-12-03T14:55:19Z</dcterms:modified>
</cp:coreProperties>
</file>