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653" r:id="rId2"/>
    <p:sldId id="720" r:id="rId3"/>
    <p:sldId id="721" r:id="rId4"/>
    <p:sldId id="722" r:id="rId5"/>
    <p:sldId id="723" r:id="rId6"/>
    <p:sldId id="726" r:id="rId7"/>
    <p:sldId id="724" r:id="rId8"/>
    <p:sldId id="727" r:id="rId9"/>
    <p:sldId id="728" r:id="rId10"/>
    <p:sldId id="729" r:id="rId11"/>
    <p:sldId id="736" r:id="rId12"/>
    <p:sldId id="730" r:id="rId13"/>
    <p:sldId id="731" r:id="rId14"/>
    <p:sldId id="732" r:id="rId15"/>
    <p:sldId id="733" r:id="rId16"/>
    <p:sldId id="734" r:id="rId17"/>
    <p:sldId id="737" r:id="rId18"/>
    <p:sldId id="735" r:id="rId19"/>
    <p:sldId id="738" r:id="rId20"/>
    <p:sldId id="522" r:id="rId21"/>
  </p:sldIdLst>
  <p:sldSz cx="9144000" cy="5143500" type="screen16x9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99FF33"/>
    <a:srgbClr val="00FF00"/>
    <a:srgbClr val="99FF66"/>
    <a:srgbClr val="66FF33"/>
    <a:srgbClr val="3333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606" autoAdjust="0"/>
    <p:restoredTop sz="96809" autoAdjust="0"/>
  </p:normalViewPr>
  <p:slideViewPr>
    <p:cSldViewPr>
      <p:cViewPr varScale="1">
        <p:scale>
          <a:sx n="47" d="100"/>
          <a:sy n="47" d="100"/>
        </p:scale>
        <p:origin x="-108" y="-12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image" Target="../media/image27.wmf"/><Relationship Id="rId16" Type="http://schemas.openxmlformats.org/officeDocument/2006/relationships/image" Target="../media/image41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5" Type="http://schemas.openxmlformats.org/officeDocument/2006/relationships/image" Target="../media/image4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Relationship Id="rId14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3" Type="http://schemas.openxmlformats.org/officeDocument/2006/relationships/image" Target="../media/image37.wmf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2" Type="http://schemas.openxmlformats.org/officeDocument/2006/relationships/image" Target="../media/image36.wmf"/><Relationship Id="rId1" Type="http://schemas.openxmlformats.org/officeDocument/2006/relationships/image" Target="../media/image26.w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39.wmf"/><Relationship Id="rId15" Type="http://schemas.openxmlformats.org/officeDocument/2006/relationships/image" Target="../media/image51.wmf"/><Relationship Id="rId10" Type="http://schemas.openxmlformats.org/officeDocument/2006/relationships/image" Target="../media/image46.wmf"/><Relationship Id="rId4" Type="http://schemas.openxmlformats.org/officeDocument/2006/relationships/image" Target="../media/image38.wmf"/><Relationship Id="rId9" Type="http://schemas.openxmlformats.org/officeDocument/2006/relationships/image" Target="../media/image45.wmf"/><Relationship Id="rId14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53.wmf"/><Relationship Id="rId4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wmf"/><Relationship Id="rId18" Type="http://schemas.openxmlformats.org/officeDocument/2006/relationships/image" Target="../media/image75.wmf"/><Relationship Id="rId3" Type="http://schemas.openxmlformats.org/officeDocument/2006/relationships/image" Target="../media/image60.wmf"/><Relationship Id="rId21" Type="http://schemas.openxmlformats.org/officeDocument/2006/relationships/image" Target="../media/image78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17" Type="http://schemas.openxmlformats.org/officeDocument/2006/relationships/image" Target="../media/image74.wmf"/><Relationship Id="rId25" Type="http://schemas.openxmlformats.org/officeDocument/2006/relationships/image" Target="../media/image35.wmf"/><Relationship Id="rId2" Type="http://schemas.openxmlformats.org/officeDocument/2006/relationships/image" Target="../media/image59.wmf"/><Relationship Id="rId16" Type="http://schemas.openxmlformats.org/officeDocument/2006/relationships/image" Target="../media/image73.wmf"/><Relationship Id="rId20" Type="http://schemas.openxmlformats.org/officeDocument/2006/relationships/image" Target="../media/image77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24" Type="http://schemas.openxmlformats.org/officeDocument/2006/relationships/image" Target="../media/image81.wmf"/><Relationship Id="rId5" Type="http://schemas.openxmlformats.org/officeDocument/2006/relationships/image" Target="../media/image62.wmf"/><Relationship Id="rId15" Type="http://schemas.openxmlformats.org/officeDocument/2006/relationships/image" Target="../media/image72.wmf"/><Relationship Id="rId23" Type="http://schemas.openxmlformats.org/officeDocument/2006/relationships/image" Target="../media/image80.wmf"/><Relationship Id="rId10" Type="http://schemas.openxmlformats.org/officeDocument/2006/relationships/image" Target="../media/image67.wmf"/><Relationship Id="rId19" Type="http://schemas.openxmlformats.org/officeDocument/2006/relationships/image" Target="../media/image76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Relationship Id="rId14" Type="http://schemas.openxmlformats.org/officeDocument/2006/relationships/image" Target="../media/image71.wmf"/><Relationship Id="rId22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33061-1609-4D22-9004-82AF977B66DC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28544-B984-421F-89B7-B4D9CEA58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1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="" xmlns:a16="http://schemas.microsoft.com/office/drawing/2014/main" id="{17D17013-8F58-4CC5-9C9C-5983FDB955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="" xmlns:a16="http://schemas.microsoft.com/office/drawing/2014/main" id="{EF9B8A48-29F3-4E1D-83AD-F79FE74CC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="" xmlns:a16="http://schemas.microsoft.com/office/drawing/2014/main" id="{CDD41419-CE6A-4D98-91EA-E89B10FCCF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2A60EA-8F6C-4FD3-9E53-C9CE733FBEF3}" type="slidenum">
              <a:rPr lang="ru-RU" altLang="ru-RU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5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8C9F-DBA7-444B-B58F-3FAFF083401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02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DFE3D-4013-47E2-BEEC-74242CEC9B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794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xmlns="" id="{17D17013-8F58-4CC5-9C9C-5983FDB955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xmlns="" id="{EF9B8A48-29F3-4E1D-83AD-F79FE74CC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xmlns="" id="{CDD41419-CE6A-4D98-91EA-E89B10FCCF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2A60EA-8F6C-4FD3-9E53-C9CE733FBEF3}" type="slidenum">
              <a:rPr lang="ru-RU" altLang="ru-RU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91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1649589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305B6E4-F5DD-43BF-BCD0-0DBDC61D74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ECD6E-9A06-4923-B2E4-FE8B4CD985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2257427"/>
            <a:ext cx="457200" cy="330994"/>
          </a:xfrm>
        </p:spPr>
        <p:txBody>
          <a:bodyPr/>
          <a:lstStyle/>
          <a:p>
            <a:pPr>
              <a:defRPr/>
            </a:pPr>
            <a:fld id="{FEF4A43B-FDC1-4809-8872-99287E634D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28601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28602"/>
            <a:ext cx="1447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71E9C8D-AD49-4683-B1C2-8307E70F5B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76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pPr>
              <a:defRPr/>
            </a:pPr>
            <a:fld id="{5397C3DC-1CAA-4285-9349-617CFE4DD6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057401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1649589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D092718-A28A-491B-9E07-4AEF514F0B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FE4A3-C245-476D-9A0C-DFEACF7A97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3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143001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2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DF975B5-CB92-4791-BBA5-2ACE012240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pPr>
              <a:defRPr/>
            </a:pPr>
            <a:fld id="{A9666F98-C927-422F-80DE-8D3597A2D0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4743451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46D89E-8A32-4282-9B55-4DC945DA52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234555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28D8A8E-459F-4D45-8ABD-F60216FD91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234555"/>
            <a:ext cx="457200" cy="330994"/>
          </a:xfrm>
        </p:spPr>
        <p:txBody>
          <a:bodyPr/>
          <a:lstStyle/>
          <a:p>
            <a:pPr>
              <a:defRPr/>
            </a:pPr>
            <a:fld id="{78937E73-1AA0-40CF-98AD-2DB2F0FAF0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780132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C98C097-254E-45E8-B807-DA01E212D8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" Type="http://schemas.openxmlformats.org/officeDocument/2006/relationships/oleObject" Target="../embeddings/oleObject17.bin"/><Relationship Id="rId21" Type="http://schemas.openxmlformats.org/officeDocument/2006/relationships/image" Target="../media/image45.wmf"/><Relationship Id="rId34" Type="http://schemas.openxmlformats.org/officeDocument/2006/relationships/image" Target="../media/image3.gi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43.wmf"/><Relationship Id="rId25" Type="http://schemas.openxmlformats.org/officeDocument/2006/relationships/image" Target="../media/image47.wmf"/><Relationship Id="rId33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49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27.bin"/><Relationship Id="rId32" Type="http://schemas.openxmlformats.org/officeDocument/2006/relationships/oleObject" Target="../embeddings/oleObject31.bin"/><Relationship Id="rId5" Type="http://schemas.openxmlformats.org/officeDocument/2006/relationships/image" Target="../media/image36.png"/><Relationship Id="rId15" Type="http://schemas.openxmlformats.org/officeDocument/2006/relationships/image" Target="../media/image42.wmf"/><Relationship Id="rId23" Type="http://schemas.openxmlformats.org/officeDocument/2006/relationships/image" Target="../media/image46.wmf"/><Relationship Id="rId28" Type="http://schemas.openxmlformats.org/officeDocument/2006/relationships/oleObject" Target="../embeddings/oleObject29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44.wmf"/><Relationship Id="rId31" Type="http://schemas.openxmlformats.org/officeDocument/2006/relationships/image" Target="../media/image50.wmf"/><Relationship Id="rId4" Type="http://schemas.openxmlformats.org/officeDocument/2006/relationships/image" Target="../media/image26.wmf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48.wmf"/><Relationship Id="rId30" Type="http://schemas.openxmlformats.org/officeDocument/2006/relationships/oleObject" Target="../embeddings/oleObject30.bin"/><Relationship Id="rId8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6.png"/><Relationship Id="rId10" Type="http://schemas.openxmlformats.org/officeDocument/2006/relationships/image" Target="../media/image3.gif"/><Relationship Id="rId4" Type="http://schemas.openxmlformats.org/officeDocument/2006/relationships/image" Target="../media/image53.wmf"/><Relationship Id="rId9" Type="http://schemas.openxmlformats.org/officeDocument/2006/relationships/image" Target="../media/image5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11" Type="http://schemas.openxmlformats.org/officeDocument/2006/relationships/image" Target="../media/image3.gi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57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4.bin"/><Relationship Id="rId18" Type="http://schemas.openxmlformats.org/officeDocument/2006/relationships/image" Target="../media/image65.wmf"/><Relationship Id="rId26" Type="http://schemas.openxmlformats.org/officeDocument/2006/relationships/image" Target="../media/image69.wmf"/><Relationship Id="rId39" Type="http://schemas.openxmlformats.org/officeDocument/2006/relationships/oleObject" Target="../embeddings/oleObject57.bin"/><Relationship Id="rId21" Type="http://schemas.openxmlformats.org/officeDocument/2006/relationships/oleObject" Target="../embeddings/oleObject48.bin"/><Relationship Id="rId34" Type="http://schemas.openxmlformats.org/officeDocument/2006/relationships/image" Target="../media/image73.wmf"/><Relationship Id="rId42" Type="http://schemas.openxmlformats.org/officeDocument/2006/relationships/image" Target="../media/image77.wmf"/><Relationship Id="rId47" Type="http://schemas.openxmlformats.org/officeDocument/2006/relationships/image" Target="../media/image82.png"/><Relationship Id="rId50" Type="http://schemas.openxmlformats.org/officeDocument/2006/relationships/image" Target="../media/image80.wmf"/><Relationship Id="rId55" Type="http://schemas.openxmlformats.org/officeDocument/2006/relationships/image" Target="../media/image3.gif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4.wmf"/><Relationship Id="rId29" Type="http://schemas.openxmlformats.org/officeDocument/2006/relationships/oleObject" Target="../embeddings/oleObject52.bin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68.wmf"/><Relationship Id="rId32" Type="http://schemas.openxmlformats.org/officeDocument/2006/relationships/image" Target="../media/image72.wmf"/><Relationship Id="rId37" Type="http://schemas.openxmlformats.org/officeDocument/2006/relationships/oleObject" Target="../embeddings/oleObject56.bin"/><Relationship Id="rId40" Type="http://schemas.openxmlformats.org/officeDocument/2006/relationships/image" Target="../media/image76.wmf"/><Relationship Id="rId45" Type="http://schemas.openxmlformats.org/officeDocument/2006/relationships/oleObject" Target="../embeddings/oleObject60.bin"/><Relationship Id="rId53" Type="http://schemas.openxmlformats.org/officeDocument/2006/relationships/oleObject" Target="../embeddings/oleObject6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47.bin"/><Relationship Id="rId31" Type="http://schemas.openxmlformats.org/officeDocument/2006/relationships/oleObject" Target="../embeddings/oleObject53.bin"/><Relationship Id="rId44" Type="http://schemas.openxmlformats.org/officeDocument/2006/relationships/image" Target="../media/image78.wmf"/><Relationship Id="rId52" Type="http://schemas.openxmlformats.org/officeDocument/2006/relationships/image" Target="../media/image8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Relationship Id="rId27" Type="http://schemas.openxmlformats.org/officeDocument/2006/relationships/oleObject" Target="../embeddings/oleObject51.bin"/><Relationship Id="rId30" Type="http://schemas.openxmlformats.org/officeDocument/2006/relationships/image" Target="../media/image71.wmf"/><Relationship Id="rId35" Type="http://schemas.openxmlformats.org/officeDocument/2006/relationships/oleObject" Target="../embeddings/oleObject55.bin"/><Relationship Id="rId43" Type="http://schemas.openxmlformats.org/officeDocument/2006/relationships/oleObject" Target="../embeddings/oleObject59.bin"/><Relationship Id="rId48" Type="http://schemas.openxmlformats.org/officeDocument/2006/relationships/image" Target="../media/image80.png"/><Relationship Id="rId8" Type="http://schemas.openxmlformats.org/officeDocument/2006/relationships/image" Target="../media/image60.wmf"/><Relationship Id="rId51" Type="http://schemas.openxmlformats.org/officeDocument/2006/relationships/oleObject" Target="../embeddings/oleObject62.bin"/><Relationship Id="rId3" Type="http://schemas.openxmlformats.org/officeDocument/2006/relationships/oleObject" Target="../embeddings/oleObject39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0.bin"/><Relationship Id="rId33" Type="http://schemas.openxmlformats.org/officeDocument/2006/relationships/oleObject" Target="../embeddings/oleObject54.bin"/><Relationship Id="rId38" Type="http://schemas.openxmlformats.org/officeDocument/2006/relationships/image" Target="../media/image75.wmf"/><Relationship Id="rId46" Type="http://schemas.openxmlformats.org/officeDocument/2006/relationships/image" Target="../media/image79.wmf"/><Relationship Id="rId20" Type="http://schemas.openxmlformats.org/officeDocument/2006/relationships/image" Target="../media/image66.wmf"/><Relationship Id="rId41" Type="http://schemas.openxmlformats.org/officeDocument/2006/relationships/oleObject" Target="../embeddings/oleObject58.bin"/><Relationship Id="rId54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59.wmf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28" Type="http://schemas.openxmlformats.org/officeDocument/2006/relationships/image" Target="../media/image70.wmf"/><Relationship Id="rId36" Type="http://schemas.openxmlformats.org/officeDocument/2006/relationships/image" Target="../media/image74.wmf"/><Relationship Id="rId49" Type="http://schemas.openxmlformats.org/officeDocument/2006/relationships/oleObject" Target="../embeddings/oleObject6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33.wmf"/><Relationship Id="rId26" Type="http://schemas.openxmlformats.org/officeDocument/2006/relationships/oleObject" Target="../embeddings/oleObject12.bin"/><Relationship Id="rId21" Type="http://schemas.openxmlformats.org/officeDocument/2006/relationships/oleObject" Target="../embeddings/oleObject10.bin"/><Relationship Id="rId34" Type="http://schemas.openxmlformats.org/officeDocument/2006/relationships/oleObject" Target="../embeddings/oleObject16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36.wmf"/><Relationship Id="rId33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29" Type="http://schemas.openxmlformats.org/officeDocument/2006/relationships/image" Target="../media/image3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3.gi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36.png"/><Relationship Id="rId28" Type="http://schemas.openxmlformats.org/officeDocument/2006/relationships/oleObject" Target="../embeddings/oleObject13.bin"/><Relationship Id="rId36" Type="http://schemas.openxmlformats.org/officeDocument/2006/relationships/image" Target="../media/image25.jpeg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9.bin"/><Relationship Id="rId31" Type="http://schemas.openxmlformats.org/officeDocument/2006/relationships/image" Target="../media/image3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1.wmf"/><Relationship Id="rId22" Type="http://schemas.openxmlformats.org/officeDocument/2006/relationships/image" Target="../media/image35.wmf"/><Relationship Id="rId27" Type="http://schemas.openxmlformats.org/officeDocument/2006/relationships/image" Target="../media/image37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41.wmf"/><Relationship Id="rId8" Type="http://schemas.openxmlformats.org/officeDocument/2006/relationships/image" Target="../media/image28.wmf"/><Relationship Id="rId3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Program Files\Microsoft Office\Clipart\Pub60Cor\ag00135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4869657"/>
            <a:ext cx="105092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557224" y="1629482"/>
            <a:ext cx="853340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3333CC"/>
                </a:solidFill>
                <a:latin typeface="Georgia" pitchFamily="18" charset="0"/>
                <a:cs typeface="Times New Roman" pitchFamily="18" charset="0"/>
              </a:rPr>
              <a:t>ГРАФИЧЕСКИЙ </a:t>
            </a:r>
            <a:r>
              <a:rPr lang="ru-RU" sz="3200" i="1" dirty="0">
                <a:solidFill>
                  <a:srgbClr val="3333CC"/>
                </a:solidFill>
                <a:latin typeface="Georgia" pitchFamily="18" charset="0"/>
                <a:cs typeface="Times New Roman" pitchFamily="18" charset="0"/>
              </a:rPr>
              <a:t>СПОСОБ РЕШЕНИЯ </a:t>
            </a:r>
            <a:r>
              <a:rPr lang="ru-RU" sz="3200" i="1" dirty="0" smtClean="0">
                <a:solidFill>
                  <a:srgbClr val="3333CC"/>
                </a:solidFill>
                <a:latin typeface="Georgia" pitchFamily="18" charset="0"/>
                <a:cs typeface="Times New Roman" pitchFamily="18" charset="0"/>
              </a:rPr>
              <a:t>СИСТЕМ </a:t>
            </a:r>
            <a:r>
              <a:rPr lang="ru-RU" sz="3200" i="1" dirty="0" smtClean="0">
                <a:solidFill>
                  <a:srgbClr val="3333CC"/>
                </a:solidFill>
                <a:latin typeface="Georgia" pitchFamily="18" charset="0"/>
                <a:cs typeface="Times New Roman" pitchFamily="18" charset="0"/>
              </a:rPr>
              <a:t>УРАВНЕНИЙ</a:t>
            </a:r>
            <a:endParaRPr lang="ru-RU" sz="3200" i="1" dirty="0">
              <a:solidFill>
                <a:srgbClr val="3333CC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84" y="213345"/>
            <a:ext cx="1536733" cy="1206277"/>
          </a:xfrm>
          <a:prstGeom prst="rect">
            <a:avLst/>
          </a:prstGeom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267199" y="4704161"/>
            <a:ext cx="609600" cy="330993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B34D0C5D-D7F5-40E5-A9B3-3AD6334BDE01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5355" y="2359334"/>
            <a:ext cx="1555623" cy="1611466"/>
          </a:xfrm>
          <a:prstGeom prst="rect">
            <a:avLst/>
          </a:prstGeom>
        </p:spPr>
      </p:pic>
      <p:pic>
        <p:nvPicPr>
          <p:cNvPr id="12" name="Рисунок 11" descr="http://alemezencev.narod.ru/Matem/KV_ur17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0" t="20514" r="39103" b="43801"/>
          <a:stretch/>
        </p:blipFill>
        <p:spPr bwMode="auto">
          <a:xfrm>
            <a:off x="862903" y="2359334"/>
            <a:ext cx="1409700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7866" y="3823376"/>
            <a:ext cx="6627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1E09B7"/>
                </a:solidFill>
                <a:cs typeface="Times New Roman" pitchFamily="18" charset="0"/>
              </a:rPr>
              <a:t>Манина Ирина Олеговна</a:t>
            </a:r>
          </a:p>
          <a:p>
            <a:r>
              <a:rPr lang="ru-RU" b="1" i="1" dirty="0" smtClean="0">
                <a:solidFill>
                  <a:srgbClr val="1E09B7"/>
                </a:solidFill>
                <a:cs typeface="Times New Roman" pitchFamily="18" charset="0"/>
              </a:rPr>
              <a:t>ФГКОУ МКК «Пансион воспитанниц» МО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8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1235728" y="86504"/>
            <a:ext cx="6606957" cy="4950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US" b="1" spc="38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941032"/>
              </p:ext>
            </p:extLst>
          </p:nvPr>
        </p:nvGraphicFramePr>
        <p:xfrm>
          <a:off x="1426281" y="119983"/>
          <a:ext cx="1558793" cy="783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3" name="Уравнение" r:id="rId3" imgW="965160" imgH="482400" progId="Equation.3">
                  <p:embed/>
                </p:oleObj>
              </mc:Choice>
              <mc:Fallback>
                <p:oleObj name="Уравнение" r:id="rId3" imgW="965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281" y="119983"/>
                        <a:ext cx="1558793" cy="7837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" name="Группа 77"/>
          <p:cNvGrpSpPr/>
          <p:nvPr/>
        </p:nvGrpSpPr>
        <p:grpSpPr>
          <a:xfrm>
            <a:off x="4354274" y="838138"/>
            <a:ext cx="3657689" cy="4238204"/>
            <a:chOff x="4260808" y="1084048"/>
            <a:chExt cx="4876918" cy="5650939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4260808" y="1084048"/>
              <a:ext cx="4876918" cy="5650939"/>
              <a:chOff x="4206443" y="288737"/>
              <a:chExt cx="4876918" cy="5654157"/>
            </a:xfrm>
          </p:grpSpPr>
          <p:grpSp>
            <p:nvGrpSpPr>
              <p:cNvPr id="61" name="Группа 60"/>
              <p:cNvGrpSpPr/>
              <p:nvPr/>
            </p:nvGrpSpPr>
            <p:grpSpPr>
              <a:xfrm>
                <a:off x="4206443" y="288737"/>
                <a:ext cx="4876918" cy="5654157"/>
                <a:chOff x="4187181" y="692696"/>
                <a:chExt cx="4876918" cy="5654157"/>
              </a:xfrm>
            </p:grpSpPr>
            <p:grpSp>
              <p:nvGrpSpPr>
                <p:cNvPr id="58" name="Группа 57"/>
                <p:cNvGrpSpPr/>
                <p:nvPr/>
              </p:nvGrpSpPr>
              <p:grpSpPr>
                <a:xfrm>
                  <a:off x="4187181" y="692696"/>
                  <a:ext cx="4876918" cy="5654157"/>
                  <a:chOff x="4115173" y="620688"/>
                  <a:chExt cx="4876918" cy="5654157"/>
                </a:xfrm>
              </p:grpSpPr>
              <p:grpSp>
                <p:nvGrpSpPr>
                  <p:cNvPr id="51" name="Группа 50"/>
                  <p:cNvGrpSpPr/>
                  <p:nvPr/>
                </p:nvGrpSpPr>
                <p:grpSpPr>
                  <a:xfrm>
                    <a:off x="4115173" y="620688"/>
                    <a:ext cx="4876918" cy="5654157"/>
                    <a:chOff x="4115173" y="620688"/>
                    <a:chExt cx="4876918" cy="5654157"/>
                  </a:xfrm>
                </p:grpSpPr>
                <p:grpSp>
                  <p:nvGrpSpPr>
                    <p:cNvPr id="46" name="Группа 45"/>
                    <p:cNvGrpSpPr/>
                    <p:nvPr/>
                  </p:nvGrpSpPr>
                  <p:grpSpPr>
                    <a:xfrm>
                      <a:off x="4115173" y="620688"/>
                      <a:ext cx="4876918" cy="5654157"/>
                      <a:chOff x="4115173" y="620688"/>
                      <a:chExt cx="4876918" cy="5654157"/>
                    </a:xfrm>
                  </p:grpSpPr>
                  <p:grpSp>
                    <p:nvGrpSpPr>
                      <p:cNvPr id="40" name="Группа 39"/>
                      <p:cNvGrpSpPr/>
                      <p:nvPr/>
                    </p:nvGrpSpPr>
                    <p:grpSpPr>
                      <a:xfrm>
                        <a:off x="4115173" y="620688"/>
                        <a:ext cx="4876918" cy="5654157"/>
                        <a:chOff x="4315961" y="476672"/>
                        <a:chExt cx="4876918" cy="5654157"/>
                      </a:xfrm>
                    </p:grpSpPr>
                    <p:grpSp>
                      <p:nvGrpSpPr>
                        <p:cNvPr id="2" name="Group 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15961" y="476672"/>
                          <a:ext cx="4808464" cy="5654157"/>
                          <a:chOff x="2739" y="381"/>
                          <a:chExt cx="2869" cy="3562"/>
                        </a:xfrm>
                      </p:grpSpPr>
                      <p:sp>
                        <p:nvSpPr>
                          <p:cNvPr id="3" name="Line 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5567" y="381"/>
                            <a:ext cx="1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" name="Line 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40" y="381"/>
                            <a:ext cx="12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6" name="Line 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07" y="381"/>
                            <a:ext cx="1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" name="Line 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64" y="381"/>
                            <a:ext cx="3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" name="Line 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517" y="381"/>
                            <a:ext cx="3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" name="Line 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760" y="381"/>
                            <a:ext cx="16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0" name="Line 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032" y="381"/>
                            <a:ext cx="7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88" y="381"/>
                            <a:ext cx="8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44" y="381"/>
                            <a:ext cx="1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800" y="381"/>
                            <a:ext cx="1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" name="Line 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56" y="381"/>
                            <a:ext cx="1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5" name="Line 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312" y="381"/>
                            <a:ext cx="2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16" name="Group 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739" y="381"/>
                            <a:ext cx="2869" cy="3562"/>
                            <a:chOff x="617" y="381"/>
                            <a:chExt cx="5021" cy="3562"/>
                          </a:xfrm>
                        </p:grpSpPr>
                        <p:sp>
                          <p:nvSpPr>
                            <p:cNvPr id="19" name="Line 1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40" y="381"/>
                              <a:ext cx="4928" cy="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0" name="Line 2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40" y="618"/>
                              <a:ext cx="4928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" name="Line 2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634" y="855"/>
                              <a:ext cx="4934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2" name="Line 2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34" y="1093"/>
                              <a:ext cx="4934" cy="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3" name="Line 2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634" y="1329"/>
                              <a:ext cx="4934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4" name="Line 2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634" y="1567"/>
                              <a:ext cx="4934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5" name="Line 2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17" y="1804"/>
                              <a:ext cx="4951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6" name="Line 2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34" y="2041"/>
                              <a:ext cx="4934" cy="1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7" name="Line 2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17" y="2274"/>
                              <a:ext cx="5021" cy="2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8" name="Line 2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34" y="2516"/>
                              <a:ext cx="4934" cy="9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9" name="Line 2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617" y="2746"/>
                              <a:ext cx="4951" cy="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0" name="Line 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17" y="2990"/>
                              <a:ext cx="4951" cy="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1" name="Line 3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17" y="3227"/>
                              <a:ext cx="4951" cy="2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2" name="Line 3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17" y="3464"/>
                              <a:ext cx="4951" cy="13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3" name="Line 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17" y="3702"/>
                              <a:ext cx="4951" cy="5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4" name="Line 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17" y="3939"/>
                              <a:ext cx="4951" cy="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  <p:sp>
                      <p:nvSpPr>
                        <p:cNvPr id="35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86897" y="752078"/>
                          <a:ext cx="115846" cy="5372402"/>
                        </a:xfrm>
                        <a:custGeom>
                          <a:avLst/>
                          <a:gdLst>
                            <a:gd name="T0" fmla="*/ 0 w 1"/>
                            <a:gd name="T1" fmla="*/ 2147483647 h 4160"/>
                            <a:gd name="T2" fmla="*/ 0 w 1"/>
                            <a:gd name="T3" fmla="*/ 0 h 4160"/>
                            <a:gd name="T4" fmla="*/ 0 60000 65536"/>
                            <a:gd name="T5" fmla="*/ 0 60000 65536"/>
                            <a:gd name="T6" fmla="*/ 0 w 1"/>
                            <a:gd name="T7" fmla="*/ 0 h 4160"/>
                            <a:gd name="T8" fmla="*/ 1 w 1"/>
                            <a:gd name="T9" fmla="*/ 4160 h 4160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4160">
                              <a:moveTo>
                                <a:pt x="0" y="416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25400" cmpd="sng">
                          <a:solidFill>
                            <a:schemeClr val="tx1"/>
                          </a:solidFill>
                          <a:round/>
                          <a:headEnd/>
                          <a:tailEnd type="stealth" w="lg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" name="Text Box 3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34440" y="490282"/>
                          <a:ext cx="451405" cy="67749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r>
                            <a:rPr lang="en-US" sz="2700" i="1" dirty="0">
                              <a:cs typeface="Arial" charset="0"/>
                            </a:rPr>
                            <a:t>y</a:t>
                          </a:r>
                          <a:endParaRPr lang="ru-RU" sz="2700" i="1" dirty="0"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7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003" y="4577133"/>
                          <a:ext cx="4748500" cy="45745"/>
                        </a:xfrm>
                        <a:custGeom>
                          <a:avLst/>
                          <a:gdLst>
                            <a:gd name="T0" fmla="*/ 0 w 2992"/>
                            <a:gd name="T1" fmla="*/ 2147483647 h 8"/>
                            <a:gd name="T2" fmla="*/ 2147483647 w 2992"/>
                            <a:gd name="T3" fmla="*/ 0 h 8"/>
                            <a:gd name="T4" fmla="*/ 0 60000 65536"/>
                            <a:gd name="T5" fmla="*/ 0 60000 65536"/>
                            <a:gd name="T6" fmla="*/ 0 w 2992"/>
                            <a:gd name="T7" fmla="*/ 0 h 8"/>
                            <a:gd name="T8" fmla="*/ 2992 w 2992"/>
                            <a:gd name="T9" fmla="*/ 8 h 8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2992" h="8">
                              <a:moveTo>
                                <a:pt x="0" y="8"/>
                              </a:moveTo>
                              <a:lnTo>
                                <a:pt x="2992" y="0"/>
                              </a:lnTo>
                            </a:path>
                          </a:pathLst>
                        </a:custGeom>
                        <a:noFill/>
                        <a:ln w="25400" cmpd="sng">
                          <a:solidFill>
                            <a:schemeClr val="tx1"/>
                          </a:solidFill>
                          <a:round/>
                          <a:headEnd/>
                          <a:tailEnd type="stealth" w="lg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8" name="Text Box 3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41474" y="4399257"/>
                          <a:ext cx="451405" cy="67749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r>
                            <a:rPr lang="en-US" sz="2700" i="1" dirty="0">
                              <a:cs typeface="Arial" charset="0"/>
                            </a:rPr>
                            <a:t>x</a:t>
                          </a:r>
                          <a:endParaRPr lang="ru-RU" sz="2700" i="1" dirty="0"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9" name="Text Box 3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69786" y="4517468"/>
                          <a:ext cx="485603" cy="49272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r>
                            <a:rPr lang="en-US" sz="1800" b="1" dirty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cs typeface="Arial" charset="0"/>
                            </a:rPr>
                            <a:t>O</a:t>
                          </a:r>
                          <a:endParaRPr lang="ru-RU" sz="1800" b="1" dirty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cs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41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517958" y="4696918"/>
                        <a:ext cx="400109" cy="49272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ru-RU" sz="1800" dirty="0">
                            <a:cs typeface="Arial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42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945341" y="4695257"/>
                        <a:ext cx="400109" cy="49272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ru-RU" sz="1800" dirty="0">
                            <a:cs typeface="Arial" charset="0"/>
                          </a:rPr>
                          <a:t>2</a:t>
                        </a:r>
                      </a:p>
                    </p:txBody>
                  </p:sp>
                  <p:sp>
                    <p:nvSpPr>
                      <p:cNvPr id="43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72723" y="4702378"/>
                        <a:ext cx="400109" cy="49272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ru-RU" sz="1800" dirty="0">
                            <a:cs typeface="Arial" charset="0"/>
                          </a:rPr>
                          <a:t>3</a:t>
                        </a:r>
                      </a:p>
                    </p:txBody>
                  </p:sp>
                  <p:sp>
                    <p:nvSpPr>
                      <p:cNvPr id="44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774630" y="4705893"/>
                        <a:ext cx="400109" cy="49272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ru-RU" sz="1800" dirty="0">
                            <a:cs typeface="Arial" charset="0"/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45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227486" y="4685208"/>
                        <a:ext cx="400109" cy="49272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ru-RU" sz="1800" dirty="0">
                            <a:cs typeface="Arial" charset="0"/>
                          </a:rPr>
                          <a:t>5</a:t>
                        </a:r>
                      </a:p>
                    </p:txBody>
                  </p:sp>
                </p:grpSp>
                <p:sp>
                  <p:nvSpPr>
                    <p:cNvPr id="47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31366" y="4701533"/>
                      <a:ext cx="502703" cy="49272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ru-RU" sz="1800" dirty="0">
                          <a:cs typeface="Arial" charset="0"/>
                        </a:rPr>
                        <a:t>-1</a:t>
                      </a:r>
                    </a:p>
                  </p:txBody>
                </p:sp>
                <p:sp>
                  <p:nvSpPr>
                    <p:cNvPr id="48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18214" y="4695257"/>
                      <a:ext cx="502703" cy="49272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ru-RU" sz="1800" dirty="0">
                          <a:cs typeface="Arial" charset="0"/>
                        </a:rPr>
                        <a:t>-2</a:t>
                      </a:r>
                    </a:p>
                  </p:txBody>
                </p:sp>
                <p:sp>
                  <p:nvSpPr>
                    <p:cNvPr id="49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02289" y="4695257"/>
                      <a:ext cx="502703" cy="49272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ru-RU" sz="1800" dirty="0">
                          <a:cs typeface="Arial" charset="0"/>
                        </a:rPr>
                        <a:t>-3</a:t>
                      </a:r>
                    </a:p>
                  </p:txBody>
                </p:sp>
                <p:sp>
                  <p:nvSpPr>
                    <p:cNvPr id="50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36221" y="4699344"/>
                      <a:ext cx="502703" cy="49272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ru-RU" sz="1800" dirty="0">
                          <a:cs typeface="Arial" charset="0"/>
                        </a:rPr>
                        <a:t>-4</a:t>
                      </a:r>
                    </a:p>
                  </p:txBody>
                </p:sp>
              </p:grpSp>
              <p:sp>
                <p:nvSpPr>
                  <p:cNvPr id="53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87301" y="4136441"/>
                    <a:ext cx="400109" cy="4927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800" dirty="0"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54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05947" y="3761780"/>
                    <a:ext cx="400109" cy="4927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800" dirty="0">
                        <a:cs typeface="Arial" charset="0"/>
                      </a:rPr>
                      <a:t>2</a:t>
                    </a:r>
                  </a:p>
                </p:txBody>
              </p:sp>
              <p:sp>
                <p:nvSpPr>
                  <p:cNvPr id="55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87162" y="3394221"/>
                    <a:ext cx="400109" cy="4927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800" dirty="0">
                        <a:cs typeface="Arial" charset="0"/>
                      </a:rPr>
                      <a:t>3</a:t>
                    </a:r>
                  </a:p>
                </p:txBody>
              </p:sp>
              <p:sp>
                <p:nvSpPr>
                  <p:cNvPr id="56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21398" y="2999968"/>
                    <a:ext cx="400109" cy="4927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800" dirty="0">
                        <a:cs typeface="Arial" charset="0"/>
                      </a:rPr>
                      <a:t>4</a:t>
                    </a:r>
                  </a:p>
                </p:txBody>
              </p:sp>
              <p:sp>
                <p:nvSpPr>
                  <p:cNvPr id="57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19629" y="2665741"/>
                    <a:ext cx="400109" cy="4927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800" dirty="0">
                        <a:cs typeface="Arial" charset="0"/>
                      </a:rPr>
                      <a:t>5</a:t>
                    </a:r>
                  </a:p>
                </p:txBody>
              </p:sp>
            </p:grpSp>
            <p:sp>
              <p:nvSpPr>
                <p:cNvPr id="5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6276763" y="2334174"/>
                  <a:ext cx="400109" cy="4927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1800" dirty="0">
                      <a:cs typeface="Arial" charset="0"/>
                    </a:rPr>
                    <a:t>6</a:t>
                  </a:r>
                </a:p>
              </p:txBody>
            </p:sp>
            <p:sp>
              <p:nvSpPr>
                <p:cNvPr id="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6269675" y="1973061"/>
                  <a:ext cx="400109" cy="4927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1800" dirty="0">
                      <a:cs typeface="Arial" charset="0"/>
                    </a:rPr>
                    <a:t>7</a:t>
                  </a:r>
                </a:p>
              </p:txBody>
            </p:sp>
          </p:grpSp>
          <p:sp>
            <p:nvSpPr>
              <p:cNvPr id="62" name="Text Box 37"/>
              <p:cNvSpPr txBox="1">
                <a:spLocks noChangeArrowheads="1"/>
              </p:cNvSpPr>
              <p:nvPr/>
            </p:nvSpPr>
            <p:spPr bwMode="auto">
              <a:xfrm>
                <a:off x="6282011" y="4563509"/>
                <a:ext cx="502703" cy="492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800" dirty="0">
                    <a:cs typeface="Arial" charset="0"/>
                  </a:rPr>
                  <a:t>-1</a:t>
                </a:r>
              </a:p>
            </p:txBody>
          </p:sp>
          <p:sp>
            <p:nvSpPr>
              <p:cNvPr id="63" name="Text Box 37"/>
              <p:cNvSpPr txBox="1">
                <a:spLocks noChangeArrowheads="1"/>
              </p:cNvSpPr>
              <p:nvPr/>
            </p:nvSpPr>
            <p:spPr bwMode="auto">
              <a:xfrm>
                <a:off x="6277357" y="4939706"/>
                <a:ext cx="502703" cy="492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800" dirty="0">
                    <a:cs typeface="Arial" charset="0"/>
                  </a:rPr>
                  <a:t>-2</a:t>
                </a:r>
              </a:p>
            </p:txBody>
          </p:sp>
          <p:sp>
            <p:nvSpPr>
              <p:cNvPr id="64" name="Text Box 37"/>
              <p:cNvSpPr txBox="1">
                <a:spLocks noChangeArrowheads="1"/>
              </p:cNvSpPr>
              <p:nvPr/>
            </p:nvSpPr>
            <p:spPr bwMode="auto">
              <a:xfrm>
                <a:off x="6272196" y="5308239"/>
                <a:ext cx="502703" cy="492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800" dirty="0">
                    <a:cs typeface="Arial" charset="0"/>
                  </a:rPr>
                  <a:t>-3</a:t>
                </a:r>
              </a:p>
            </p:txBody>
          </p:sp>
        </p:grpSp>
        <p:sp>
          <p:nvSpPr>
            <p:cNvPr id="76" name="Text Box 37"/>
            <p:cNvSpPr txBox="1">
              <a:spLocks noChangeArrowheads="1"/>
            </p:cNvSpPr>
            <p:nvPr/>
          </p:nvSpPr>
          <p:spPr bwMode="auto">
            <a:xfrm>
              <a:off x="6350390" y="1988261"/>
              <a:ext cx="40010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800" dirty="0">
                  <a:cs typeface="Arial" charset="0"/>
                </a:rPr>
                <a:t>8</a:t>
              </a:r>
            </a:p>
          </p:txBody>
        </p:sp>
        <p:sp>
          <p:nvSpPr>
            <p:cNvPr id="77" name="Text Box 37"/>
            <p:cNvSpPr txBox="1">
              <a:spLocks noChangeArrowheads="1"/>
            </p:cNvSpPr>
            <p:nvPr/>
          </p:nvSpPr>
          <p:spPr bwMode="auto">
            <a:xfrm>
              <a:off x="6368009" y="1608876"/>
              <a:ext cx="40010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800" dirty="0">
                  <a:cs typeface="Arial" charset="0"/>
                </a:rPr>
                <a:t>9</a:t>
              </a:r>
            </a:p>
          </p:txBody>
        </p:sp>
      </p:grpSp>
      <p:sp>
        <p:nvSpPr>
          <p:cNvPr id="90" name="Полилиния 89"/>
          <p:cNvSpPr/>
          <p:nvPr/>
        </p:nvSpPr>
        <p:spPr bwMode="auto">
          <a:xfrm>
            <a:off x="4914040" y="946261"/>
            <a:ext cx="2148683" cy="2982207"/>
          </a:xfrm>
          <a:custGeom>
            <a:avLst/>
            <a:gdLst>
              <a:gd name="connsiteX0" fmla="*/ 6256 w 3016728"/>
              <a:gd name="connsiteY0" fmla="*/ 19822 h 3172515"/>
              <a:gd name="connsiteX1" fmla="*/ 74495 w 3016728"/>
              <a:gd name="connsiteY1" fmla="*/ 224538 h 3172515"/>
              <a:gd name="connsiteX2" fmla="*/ 797826 w 3016728"/>
              <a:gd name="connsiteY2" fmla="*/ 2435476 h 3172515"/>
              <a:gd name="connsiteX3" fmla="*/ 1480214 w 3016728"/>
              <a:gd name="connsiteY3" fmla="*/ 3172455 h 3172515"/>
              <a:gd name="connsiteX4" fmla="*/ 2217193 w 3016728"/>
              <a:gd name="connsiteY4" fmla="*/ 2408180 h 3172515"/>
              <a:gd name="connsiteX5" fmla="*/ 2940525 w 3016728"/>
              <a:gd name="connsiteY5" fmla="*/ 210891 h 3172515"/>
              <a:gd name="connsiteX6" fmla="*/ 2995116 w 3016728"/>
              <a:gd name="connsiteY6" fmla="*/ 88061 h 3172515"/>
              <a:gd name="connsiteX7" fmla="*/ 2995116 w 3016728"/>
              <a:gd name="connsiteY7" fmla="*/ 88061 h 31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728" h="3172515">
                <a:moveTo>
                  <a:pt x="6256" y="19822"/>
                </a:moveTo>
                <a:cubicBezTo>
                  <a:pt x="-25589" y="-79125"/>
                  <a:pt x="74495" y="224538"/>
                  <a:pt x="74495" y="224538"/>
                </a:cubicBezTo>
                <a:cubicBezTo>
                  <a:pt x="206423" y="627147"/>
                  <a:pt x="563540" y="1944157"/>
                  <a:pt x="797826" y="2435476"/>
                </a:cubicBezTo>
                <a:cubicBezTo>
                  <a:pt x="1032112" y="2926795"/>
                  <a:pt x="1243653" y="3177004"/>
                  <a:pt x="1480214" y="3172455"/>
                </a:cubicBezTo>
                <a:cubicBezTo>
                  <a:pt x="1716775" y="3167906"/>
                  <a:pt x="1973808" y="2901774"/>
                  <a:pt x="2217193" y="2408180"/>
                </a:cubicBezTo>
                <a:cubicBezTo>
                  <a:pt x="2460578" y="1914586"/>
                  <a:pt x="2810871" y="597578"/>
                  <a:pt x="2940525" y="210891"/>
                </a:cubicBezTo>
                <a:cubicBezTo>
                  <a:pt x="3070179" y="-175796"/>
                  <a:pt x="2995116" y="88061"/>
                  <a:pt x="2995116" y="88061"/>
                </a:cubicBezTo>
                <a:lnTo>
                  <a:pt x="2995116" y="88061"/>
                </a:lnTo>
              </a:path>
            </a:pathLst>
          </a:custGeom>
          <a:noFill/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900738" y="1357187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6578945" y="2772663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6265856" y="3621978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5941938" y="3898833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290692" y="2771605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4974911" y="1363715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 rot="4239410">
                <a:off x="4839849" y="950677"/>
                <a:ext cx="632192" cy="305324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>
                  <a:defRPr/>
                </a:pPr>
                <a:r>
                  <a:rPr lang="ru-RU" sz="1500" b="1" i="1" dirty="0">
                    <a:solidFill>
                      <a:srgbClr val="1F49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rPr>
                  <a:t> </a:t>
                </a:r>
                <a:r>
                  <a:rPr lang="ru-RU" sz="15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rPr>
                  <a:t>у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5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5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15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239410">
                <a:off x="6453131" y="1267568"/>
                <a:ext cx="842923" cy="407099"/>
              </a:xfrm>
              <a:prstGeom prst="rect">
                <a:avLst/>
              </a:prstGeom>
              <a:blipFill>
                <a:blip r:embed="rId5"/>
                <a:stretch>
                  <a:fillRect l="-18182" t="-13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Прямая соединительная линия 94"/>
          <p:cNvCxnSpPr/>
          <p:nvPr/>
        </p:nvCxnSpPr>
        <p:spPr>
          <a:xfrm flipV="1">
            <a:off x="4877132" y="933428"/>
            <a:ext cx="2336999" cy="4068409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/>
          <p:cNvSpPr/>
          <p:nvPr/>
        </p:nvSpPr>
        <p:spPr>
          <a:xfrm>
            <a:off x="6905719" y="1357187"/>
            <a:ext cx="81000" cy="81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947487" y="3073064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 rot="18327200">
            <a:off x="4498293" y="4490007"/>
            <a:ext cx="827390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ru-RU" sz="15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1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 =</a:t>
            </a:r>
            <a:r>
              <a:rPr lang="en-US" sz="1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2x+3</a:t>
            </a:r>
            <a:endParaRPr lang="ru-RU" sz="1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5600932" y="3618633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769076"/>
              </p:ext>
            </p:extLst>
          </p:nvPr>
        </p:nvGraphicFramePr>
        <p:xfrm>
          <a:off x="1286811" y="955406"/>
          <a:ext cx="317301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4" name="Уравнение" r:id="rId6" imgW="2095200" imgH="241200" progId="Equation.3">
                  <p:embed/>
                </p:oleObj>
              </mc:Choice>
              <mc:Fallback>
                <p:oleObj name="Уравнение" r:id="rId6" imgW="2095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811" y="955406"/>
                        <a:ext cx="3173015" cy="366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Группа 110"/>
          <p:cNvGrpSpPr/>
          <p:nvPr/>
        </p:nvGrpSpPr>
        <p:grpSpPr>
          <a:xfrm>
            <a:off x="5344899" y="3492016"/>
            <a:ext cx="336402" cy="283369"/>
            <a:chOff x="2623952" y="5530720"/>
            <a:chExt cx="448536" cy="377825"/>
          </a:xfrm>
        </p:grpSpPr>
        <p:sp>
          <p:nvSpPr>
            <p:cNvPr id="107" name="Овал 106"/>
            <p:cNvSpPr/>
            <p:nvPr/>
          </p:nvSpPr>
          <p:spPr>
            <a:xfrm>
              <a:off x="2964488" y="570559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09" name="Object 2"/>
            <p:cNvGraphicFramePr>
              <a:graphicFrameLocks noChangeAspect="1"/>
            </p:cNvGraphicFramePr>
            <p:nvPr/>
          </p:nvGraphicFramePr>
          <p:xfrm>
            <a:off x="2623952" y="5530720"/>
            <a:ext cx="344488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55" name="Уравнение" r:id="rId8" imgW="152280" imgH="164880" progId="Equation.3">
                    <p:embed/>
                  </p:oleObj>
                </mc:Choice>
                <mc:Fallback>
                  <p:oleObj name="Уравнение" r:id="rId8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3952" y="5530720"/>
                          <a:ext cx="344488" cy="3778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" name="Группа 111"/>
          <p:cNvGrpSpPr/>
          <p:nvPr/>
        </p:nvGrpSpPr>
        <p:grpSpPr>
          <a:xfrm>
            <a:off x="6899538" y="1246479"/>
            <a:ext cx="336132" cy="283369"/>
            <a:chOff x="3624640" y="6077013"/>
            <a:chExt cx="448176" cy="377825"/>
          </a:xfrm>
        </p:grpSpPr>
        <p:sp>
          <p:nvSpPr>
            <p:cNvPr id="108" name="Овал 107"/>
            <p:cNvSpPr/>
            <p:nvPr/>
          </p:nvSpPr>
          <p:spPr>
            <a:xfrm>
              <a:off x="3624640" y="622723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10" name="Object 2"/>
            <p:cNvGraphicFramePr>
              <a:graphicFrameLocks noChangeAspect="1"/>
            </p:cNvGraphicFramePr>
            <p:nvPr/>
          </p:nvGraphicFramePr>
          <p:xfrm>
            <a:off x="3728328" y="6077013"/>
            <a:ext cx="344488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56" name="Уравнение" r:id="rId10" imgW="152280" imgH="164880" progId="Equation.3">
                    <p:embed/>
                  </p:oleObj>
                </mc:Choice>
                <mc:Fallback>
                  <p:oleObj name="Уравнение" r:id="rId10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8328" y="6077013"/>
                          <a:ext cx="344488" cy="3778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914738"/>
              </p:ext>
            </p:extLst>
          </p:nvPr>
        </p:nvGraphicFramePr>
        <p:xfrm>
          <a:off x="1406761" y="1260893"/>
          <a:ext cx="1460897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7" name="Уравнение" r:id="rId12" imgW="965160" imgH="203040" progId="Equation.3">
                  <p:embed/>
                </p:oleObj>
              </mc:Choice>
              <mc:Fallback>
                <p:oleObj name="Уравнение" r:id="rId12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761" y="1260893"/>
                        <a:ext cx="1460897" cy="309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618028"/>
              </p:ext>
            </p:extLst>
          </p:nvPr>
        </p:nvGraphicFramePr>
        <p:xfrm>
          <a:off x="1283368" y="1605859"/>
          <a:ext cx="1307306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8" name="Уравнение" r:id="rId14" imgW="863280" imgH="203040" progId="Equation.3">
                  <p:embed/>
                </p:oleObj>
              </mc:Choice>
              <mc:Fallback>
                <p:oleObj name="Уравнение" r:id="rId14" imgW="863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3368" y="1605859"/>
                        <a:ext cx="1307306" cy="309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770383"/>
              </p:ext>
            </p:extLst>
          </p:nvPr>
        </p:nvGraphicFramePr>
        <p:xfrm>
          <a:off x="1387116" y="1889600"/>
          <a:ext cx="750094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9" name="Уравнение" r:id="rId16" imgW="495000" imgH="203040" progId="Equation.3">
                  <p:embed/>
                </p:oleObj>
              </mc:Choice>
              <mc:Fallback>
                <p:oleObj name="Уравнение" r:id="rId16" imgW="495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116" y="1889600"/>
                        <a:ext cx="750094" cy="309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696591"/>
              </p:ext>
            </p:extLst>
          </p:nvPr>
        </p:nvGraphicFramePr>
        <p:xfrm>
          <a:off x="1333560" y="2219326"/>
          <a:ext cx="1320452" cy="577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0" name="Уравнение" r:id="rId18" imgW="1168200" imgH="507960" progId="Equation.3">
                  <p:embed/>
                </p:oleObj>
              </mc:Choice>
              <mc:Fallback>
                <p:oleObj name="Уравнение" r:id="rId18" imgW="1168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60" y="2219326"/>
                        <a:ext cx="1320452" cy="5772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316063"/>
              </p:ext>
            </p:extLst>
          </p:nvPr>
        </p:nvGraphicFramePr>
        <p:xfrm>
          <a:off x="2724255" y="2194216"/>
          <a:ext cx="1180136" cy="569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1" name="Уравнение" r:id="rId20" imgW="952200" imgH="457200" progId="Equation.3">
                  <p:embed/>
                </p:oleObj>
              </mc:Choice>
              <mc:Fallback>
                <p:oleObj name="Уравнение" r:id="rId20" imgW="952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255" y="2194216"/>
                        <a:ext cx="1180136" cy="569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397558"/>
              </p:ext>
            </p:extLst>
          </p:nvPr>
        </p:nvGraphicFramePr>
        <p:xfrm>
          <a:off x="1297169" y="2742200"/>
          <a:ext cx="2961085" cy="38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2" name="Уравнение" r:id="rId22" imgW="1866600" imgH="241200" progId="Equation.3">
                  <p:embed/>
                </p:oleObj>
              </mc:Choice>
              <mc:Fallback>
                <p:oleObj name="Уравнение" r:id="rId22" imgW="1866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169" y="2742200"/>
                        <a:ext cx="2961085" cy="3845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15364"/>
              </p:ext>
            </p:extLst>
          </p:nvPr>
        </p:nvGraphicFramePr>
        <p:xfrm>
          <a:off x="1324132" y="3092880"/>
          <a:ext cx="654844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3" name="Уравнение" r:id="rId24" imgW="431640" imgH="203040" progId="Equation.3">
                  <p:embed/>
                </p:oleObj>
              </mc:Choice>
              <mc:Fallback>
                <p:oleObj name="Уравнение" r:id="rId24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132" y="3092880"/>
                        <a:ext cx="654844" cy="309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442553"/>
              </p:ext>
            </p:extLst>
          </p:nvPr>
        </p:nvGraphicFramePr>
        <p:xfrm>
          <a:off x="1374173" y="3395369"/>
          <a:ext cx="1125694" cy="572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4" name="Уравнение" r:id="rId26" imgW="1002960" imgH="507960" progId="Equation.3">
                  <p:embed/>
                </p:oleObj>
              </mc:Choice>
              <mc:Fallback>
                <p:oleObj name="Уравнение" r:id="rId26" imgW="10029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173" y="3395369"/>
                        <a:ext cx="1125694" cy="5729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862908"/>
              </p:ext>
            </p:extLst>
          </p:nvPr>
        </p:nvGraphicFramePr>
        <p:xfrm>
          <a:off x="2618077" y="3375557"/>
          <a:ext cx="1111775" cy="53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5" name="Уравнение" r:id="rId28" imgW="952200" imgH="457200" progId="Equation.3">
                  <p:embed/>
                </p:oleObj>
              </mc:Choice>
              <mc:Fallback>
                <p:oleObj name="Уравнение" r:id="rId28" imgW="952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8077" y="3375557"/>
                        <a:ext cx="1111775" cy="536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452584"/>
              </p:ext>
            </p:extLst>
          </p:nvPr>
        </p:nvGraphicFramePr>
        <p:xfrm>
          <a:off x="1375338" y="3942426"/>
          <a:ext cx="2880122" cy="38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6" name="Уравнение" r:id="rId30" imgW="1815840" imgH="241200" progId="Equation.3">
                  <p:embed/>
                </p:oleObj>
              </mc:Choice>
              <mc:Fallback>
                <p:oleObj name="Уравнение" r:id="rId30" imgW="1815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338" y="3942426"/>
                        <a:ext cx="2880122" cy="3845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710252"/>
              </p:ext>
            </p:extLst>
          </p:nvPr>
        </p:nvGraphicFramePr>
        <p:xfrm>
          <a:off x="1397167" y="4429555"/>
          <a:ext cx="2014538" cy="34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7" name="Уравнение" r:id="rId32" imgW="1269720" imgH="215640" progId="Equation.3">
                  <p:embed/>
                </p:oleObj>
              </mc:Choice>
              <mc:Fallback>
                <p:oleObj name="Уравнение" r:id="rId32" imgW="1269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167" y="4429555"/>
                        <a:ext cx="2014538" cy="344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" name="Picture 6" descr="C:\Program Files\Microsoft Office\Clipart\Pub60Cor\ag00135_.gif"/>
          <p:cNvPicPr>
            <a:picLocks noChangeAspect="1" noChangeArrowheads="1" noCrop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" y="4869657"/>
            <a:ext cx="105092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31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0"/>
            <a:ext cx="856895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4800" b="1" i="1" spc="50" dirty="0" smtClean="0">
                <a:ln w="11430"/>
                <a:solidFill>
                  <a:srgbClr val="66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4800" b="1" i="1" spc="50" dirty="0">
              <a:ln w="11430"/>
              <a:solidFill>
                <a:srgbClr val="66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90" r="4697" b="9830"/>
          <a:stretch/>
        </p:blipFill>
        <p:spPr>
          <a:xfrm>
            <a:off x="1700998" y="843559"/>
            <a:ext cx="5958027" cy="3890198"/>
          </a:xfrm>
          <a:prstGeom prst="rect">
            <a:avLst/>
          </a:prstGeom>
        </p:spPr>
      </p:pic>
      <p:pic>
        <p:nvPicPr>
          <p:cNvPr id="6" name="Picture 6" descr="C:\Program Files\Microsoft Office\Clipart\Pub60Cor\ag00135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869657"/>
            <a:ext cx="105092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00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827584" y="52712"/>
            <a:ext cx="7848872" cy="4880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US" b="1" spc="38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914346" y="114567"/>
            <a:ext cx="6355696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100" b="1" i="1" kern="0" spc="38" dirty="0" smtClean="0">
                <a:ln w="11430"/>
                <a:solidFill>
                  <a:srgbClr val="002060"/>
                </a:solidFill>
                <a:cs typeface="Times New Roman" panose="02020603050405020304" pitchFamily="18" charset="0"/>
              </a:rPr>
              <a:t>№1 </a:t>
            </a:r>
            <a:r>
              <a:rPr lang="ru-RU" sz="2100" b="1" i="1" kern="0" spc="38" dirty="0">
                <a:ln w="11430"/>
                <a:solidFill>
                  <a:srgbClr val="002060"/>
                </a:solidFill>
                <a:cs typeface="Times New Roman" panose="02020603050405020304" pitchFamily="18" charset="0"/>
              </a:rPr>
              <a:t>Решите  графически систему уравнений</a:t>
            </a:r>
            <a:endParaRPr lang="ru-RU" sz="2100" b="1" spc="38" dirty="0">
              <a:ln w="11430"/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5" name="Object 2"/>
          <p:cNvGraphicFramePr>
            <a:graphicFrameLocks noChangeAspect="1"/>
          </p:cNvGraphicFramePr>
          <p:nvPr/>
        </p:nvGraphicFramePr>
        <p:xfrm>
          <a:off x="1262710" y="453246"/>
          <a:ext cx="1674019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Уравнение" r:id="rId3" imgW="1002960" imgH="482400" progId="Equation.3">
                  <p:embed/>
                </p:oleObj>
              </mc:Choice>
              <mc:Fallback>
                <p:oleObj name="Уравнение" r:id="rId3" imgW="1002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710" y="453246"/>
                        <a:ext cx="1674019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57636" y="1242253"/>
            <a:ext cx="211233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2696711"/>
            <a:ext cx="5184576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2)Построим в одной системе координат данные графики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622672"/>
            <a:ext cx="2820250" cy="2582580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757015" y="3361346"/>
            <a:ext cx="289148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Точки пересечения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505674"/>
            <a:ext cx="4212467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1)Графиком функции__________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32201" y="2304674"/>
            <a:ext cx="416511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Графиком уравнения__________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84149" y="3943914"/>
            <a:ext cx="289148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Проверка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569016" y="4382496"/>
            <a:ext cx="2891482" cy="4385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</p:txBody>
      </p:sp>
      <p:sp>
        <p:nvSpPr>
          <p:cNvPr id="94" name="Левая фигурная скобка 93"/>
          <p:cNvSpPr/>
          <p:nvPr/>
        </p:nvSpPr>
        <p:spPr>
          <a:xfrm>
            <a:off x="3167619" y="506983"/>
            <a:ext cx="108012" cy="82136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2592329" y="403380"/>
            <a:ext cx="211233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i="1" dirty="0">
                <a:cs typeface="Times New Roman" panose="02020603050405020304" pitchFamily="18" charset="0"/>
              </a:rPr>
              <a:t>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773656"/>
              </p:ext>
            </p:extLst>
          </p:nvPr>
        </p:nvGraphicFramePr>
        <p:xfrm>
          <a:off x="4773724" y="3432739"/>
          <a:ext cx="19780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Уравнение" r:id="rId6" imgW="888840" imgH="457200" progId="Equation.3">
                  <p:embed/>
                </p:oleObj>
              </mc:Choice>
              <mc:Fallback>
                <p:oleObj name="Уравнение" r:id="rId6" imgW="88884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724" y="3432739"/>
                        <a:ext cx="197802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685600"/>
              </p:ext>
            </p:extLst>
          </p:nvPr>
        </p:nvGraphicFramePr>
        <p:xfrm>
          <a:off x="7107709" y="3441635"/>
          <a:ext cx="1567179" cy="1000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Уравнение" r:id="rId8" imgW="799920" imgH="507960" progId="Equation.3">
                  <p:embed/>
                </p:oleObj>
              </mc:Choice>
              <mc:Fallback>
                <p:oleObj name="Уравнение" r:id="rId8" imgW="79992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709" y="3441635"/>
                        <a:ext cx="1567179" cy="1000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320833" y="4410443"/>
            <a:ext cx="2215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№ 421 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5306" y="43266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а)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18087" y="3319026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б)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695511" y="3381514"/>
            <a:ext cx="453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21" name="Picture 6" descr="C:\Program Files\Microsoft Office\Clipart\Pub60Cor\ag00135_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4869657"/>
            <a:ext cx="105092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49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4240784" y="764158"/>
            <a:ext cx="3736149" cy="4268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US" b="1" spc="38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22557" y="240595"/>
            <a:ext cx="6355696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kern="0" spc="38" dirty="0" smtClean="0">
                <a:ln w="11430"/>
                <a:solidFill>
                  <a:srgbClr val="009900"/>
                </a:solidFill>
                <a:cs typeface="Times New Roman" panose="02020603050405020304" pitchFamily="18" charset="0"/>
              </a:rPr>
              <a:t>Проверка:</a:t>
            </a:r>
            <a:endParaRPr lang="ru-RU" sz="2800" b="1" spc="38" dirty="0">
              <a:ln w="11430"/>
              <a:solidFill>
                <a:srgbClr val="0099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202996"/>
              </p:ext>
            </p:extLst>
          </p:nvPr>
        </p:nvGraphicFramePr>
        <p:xfrm>
          <a:off x="1439653" y="894696"/>
          <a:ext cx="1674019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Уравнение" r:id="rId3" imgW="1002960" imgH="482400" progId="Equation.3">
                  <p:embed/>
                </p:oleObj>
              </mc:Choice>
              <mc:Fallback>
                <p:oleObj name="Уравнение" r:id="rId3" imgW="1002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653" y="894696"/>
                        <a:ext cx="1674019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" name="Группа 87"/>
          <p:cNvGrpSpPr/>
          <p:nvPr/>
        </p:nvGrpSpPr>
        <p:grpSpPr>
          <a:xfrm>
            <a:off x="4346363" y="799118"/>
            <a:ext cx="3670196" cy="4233446"/>
            <a:chOff x="4208119" y="288737"/>
            <a:chExt cx="4893594" cy="5647808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4208119" y="288737"/>
              <a:ext cx="4893594" cy="5647808"/>
              <a:chOff x="4116849" y="620688"/>
              <a:chExt cx="4893594" cy="5647808"/>
            </a:xfrm>
          </p:grpSpPr>
          <p:grpSp>
            <p:nvGrpSpPr>
              <p:cNvPr id="98" name="Группа 97"/>
              <p:cNvGrpSpPr/>
              <p:nvPr/>
            </p:nvGrpSpPr>
            <p:grpSpPr>
              <a:xfrm>
                <a:off x="4116849" y="620688"/>
                <a:ext cx="4893594" cy="5647808"/>
                <a:chOff x="4116849" y="620688"/>
                <a:chExt cx="4893594" cy="5647808"/>
              </a:xfrm>
            </p:grpSpPr>
            <p:grpSp>
              <p:nvGrpSpPr>
                <p:cNvPr id="104" name="Группа 103"/>
                <p:cNvGrpSpPr/>
                <p:nvPr/>
              </p:nvGrpSpPr>
              <p:grpSpPr>
                <a:xfrm>
                  <a:off x="4116849" y="620688"/>
                  <a:ext cx="4893594" cy="5647808"/>
                  <a:chOff x="4116849" y="620688"/>
                  <a:chExt cx="4893594" cy="5647808"/>
                </a:xfrm>
              </p:grpSpPr>
              <p:grpSp>
                <p:nvGrpSpPr>
                  <p:cNvPr id="109" name="Группа 108"/>
                  <p:cNvGrpSpPr/>
                  <p:nvPr/>
                </p:nvGrpSpPr>
                <p:grpSpPr>
                  <a:xfrm>
                    <a:off x="4116849" y="620688"/>
                    <a:ext cx="4871538" cy="5647808"/>
                    <a:chOff x="4317637" y="476672"/>
                    <a:chExt cx="4871538" cy="5647808"/>
                  </a:xfrm>
                </p:grpSpPr>
                <p:grpSp>
                  <p:nvGrpSpPr>
                    <p:cNvPr id="115" name="Group 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17637" y="476672"/>
                      <a:ext cx="4806788" cy="5647808"/>
                      <a:chOff x="2740" y="381"/>
                      <a:chExt cx="2868" cy="3558"/>
                    </a:xfrm>
                  </p:grpSpPr>
                  <p:sp>
                    <p:nvSpPr>
                      <p:cNvPr id="121" name="Line 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67" y="381"/>
                        <a:ext cx="1" cy="355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2" name="Line 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40" y="381"/>
                        <a:ext cx="12" cy="355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3" name="Line 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07" y="381"/>
                        <a:ext cx="1" cy="355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4" name="Line 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64" y="381"/>
                        <a:ext cx="3" cy="355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5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517" y="381"/>
                        <a:ext cx="3" cy="355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6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760" y="381"/>
                        <a:ext cx="16" cy="355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7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32" y="381"/>
                        <a:ext cx="7" cy="355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8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88" y="381"/>
                        <a:ext cx="8" cy="355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9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44" y="381"/>
                        <a:ext cx="1" cy="355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0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00" y="381"/>
                        <a:ext cx="1" cy="355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1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56" y="381"/>
                        <a:ext cx="1" cy="355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2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12" y="381"/>
                        <a:ext cx="2" cy="355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33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0" y="381"/>
                        <a:ext cx="2868" cy="3558"/>
                        <a:chOff x="619" y="381"/>
                        <a:chExt cx="5019" cy="3558"/>
                      </a:xfrm>
                    </p:grpSpPr>
                    <p:sp>
                      <p:nvSpPr>
                        <p:cNvPr id="134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40" y="381"/>
                          <a:ext cx="4928" cy="1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5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64" y="615"/>
                          <a:ext cx="4904" cy="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6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40" y="856"/>
                          <a:ext cx="4928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7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40" y="1093"/>
                          <a:ext cx="4928" cy="1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8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40" y="1330"/>
                          <a:ext cx="4928" cy="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9" name="Line 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40" y="1567"/>
                          <a:ext cx="4928" cy="1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0" name="Line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19" y="1804"/>
                          <a:ext cx="4949" cy="1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1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40" y="2041"/>
                          <a:ext cx="4928" cy="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2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40" y="2274"/>
                          <a:ext cx="4998" cy="1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" name="Lin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19" y="2516"/>
                          <a:ext cx="4949" cy="1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" name="Lin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19" y="2753"/>
                          <a:ext cx="4949" cy="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5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19" y="2990"/>
                          <a:ext cx="4949" cy="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6" name="Line 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40" y="3227"/>
                          <a:ext cx="4928" cy="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7" name="Line 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19" y="3461"/>
                          <a:ext cx="4949" cy="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8" name="Lin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19" y="3702"/>
                          <a:ext cx="4949" cy="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9" name="Line 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19" y="3939"/>
                          <a:ext cx="494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116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6505600" y="495720"/>
                      <a:ext cx="115846" cy="5372402"/>
                    </a:xfrm>
                    <a:custGeom>
                      <a:avLst/>
                      <a:gdLst>
                        <a:gd name="T0" fmla="*/ 0 w 1"/>
                        <a:gd name="T1" fmla="*/ 2147483647 h 4160"/>
                        <a:gd name="T2" fmla="*/ 0 w 1"/>
                        <a:gd name="T3" fmla="*/ 0 h 4160"/>
                        <a:gd name="T4" fmla="*/ 0 60000 65536"/>
                        <a:gd name="T5" fmla="*/ 0 60000 65536"/>
                        <a:gd name="T6" fmla="*/ 0 w 1"/>
                        <a:gd name="T7" fmla="*/ 0 h 4160"/>
                        <a:gd name="T8" fmla="*/ 1 w 1"/>
                        <a:gd name="T9" fmla="*/ 4160 h 4160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4160">
                          <a:moveTo>
                            <a:pt x="0" y="416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5400" cmpd="sng">
                      <a:solidFill>
                        <a:schemeClr val="tx1"/>
                      </a:solidFill>
                      <a:round/>
                      <a:headEnd/>
                      <a:tailEnd type="stealth" w="lg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534440" y="490282"/>
                      <a:ext cx="451405" cy="67749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700" i="1" dirty="0">
                          <a:cs typeface="Arial" charset="0"/>
                        </a:rPr>
                        <a:t>y</a:t>
                      </a:r>
                      <a:endParaRPr lang="ru-RU" sz="2700" i="1" dirty="0">
                        <a:cs typeface="Arial" charset="0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4368250" y="3471285"/>
                      <a:ext cx="4762865" cy="45745"/>
                    </a:xfrm>
                    <a:custGeom>
                      <a:avLst/>
                      <a:gdLst>
                        <a:gd name="T0" fmla="*/ 0 w 2992"/>
                        <a:gd name="T1" fmla="*/ 2147483647 h 8"/>
                        <a:gd name="T2" fmla="*/ 2147483647 w 2992"/>
                        <a:gd name="T3" fmla="*/ 0 h 8"/>
                        <a:gd name="T4" fmla="*/ 0 60000 65536"/>
                        <a:gd name="T5" fmla="*/ 0 60000 65536"/>
                        <a:gd name="T6" fmla="*/ 0 w 2992"/>
                        <a:gd name="T7" fmla="*/ 0 h 8"/>
                        <a:gd name="T8" fmla="*/ 2992 w 2992"/>
                        <a:gd name="T9" fmla="*/ 8 h 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2992" h="8">
                          <a:moveTo>
                            <a:pt x="0" y="8"/>
                          </a:moveTo>
                          <a:lnTo>
                            <a:pt x="2992" y="0"/>
                          </a:lnTo>
                        </a:path>
                      </a:pathLst>
                    </a:custGeom>
                    <a:noFill/>
                    <a:ln w="25400" cmpd="sng">
                      <a:solidFill>
                        <a:schemeClr val="tx1"/>
                      </a:solidFill>
                      <a:round/>
                      <a:headEnd/>
                      <a:tailEnd type="stealth" w="lg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9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37770" y="2862189"/>
                      <a:ext cx="451405" cy="67749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700" i="1" dirty="0">
                          <a:cs typeface="Arial" charset="0"/>
                        </a:rPr>
                        <a:t>x</a:t>
                      </a:r>
                      <a:endParaRPr lang="ru-RU" sz="2700" i="1" dirty="0">
                        <a:cs typeface="Arial" charset="0"/>
                      </a:endParaRPr>
                    </a:p>
                  </p:txBody>
                </p:sp>
                <p:sp>
                  <p:nvSpPr>
                    <p:cNvPr id="120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388047" y="3424707"/>
                      <a:ext cx="485603" cy="49272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Arial" charset="0"/>
                        </a:rPr>
                        <a:t>O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10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03791" y="3618759"/>
                    <a:ext cx="400109" cy="4927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800" dirty="0"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11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10334" y="3616973"/>
                    <a:ext cx="400109" cy="4927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800" dirty="0">
                        <a:cs typeface="Arial" charset="0"/>
                      </a:rPr>
                      <a:t>2</a:t>
                    </a:r>
                  </a:p>
                </p:txBody>
              </p:sp>
            </p:grpSp>
            <p:sp>
              <p:nvSpPr>
                <p:cNvPr id="10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714365" y="3623609"/>
                  <a:ext cx="502703" cy="4927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1800" dirty="0">
                      <a:cs typeface="Arial" charset="0"/>
                    </a:rPr>
                    <a:t>-1</a:t>
                  </a:r>
                </a:p>
              </p:txBody>
            </p:sp>
          </p:grpSp>
          <p:sp>
            <p:nvSpPr>
              <p:cNvPr id="99" name="Text Box 37"/>
              <p:cNvSpPr txBox="1">
                <a:spLocks noChangeArrowheads="1"/>
              </p:cNvSpPr>
              <p:nvPr/>
            </p:nvSpPr>
            <p:spPr bwMode="auto">
              <a:xfrm>
                <a:off x="6251775" y="2274726"/>
                <a:ext cx="400109" cy="492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800" dirty="0">
                    <a:cs typeface="Arial" charset="0"/>
                  </a:rPr>
                  <a:t>1</a:t>
                </a:r>
              </a:p>
            </p:txBody>
          </p:sp>
          <p:sp>
            <p:nvSpPr>
              <p:cNvPr id="100" name="Text Box 37"/>
              <p:cNvSpPr txBox="1">
                <a:spLocks noChangeArrowheads="1"/>
              </p:cNvSpPr>
              <p:nvPr/>
            </p:nvSpPr>
            <p:spPr bwMode="auto">
              <a:xfrm>
                <a:off x="6238065" y="1143850"/>
                <a:ext cx="400109" cy="492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800" dirty="0"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92" name="Text Box 37"/>
            <p:cNvSpPr txBox="1">
              <a:spLocks noChangeArrowheads="1"/>
            </p:cNvSpPr>
            <p:nvPr/>
          </p:nvSpPr>
          <p:spPr bwMode="auto">
            <a:xfrm>
              <a:off x="6330628" y="4172138"/>
              <a:ext cx="502703" cy="49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800" dirty="0">
                  <a:cs typeface="Arial" charset="0"/>
                </a:rPr>
                <a:t>-1</a:t>
              </a:r>
            </a:p>
          </p:txBody>
        </p:sp>
        <p:sp>
          <p:nvSpPr>
            <p:cNvPr id="93" name="Text Box 37"/>
            <p:cNvSpPr txBox="1">
              <a:spLocks noChangeArrowheads="1"/>
            </p:cNvSpPr>
            <p:nvPr/>
          </p:nvSpPr>
          <p:spPr bwMode="auto">
            <a:xfrm>
              <a:off x="6326452" y="5299663"/>
              <a:ext cx="502703" cy="49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800" dirty="0">
                  <a:cs typeface="Arial" charset="0"/>
                </a:rPr>
                <a:t>-2</a:t>
              </a:r>
            </a:p>
          </p:txBody>
        </p:sp>
      </p:grpSp>
      <p:sp>
        <p:nvSpPr>
          <p:cNvPr id="66" name="Овал 65"/>
          <p:cNvSpPr/>
          <p:nvPr/>
        </p:nvSpPr>
        <p:spPr>
          <a:xfrm>
            <a:off x="5006920" y="2205486"/>
            <a:ext cx="1913161" cy="1705276"/>
          </a:xfrm>
          <a:prstGeom prst="ellipse">
            <a:avLst/>
          </a:prstGeom>
          <a:noFill/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4442679" y="1244130"/>
            <a:ext cx="2635574" cy="2365724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Овал 152"/>
          <p:cNvSpPr/>
          <p:nvPr/>
        </p:nvSpPr>
        <p:spPr>
          <a:xfrm>
            <a:off x="5945815" y="2173067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2" name="Овал 151"/>
          <p:cNvSpPr/>
          <p:nvPr/>
        </p:nvSpPr>
        <p:spPr>
          <a:xfrm>
            <a:off x="4961390" y="3060415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 rot="19185186">
            <a:off x="6352028" y="1133818"/>
            <a:ext cx="731210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ru-RU" sz="15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1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 =</a:t>
            </a:r>
            <a:r>
              <a:rPr lang="en-US" sz="1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x+1</a:t>
            </a:r>
            <a:endParaRPr lang="ru-RU" sz="1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58" name="Группа 157"/>
          <p:cNvGrpSpPr/>
          <p:nvPr/>
        </p:nvGrpSpPr>
        <p:grpSpPr>
          <a:xfrm>
            <a:off x="4725034" y="2748243"/>
            <a:ext cx="316214" cy="409096"/>
            <a:chOff x="2650869" y="5268137"/>
            <a:chExt cx="421619" cy="545461"/>
          </a:xfrm>
        </p:grpSpPr>
        <p:sp>
          <p:nvSpPr>
            <p:cNvPr id="159" name="Овал 158"/>
            <p:cNvSpPr/>
            <p:nvPr/>
          </p:nvSpPr>
          <p:spPr>
            <a:xfrm>
              <a:off x="2964488" y="570559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60" name="Object 2"/>
            <p:cNvGraphicFramePr>
              <a:graphicFrameLocks noChangeAspect="1"/>
            </p:cNvGraphicFramePr>
            <p:nvPr/>
          </p:nvGraphicFramePr>
          <p:xfrm>
            <a:off x="2650869" y="5268137"/>
            <a:ext cx="344488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7" name="Уравнение" r:id="rId5" imgW="152280" imgH="164880" progId="Equation.3">
                    <p:embed/>
                  </p:oleObj>
                </mc:Choice>
                <mc:Fallback>
                  <p:oleObj name="Уравнение" r:id="rId5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0869" y="5268137"/>
                          <a:ext cx="344488" cy="3778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1" name="Группа 160"/>
          <p:cNvGrpSpPr/>
          <p:nvPr/>
        </p:nvGrpSpPr>
        <p:grpSpPr>
          <a:xfrm>
            <a:off x="5712945" y="1867276"/>
            <a:ext cx="313871" cy="378380"/>
            <a:chOff x="3314146" y="5830732"/>
            <a:chExt cx="418494" cy="504506"/>
          </a:xfrm>
        </p:grpSpPr>
        <p:sp>
          <p:nvSpPr>
            <p:cNvPr id="162" name="Овал 161"/>
            <p:cNvSpPr/>
            <p:nvPr/>
          </p:nvSpPr>
          <p:spPr>
            <a:xfrm>
              <a:off x="3624640" y="622723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63" name="Object 2"/>
            <p:cNvGraphicFramePr>
              <a:graphicFrameLocks noChangeAspect="1"/>
            </p:cNvGraphicFramePr>
            <p:nvPr/>
          </p:nvGraphicFramePr>
          <p:xfrm>
            <a:off x="3314146" y="5830732"/>
            <a:ext cx="344488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8" name="Уравнение" r:id="rId7" imgW="152280" imgH="164880" progId="Equation.3">
                    <p:embed/>
                  </p:oleObj>
                </mc:Choice>
                <mc:Fallback>
                  <p:oleObj name="Уравнение" r:id="rId7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146" y="5830732"/>
                          <a:ext cx="344488" cy="3778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762868"/>
              </p:ext>
            </p:extLst>
          </p:nvPr>
        </p:nvGraphicFramePr>
        <p:xfrm>
          <a:off x="1518073" y="4056064"/>
          <a:ext cx="2034779" cy="34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Уравнение" r:id="rId9" imgW="1282680" imgH="215640" progId="Equation.3">
                  <p:embed/>
                </p:oleObj>
              </mc:Choice>
              <mc:Fallback>
                <p:oleObj name="Уравнение" r:id="rId9" imgW="1282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073" y="4056064"/>
                        <a:ext cx="2034779" cy="344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5164" y="80162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№1, а)</a:t>
            </a:r>
            <a:endParaRPr lang="ru-RU" b="1" dirty="0"/>
          </a:p>
        </p:txBody>
      </p:sp>
      <p:pic>
        <p:nvPicPr>
          <p:cNvPr id="65" name="Picture 6" descr="C:\Program Files\Microsoft Office\Clipart\Pub60Cor\ag00135_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4869657"/>
            <a:ext cx="105092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43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369" y="105821"/>
            <a:ext cx="6606957" cy="4950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US" b="1" spc="38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350249" y="418881"/>
          <a:ext cx="4014788" cy="63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5" name="Уравнение" r:id="rId3" imgW="2920680" imgH="457200" progId="Equation.3">
                  <p:embed/>
                </p:oleObj>
              </mc:Choice>
              <mc:Fallback>
                <p:oleObj name="Уравнение" r:id="rId3" imgW="2920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249" y="418881"/>
                        <a:ext cx="4014788" cy="6322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303681" y="988544"/>
          <a:ext cx="3282134" cy="77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27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27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27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27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271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271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271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21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21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1" name="Группа 40"/>
          <p:cNvGrpSpPr/>
          <p:nvPr/>
        </p:nvGrpSpPr>
        <p:grpSpPr>
          <a:xfrm>
            <a:off x="1669628" y="1026383"/>
            <a:ext cx="2819943" cy="666784"/>
            <a:chOff x="702170" y="1368509"/>
            <a:chExt cx="3759924" cy="889045"/>
          </a:xfrm>
        </p:grpSpPr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702170" y="1377943"/>
            <a:ext cx="517525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76" name="Уравнение" r:id="rId5" imgW="228600" imgH="177480" progId="Equation.3">
                    <p:embed/>
                  </p:oleObj>
                </mc:Choice>
                <mc:Fallback>
                  <p:oleObj name="Уравнение" r:id="rId5" imgW="2286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170" y="1377943"/>
                          <a:ext cx="517525" cy="4048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1173667" y="1377943"/>
            <a:ext cx="517525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77" name="Уравнение" r:id="rId7" imgW="228600" imgH="177480" progId="Equation.3">
                    <p:embed/>
                  </p:oleObj>
                </mc:Choice>
                <mc:Fallback>
                  <p:oleObj name="Уравнение" r:id="rId7" imgW="2286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3667" y="1377943"/>
                          <a:ext cx="517525" cy="4048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2"/>
            <p:cNvGraphicFramePr>
              <a:graphicFrameLocks noChangeAspect="1"/>
            </p:cNvGraphicFramePr>
            <p:nvPr/>
          </p:nvGraphicFramePr>
          <p:xfrm>
            <a:off x="1663966" y="1377943"/>
            <a:ext cx="517525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78" name="Уравнение" r:id="rId9" imgW="228600" imgH="164880" progId="Equation.3">
                    <p:embed/>
                  </p:oleObj>
                </mc:Choice>
                <mc:Fallback>
                  <p:oleObj name="Уравнение" r:id="rId9" imgW="22860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3966" y="1377943"/>
                          <a:ext cx="517525" cy="3762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2"/>
            <p:cNvGraphicFramePr>
              <a:graphicFrameLocks noChangeAspect="1"/>
            </p:cNvGraphicFramePr>
            <p:nvPr/>
          </p:nvGraphicFramePr>
          <p:xfrm>
            <a:off x="2172144" y="1368509"/>
            <a:ext cx="460375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79" name="Уравнение" r:id="rId11" imgW="203040" imgH="164880" progId="Equation.3">
                    <p:embed/>
                  </p:oleObj>
                </mc:Choice>
                <mc:Fallback>
                  <p:oleObj name="Уравнение" r:id="rId11" imgW="2030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2144" y="1368509"/>
                          <a:ext cx="460375" cy="3762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2788869" y="1379532"/>
            <a:ext cx="201612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0" name="Уравнение" r:id="rId13" imgW="88560" imgH="164880" progId="Equation.3">
                    <p:embed/>
                  </p:oleObj>
                </mc:Choice>
                <mc:Fallback>
                  <p:oleObj name="Уравнение" r:id="rId13" imgW="885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8869" y="1379532"/>
                          <a:ext cx="201612" cy="3762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2"/>
            <p:cNvGraphicFramePr>
              <a:graphicFrameLocks noChangeAspect="1"/>
            </p:cNvGraphicFramePr>
            <p:nvPr/>
          </p:nvGraphicFramePr>
          <p:xfrm>
            <a:off x="3218514" y="1379532"/>
            <a:ext cx="287338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1" name="Уравнение" r:id="rId15" imgW="126720" imgH="164880" progId="Equation.3">
                    <p:embed/>
                  </p:oleObj>
                </mc:Choice>
                <mc:Fallback>
                  <p:oleObj name="Уравнение" r:id="rId15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8514" y="1379532"/>
                          <a:ext cx="287338" cy="3762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3733885" y="1379309"/>
            <a:ext cx="258762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2" name="Уравнение" r:id="rId17" imgW="114120" imgH="177480" progId="Equation.3">
                    <p:embed/>
                  </p:oleObj>
                </mc:Choice>
                <mc:Fallback>
                  <p:oleObj name="Уравнение" r:id="rId17" imgW="1141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85" y="1379309"/>
                          <a:ext cx="258762" cy="4048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4174756" y="1392232"/>
            <a:ext cx="287338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3" name="Уравнение" r:id="rId19" imgW="126720" imgH="177480" progId="Equation.3">
                    <p:embed/>
                  </p:oleObj>
                </mc:Choice>
                <mc:Fallback>
                  <p:oleObj name="Уравнение" r:id="rId19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4756" y="1392232"/>
                          <a:ext cx="287338" cy="4048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"/>
            <p:cNvGraphicFramePr>
              <a:graphicFrameLocks noChangeAspect="1"/>
            </p:cNvGraphicFramePr>
            <p:nvPr/>
          </p:nvGraphicFramePr>
          <p:xfrm>
            <a:off x="713291" y="1844368"/>
            <a:ext cx="460375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4" name="Уравнение" r:id="rId21" imgW="203040" imgH="164880" progId="Equation.3">
                    <p:embed/>
                  </p:oleObj>
                </mc:Choice>
                <mc:Fallback>
                  <p:oleObj name="Уравнение" r:id="rId21" imgW="2030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3291" y="1844368"/>
                          <a:ext cx="460375" cy="3762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"/>
            <p:cNvGraphicFramePr>
              <a:graphicFrameLocks noChangeAspect="1"/>
            </p:cNvGraphicFramePr>
            <p:nvPr/>
          </p:nvGraphicFramePr>
          <p:xfrm>
            <a:off x="1173666" y="1845193"/>
            <a:ext cx="517525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5" name="Уравнение" r:id="rId23" imgW="228600" imgH="164880" progId="Equation.3">
                    <p:embed/>
                  </p:oleObj>
                </mc:Choice>
                <mc:Fallback>
                  <p:oleObj name="Уравнение" r:id="rId23" imgW="22860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3666" y="1845193"/>
                          <a:ext cx="517525" cy="3762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1659983" y="1845653"/>
            <a:ext cx="517525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6" name="Уравнение" r:id="rId25" imgW="228600" imgH="177480" progId="Equation.3">
                    <p:embed/>
                  </p:oleObj>
                </mc:Choice>
                <mc:Fallback>
                  <p:oleObj name="Уравнение" r:id="rId25" imgW="2286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9983" y="1845653"/>
                          <a:ext cx="517525" cy="4048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"/>
            <p:cNvGraphicFramePr>
              <a:graphicFrameLocks noChangeAspect="1"/>
            </p:cNvGraphicFramePr>
            <p:nvPr/>
          </p:nvGraphicFramePr>
          <p:xfrm>
            <a:off x="2144536" y="1836219"/>
            <a:ext cx="517525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7" name="Уравнение" r:id="rId27" imgW="228600" imgH="177480" progId="Equation.3">
                    <p:embed/>
                  </p:oleObj>
                </mc:Choice>
                <mc:Fallback>
                  <p:oleObj name="Уравнение" r:id="rId27" imgW="2286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4536" y="1836219"/>
                          <a:ext cx="517525" cy="4048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"/>
            <p:cNvGraphicFramePr>
              <a:graphicFrameLocks noChangeAspect="1"/>
            </p:cNvGraphicFramePr>
            <p:nvPr/>
          </p:nvGraphicFramePr>
          <p:xfrm>
            <a:off x="2742243" y="1842569"/>
            <a:ext cx="287338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8" name="Уравнение" r:id="rId29" imgW="126720" imgH="177480" progId="Equation.3">
                    <p:embed/>
                  </p:oleObj>
                </mc:Choice>
                <mc:Fallback>
                  <p:oleObj name="Уравнение" r:id="rId29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2243" y="1842569"/>
                          <a:ext cx="287338" cy="4048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"/>
            <p:cNvGraphicFramePr>
              <a:graphicFrameLocks noChangeAspect="1"/>
            </p:cNvGraphicFramePr>
            <p:nvPr/>
          </p:nvGraphicFramePr>
          <p:xfrm>
            <a:off x="3220453" y="1852741"/>
            <a:ext cx="258762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9" name="Уравнение" r:id="rId31" imgW="114120" imgH="177480" progId="Equation.3">
                    <p:embed/>
                  </p:oleObj>
                </mc:Choice>
                <mc:Fallback>
                  <p:oleObj name="Уравнение" r:id="rId31" imgW="1141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0453" y="1852741"/>
                          <a:ext cx="258762" cy="4048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3703066" y="1844367"/>
            <a:ext cx="287338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0" name="Уравнение" r:id="rId33" imgW="126720" imgH="164880" progId="Equation.3">
                    <p:embed/>
                  </p:oleObj>
                </mc:Choice>
                <mc:Fallback>
                  <p:oleObj name="Уравнение" r:id="rId33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3066" y="1844367"/>
                          <a:ext cx="287338" cy="3762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"/>
            <p:cNvGraphicFramePr>
              <a:graphicFrameLocks noChangeAspect="1"/>
            </p:cNvGraphicFramePr>
            <p:nvPr/>
          </p:nvGraphicFramePr>
          <p:xfrm>
            <a:off x="4217619" y="1852741"/>
            <a:ext cx="201612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1" name="Уравнение" r:id="rId35" imgW="88560" imgH="164880" progId="Equation.3">
                    <p:embed/>
                  </p:oleObj>
                </mc:Choice>
                <mc:Fallback>
                  <p:oleObj name="Уравнение" r:id="rId35" imgW="885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7619" y="1852741"/>
                          <a:ext cx="201612" cy="3762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1350248" y="1867637"/>
          <a:ext cx="26670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2" name="Уравнение" r:id="rId37" imgW="1993680" imgH="241200" progId="Equation.3">
                  <p:embed/>
                </p:oleObj>
              </mc:Choice>
              <mc:Fallback>
                <p:oleObj name="Уравнение" r:id="rId37" imgW="1993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248" y="1867637"/>
                        <a:ext cx="2667000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380199" y="2227658"/>
          <a:ext cx="1355144" cy="77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6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44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21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21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0" name="Группа 39"/>
          <p:cNvGrpSpPr/>
          <p:nvPr/>
        </p:nvGrpSpPr>
        <p:grpSpPr>
          <a:xfrm>
            <a:off x="1863699" y="2276498"/>
            <a:ext cx="820049" cy="677500"/>
            <a:chOff x="960932" y="3035330"/>
            <a:chExt cx="1093398" cy="903333"/>
          </a:xfrm>
        </p:grpSpPr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960932" y="3047421"/>
            <a:ext cx="520700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3" name="Уравнение" r:id="rId39" imgW="228600" imgH="177480" progId="Equation.3">
                    <p:embed/>
                  </p:oleObj>
                </mc:Choice>
                <mc:Fallback>
                  <p:oleObj name="Уравнение" r:id="rId39" imgW="2286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932" y="3047421"/>
                          <a:ext cx="520700" cy="4048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1673254" y="3035330"/>
            <a:ext cx="290513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4" name="Уравнение" r:id="rId41" imgW="126720" imgH="177480" progId="Equation.3">
                    <p:embed/>
                  </p:oleObj>
                </mc:Choice>
                <mc:Fallback>
                  <p:oleObj name="Уравнение" r:id="rId41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3254" y="3035330"/>
                          <a:ext cx="290513" cy="4048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2"/>
            <p:cNvGraphicFramePr>
              <a:graphicFrameLocks noChangeAspect="1"/>
            </p:cNvGraphicFramePr>
            <p:nvPr/>
          </p:nvGraphicFramePr>
          <p:xfrm>
            <a:off x="1098511" y="3533851"/>
            <a:ext cx="290513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5" name="Уравнение" r:id="rId43" imgW="126720" imgH="177480" progId="Equation.3">
                    <p:embed/>
                  </p:oleObj>
                </mc:Choice>
                <mc:Fallback>
                  <p:oleObj name="Уравнение" r:id="rId43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8511" y="3533851"/>
                          <a:ext cx="290513" cy="4048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2"/>
            <p:cNvGraphicFramePr>
              <a:graphicFrameLocks noChangeAspect="1"/>
            </p:cNvGraphicFramePr>
            <p:nvPr/>
          </p:nvGraphicFramePr>
          <p:xfrm>
            <a:off x="1533630" y="3519621"/>
            <a:ext cx="520700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6" name="Уравнение" r:id="rId45" imgW="228600" imgH="177480" progId="Equation.3">
                    <p:embed/>
                  </p:oleObj>
                </mc:Choice>
                <mc:Fallback>
                  <p:oleObj name="Уравнение" r:id="rId45" imgW="2286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3630" y="3519621"/>
                          <a:ext cx="520700" cy="4048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Группа 33"/>
          <p:cNvGrpSpPr/>
          <p:nvPr/>
        </p:nvGrpSpPr>
        <p:grpSpPr>
          <a:xfrm>
            <a:off x="4160964" y="1709937"/>
            <a:ext cx="3718550" cy="3367867"/>
            <a:chOff x="3990404" y="2214229"/>
            <a:chExt cx="4958066" cy="4490489"/>
          </a:xfrm>
        </p:grpSpPr>
        <p:pic>
          <p:nvPicPr>
            <p:cNvPr id="37" name="Picture 8"/>
            <p:cNvPicPr>
              <a:picLocks noChangeAspect="1" noChangeArrowheads="1"/>
            </p:cNvPicPr>
            <p:nvPr/>
          </p:nvPicPr>
          <p:blipFill rotWithShape="1">
            <a:blip r:embed="rId47" cstate="print"/>
            <a:srcRect l="16500" t="5613" r="2171" b="2627"/>
            <a:stretch/>
          </p:blipFill>
          <p:spPr bwMode="auto">
            <a:xfrm>
              <a:off x="3990404" y="2354380"/>
              <a:ext cx="4940482" cy="435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8565459" y="4497537"/>
              <a:ext cx="38301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 dirty="0">
                  <a:cs typeface="Arial" charset="0"/>
                </a:rPr>
                <a:t>x</a:t>
              </a:r>
              <a:endParaRPr lang="ru-RU" sz="1800" i="1" dirty="0">
                <a:cs typeface="Arial" charset="0"/>
              </a:endParaRP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5463058" y="2214229"/>
              <a:ext cx="38301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 dirty="0">
                  <a:cs typeface="Arial" charset="0"/>
                </a:rPr>
                <a:t>y</a:t>
              </a:r>
              <a:endParaRPr lang="ru-RU" sz="1800" i="1" dirty="0">
                <a:cs typeface="Arial" charset="0"/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4349064" y="3700232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896036" y="3892227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121369" y="4118495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328084" y="4785996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679908" y="2135013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868144" y="2802193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084168" y="3057804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678234" y="3273828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3839557" y="1883061"/>
            <a:ext cx="3678626" cy="3194744"/>
            <a:chOff x="3595410" y="2510748"/>
            <a:chExt cx="4904834" cy="4259658"/>
          </a:xfrm>
        </p:grpSpPr>
        <p:sp>
          <p:nvSpPr>
            <p:cNvPr id="52" name="Полилиния 51"/>
            <p:cNvSpPr/>
            <p:nvPr/>
          </p:nvSpPr>
          <p:spPr>
            <a:xfrm>
              <a:off x="6046975" y="2510748"/>
              <a:ext cx="2453269" cy="1993561"/>
            </a:xfrm>
            <a:custGeom>
              <a:avLst/>
              <a:gdLst>
                <a:gd name="connsiteX0" fmla="*/ 14990 w 2055320"/>
                <a:gd name="connsiteY0" fmla="*/ 0 h 1959293"/>
                <a:gd name="connsiteX1" fmla="*/ 29980 w 2055320"/>
                <a:gd name="connsiteY1" fmla="*/ 434715 h 1959293"/>
                <a:gd name="connsiteX2" fmla="*/ 284813 w 2055320"/>
                <a:gd name="connsiteY2" fmla="*/ 1289154 h 1959293"/>
                <a:gd name="connsiteX3" fmla="*/ 944380 w 2055320"/>
                <a:gd name="connsiteY3" fmla="*/ 1813810 h 1959293"/>
                <a:gd name="connsiteX4" fmla="*/ 1993692 w 2055320"/>
                <a:gd name="connsiteY4" fmla="*/ 1948722 h 1959293"/>
                <a:gd name="connsiteX5" fmla="*/ 1933731 w 2055320"/>
                <a:gd name="connsiteY5" fmla="*/ 1948722 h 1959293"/>
                <a:gd name="connsiteX6" fmla="*/ 1948721 w 2055320"/>
                <a:gd name="connsiteY6" fmla="*/ 1933732 h 1959293"/>
                <a:gd name="connsiteX0" fmla="*/ 6465 w 2076292"/>
                <a:gd name="connsiteY0" fmla="*/ 0 h 1974041"/>
                <a:gd name="connsiteX1" fmla="*/ 50952 w 2076292"/>
                <a:gd name="connsiteY1" fmla="*/ 449463 h 1974041"/>
                <a:gd name="connsiteX2" fmla="*/ 305785 w 2076292"/>
                <a:gd name="connsiteY2" fmla="*/ 1303902 h 1974041"/>
                <a:gd name="connsiteX3" fmla="*/ 965352 w 2076292"/>
                <a:gd name="connsiteY3" fmla="*/ 1828558 h 1974041"/>
                <a:gd name="connsiteX4" fmla="*/ 2014664 w 2076292"/>
                <a:gd name="connsiteY4" fmla="*/ 1963470 h 1974041"/>
                <a:gd name="connsiteX5" fmla="*/ 1954703 w 2076292"/>
                <a:gd name="connsiteY5" fmla="*/ 1963470 h 1974041"/>
                <a:gd name="connsiteX6" fmla="*/ 1969693 w 2076292"/>
                <a:gd name="connsiteY6" fmla="*/ 1948480 h 1974041"/>
                <a:gd name="connsiteX0" fmla="*/ 6465 w 2076292"/>
                <a:gd name="connsiteY0" fmla="*/ 0 h 1974041"/>
                <a:gd name="connsiteX1" fmla="*/ 50952 w 2076292"/>
                <a:gd name="connsiteY1" fmla="*/ 427341 h 1974041"/>
                <a:gd name="connsiteX2" fmla="*/ 305785 w 2076292"/>
                <a:gd name="connsiteY2" fmla="*/ 1303902 h 1974041"/>
                <a:gd name="connsiteX3" fmla="*/ 965352 w 2076292"/>
                <a:gd name="connsiteY3" fmla="*/ 1828558 h 1974041"/>
                <a:gd name="connsiteX4" fmla="*/ 2014664 w 2076292"/>
                <a:gd name="connsiteY4" fmla="*/ 1963470 h 1974041"/>
                <a:gd name="connsiteX5" fmla="*/ 1954703 w 2076292"/>
                <a:gd name="connsiteY5" fmla="*/ 1963470 h 1974041"/>
                <a:gd name="connsiteX6" fmla="*/ 1969693 w 2076292"/>
                <a:gd name="connsiteY6" fmla="*/ 1948480 h 1974041"/>
                <a:gd name="connsiteX0" fmla="*/ 3344 w 2073171"/>
                <a:gd name="connsiteY0" fmla="*/ 0 h 1974041"/>
                <a:gd name="connsiteX1" fmla="*/ 47831 w 2073171"/>
                <a:gd name="connsiteY1" fmla="*/ 427341 h 1974041"/>
                <a:gd name="connsiteX2" fmla="*/ 302664 w 2073171"/>
                <a:gd name="connsiteY2" fmla="*/ 1303902 h 1974041"/>
                <a:gd name="connsiteX3" fmla="*/ 962231 w 2073171"/>
                <a:gd name="connsiteY3" fmla="*/ 1828558 h 1974041"/>
                <a:gd name="connsiteX4" fmla="*/ 2011543 w 2073171"/>
                <a:gd name="connsiteY4" fmla="*/ 1963470 h 1974041"/>
                <a:gd name="connsiteX5" fmla="*/ 1951582 w 2073171"/>
                <a:gd name="connsiteY5" fmla="*/ 1963470 h 1974041"/>
                <a:gd name="connsiteX6" fmla="*/ 1966572 w 2073171"/>
                <a:gd name="connsiteY6" fmla="*/ 1948480 h 1974041"/>
                <a:gd name="connsiteX0" fmla="*/ 3344 w 2071027"/>
                <a:gd name="connsiteY0" fmla="*/ 0 h 1973472"/>
                <a:gd name="connsiteX1" fmla="*/ 47831 w 2071027"/>
                <a:gd name="connsiteY1" fmla="*/ 427341 h 1973472"/>
                <a:gd name="connsiteX2" fmla="*/ 302664 w 2071027"/>
                <a:gd name="connsiteY2" fmla="*/ 1303902 h 1973472"/>
                <a:gd name="connsiteX3" fmla="*/ 962231 w 2071027"/>
                <a:gd name="connsiteY3" fmla="*/ 1828558 h 1973472"/>
                <a:gd name="connsiteX4" fmla="*/ 2011543 w 2071027"/>
                <a:gd name="connsiteY4" fmla="*/ 1963470 h 1973472"/>
                <a:gd name="connsiteX5" fmla="*/ 1951582 w 2071027"/>
                <a:gd name="connsiteY5" fmla="*/ 1963470 h 1973472"/>
                <a:gd name="connsiteX6" fmla="*/ 2047688 w 2071027"/>
                <a:gd name="connsiteY6" fmla="*/ 1963228 h 1973472"/>
                <a:gd name="connsiteX0" fmla="*/ 3344 w 2136179"/>
                <a:gd name="connsiteY0" fmla="*/ 0 h 1979267"/>
                <a:gd name="connsiteX1" fmla="*/ 47831 w 2136179"/>
                <a:gd name="connsiteY1" fmla="*/ 427341 h 1979267"/>
                <a:gd name="connsiteX2" fmla="*/ 302664 w 2136179"/>
                <a:gd name="connsiteY2" fmla="*/ 1303902 h 1979267"/>
                <a:gd name="connsiteX3" fmla="*/ 962231 w 2136179"/>
                <a:gd name="connsiteY3" fmla="*/ 1828558 h 1979267"/>
                <a:gd name="connsiteX4" fmla="*/ 2011543 w 2136179"/>
                <a:gd name="connsiteY4" fmla="*/ 1963470 h 1979267"/>
                <a:gd name="connsiteX5" fmla="*/ 1951582 w 2136179"/>
                <a:gd name="connsiteY5" fmla="*/ 1963470 h 1979267"/>
                <a:gd name="connsiteX6" fmla="*/ 2136179 w 2136179"/>
                <a:gd name="connsiteY6" fmla="*/ 1977977 h 1979267"/>
                <a:gd name="connsiteX0" fmla="*/ 3344 w 2239417"/>
                <a:gd name="connsiteY0" fmla="*/ 0 h 1973204"/>
                <a:gd name="connsiteX1" fmla="*/ 47831 w 2239417"/>
                <a:gd name="connsiteY1" fmla="*/ 427341 h 1973204"/>
                <a:gd name="connsiteX2" fmla="*/ 302664 w 2239417"/>
                <a:gd name="connsiteY2" fmla="*/ 1303902 h 1973204"/>
                <a:gd name="connsiteX3" fmla="*/ 962231 w 2239417"/>
                <a:gd name="connsiteY3" fmla="*/ 1828558 h 1973204"/>
                <a:gd name="connsiteX4" fmla="*/ 2011543 w 2239417"/>
                <a:gd name="connsiteY4" fmla="*/ 1963470 h 1973204"/>
                <a:gd name="connsiteX5" fmla="*/ 1951582 w 2239417"/>
                <a:gd name="connsiteY5" fmla="*/ 1963470 h 1973204"/>
                <a:gd name="connsiteX6" fmla="*/ 2239417 w 2239417"/>
                <a:gd name="connsiteY6" fmla="*/ 1970603 h 1973204"/>
                <a:gd name="connsiteX0" fmla="*/ 3344 w 2386901"/>
                <a:gd name="connsiteY0" fmla="*/ 0 h 1986365"/>
                <a:gd name="connsiteX1" fmla="*/ 47831 w 2386901"/>
                <a:gd name="connsiteY1" fmla="*/ 427341 h 1986365"/>
                <a:gd name="connsiteX2" fmla="*/ 302664 w 2386901"/>
                <a:gd name="connsiteY2" fmla="*/ 1303902 h 1986365"/>
                <a:gd name="connsiteX3" fmla="*/ 962231 w 2386901"/>
                <a:gd name="connsiteY3" fmla="*/ 1828558 h 1986365"/>
                <a:gd name="connsiteX4" fmla="*/ 2011543 w 2386901"/>
                <a:gd name="connsiteY4" fmla="*/ 1963470 h 1986365"/>
                <a:gd name="connsiteX5" fmla="*/ 1951582 w 2386901"/>
                <a:gd name="connsiteY5" fmla="*/ 1963470 h 1986365"/>
                <a:gd name="connsiteX6" fmla="*/ 2386901 w 2386901"/>
                <a:gd name="connsiteY6" fmla="*/ 1985351 h 1986365"/>
                <a:gd name="connsiteX0" fmla="*/ 3344 w 2453269"/>
                <a:gd name="connsiteY0" fmla="*/ 0 h 1993561"/>
                <a:gd name="connsiteX1" fmla="*/ 47831 w 2453269"/>
                <a:gd name="connsiteY1" fmla="*/ 427341 h 1993561"/>
                <a:gd name="connsiteX2" fmla="*/ 302664 w 2453269"/>
                <a:gd name="connsiteY2" fmla="*/ 1303902 h 1993561"/>
                <a:gd name="connsiteX3" fmla="*/ 962231 w 2453269"/>
                <a:gd name="connsiteY3" fmla="*/ 1828558 h 1993561"/>
                <a:gd name="connsiteX4" fmla="*/ 2011543 w 2453269"/>
                <a:gd name="connsiteY4" fmla="*/ 1963470 h 1993561"/>
                <a:gd name="connsiteX5" fmla="*/ 1951582 w 2453269"/>
                <a:gd name="connsiteY5" fmla="*/ 1963470 h 1993561"/>
                <a:gd name="connsiteX6" fmla="*/ 2453269 w 2453269"/>
                <a:gd name="connsiteY6" fmla="*/ 1992725 h 199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3269" h="1993561">
                  <a:moveTo>
                    <a:pt x="3344" y="0"/>
                  </a:moveTo>
                  <a:cubicBezTo>
                    <a:pt x="-11646" y="109928"/>
                    <a:pt x="27440" y="217398"/>
                    <a:pt x="47831" y="427341"/>
                  </a:cubicBezTo>
                  <a:cubicBezTo>
                    <a:pt x="68222" y="637284"/>
                    <a:pt x="150264" y="1070366"/>
                    <a:pt x="302664" y="1303902"/>
                  </a:cubicBezTo>
                  <a:cubicBezTo>
                    <a:pt x="455064" y="1537438"/>
                    <a:pt x="677418" y="1718630"/>
                    <a:pt x="962231" y="1828558"/>
                  </a:cubicBezTo>
                  <a:cubicBezTo>
                    <a:pt x="1247044" y="1938486"/>
                    <a:pt x="1846651" y="1940985"/>
                    <a:pt x="2011543" y="1963470"/>
                  </a:cubicBezTo>
                  <a:cubicBezTo>
                    <a:pt x="2176435" y="1985955"/>
                    <a:pt x="1877961" y="1958594"/>
                    <a:pt x="1951582" y="1963470"/>
                  </a:cubicBezTo>
                  <a:cubicBezTo>
                    <a:pt x="2025203" y="1968346"/>
                    <a:pt x="2442026" y="1998971"/>
                    <a:pt x="2453269" y="1992725"/>
                  </a:cubicBezTo>
                </a:path>
              </a:pathLst>
            </a:custGeom>
            <a:noFill/>
            <a:ln w="349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 rot="16200000" flipH="1">
              <a:off x="3710120" y="4792412"/>
              <a:ext cx="1863284" cy="2092704"/>
            </a:xfrm>
            <a:custGeom>
              <a:avLst/>
              <a:gdLst>
                <a:gd name="connsiteX0" fmla="*/ 14990 w 2055320"/>
                <a:gd name="connsiteY0" fmla="*/ 0 h 1959293"/>
                <a:gd name="connsiteX1" fmla="*/ 29980 w 2055320"/>
                <a:gd name="connsiteY1" fmla="*/ 434715 h 1959293"/>
                <a:gd name="connsiteX2" fmla="*/ 284813 w 2055320"/>
                <a:gd name="connsiteY2" fmla="*/ 1289154 h 1959293"/>
                <a:gd name="connsiteX3" fmla="*/ 944380 w 2055320"/>
                <a:gd name="connsiteY3" fmla="*/ 1813810 h 1959293"/>
                <a:gd name="connsiteX4" fmla="*/ 1993692 w 2055320"/>
                <a:gd name="connsiteY4" fmla="*/ 1948722 h 1959293"/>
                <a:gd name="connsiteX5" fmla="*/ 1933731 w 2055320"/>
                <a:gd name="connsiteY5" fmla="*/ 1948722 h 1959293"/>
                <a:gd name="connsiteX6" fmla="*/ 1948721 w 2055320"/>
                <a:gd name="connsiteY6" fmla="*/ 1933732 h 1959293"/>
                <a:gd name="connsiteX0" fmla="*/ 6465 w 2076292"/>
                <a:gd name="connsiteY0" fmla="*/ 0 h 1974041"/>
                <a:gd name="connsiteX1" fmla="*/ 50952 w 2076292"/>
                <a:gd name="connsiteY1" fmla="*/ 449463 h 1974041"/>
                <a:gd name="connsiteX2" fmla="*/ 305785 w 2076292"/>
                <a:gd name="connsiteY2" fmla="*/ 1303902 h 1974041"/>
                <a:gd name="connsiteX3" fmla="*/ 965352 w 2076292"/>
                <a:gd name="connsiteY3" fmla="*/ 1828558 h 1974041"/>
                <a:gd name="connsiteX4" fmla="*/ 2014664 w 2076292"/>
                <a:gd name="connsiteY4" fmla="*/ 1963470 h 1974041"/>
                <a:gd name="connsiteX5" fmla="*/ 1954703 w 2076292"/>
                <a:gd name="connsiteY5" fmla="*/ 1963470 h 1974041"/>
                <a:gd name="connsiteX6" fmla="*/ 1969693 w 2076292"/>
                <a:gd name="connsiteY6" fmla="*/ 1948480 h 1974041"/>
                <a:gd name="connsiteX0" fmla="*/ 6465 w 2076292"/>
                <a:gd name="connsiteY0" fmla="*/ 0 h 1974041"/>
                <a:gd name="connsiteX1" fmla="*/ 50952 w 2076292"/>
                <a:gd name="connsiteY1" fmla="*/ 427341 h 1974041"/>
                <a:gd name="connsiteX2" fmla="*/ 305785 w 2076292"/>
                <a:gd name="connsiteY2" fmla="*/ 1303902 h 1974041"/>
                <a:gd name="connsiteX3" fmla="*/ 965352 w 2076292"/>
                <a:gd name="connsiteY3" fmla="*/ 1828558 h 1974041"/>
                <a:gd name="connsiteX4" fmla="*/ 2014664 w 2076292"/>
                <a:gd name="connsiteY4" fmla="*/ 1963470 h 1974041"/>
                <a:gd name="connsiteX5" fmla="*/ 1954703 w 2076292"/>
                <a:gd name="connsiteY5" fmla="*/ 1963470 h 1974041"/>
                <a:gd name="connsiteX6" fmla="*/ 1969693 w 2076292"/>
                <a:gd name="connsiteY6" fmla="*/ 1948480 h 1974041"/>
                <a:gd name="connsiteX0" fmla="*/ 3344 w 2073171"/>
                <a:gd name="connsiteY0" fmla="*/ 0 h 1974041"/>
                <a:gd name="connsiteX1" fmla="*/ 47831 w 2073171"/>
                <a:gd name="connsiteY1" fmla="*/ 427341 h 1974041"/>
                <a:gd name="connsiteX2" fmla="*/ 302664 w 2073171"/>
                <a:gd name="connsiteY2" fmla="*/ 1303902 h 1974041"/>
                <a:gd name="connsiteX3" fmla="*/ 962231 w 2073171"/>
                <a:gd name="connsiteY3" fmla="*/ 1828558 h 1974041"/>
                <a:gd name="connsiteX4" fmla="*/ 2011543 w 2073171"/>
                <a:gd name="connsiteY4" fmla="*/ 1963470 h 1974041"/>
                <a:gd name="connsiteX5" fmla="*/ 1951582 w 2073171"/>
                <a:gd name="connsiteY5" fmla="*/ 1963470 h 1974041"/>
                <a:gd name="connsiteX6" fmla="*/ 1966572 w 2073171"/>
                <a:gd name="connsiteY6" fmla="*/ 1948480 h 1974041"/>
                <a:gd name="connsiteX0" fmla="*/ 3344 w 2071027"/>
                <a:gd name="connsiteY0" fmla="*/ 0 h 1973472"/>
                <a:gd name="connsiteX1" fmla="*/ 47831 w 2071027"/>
                <a:gd name="connsiteY1" fmla="*/ 427341 h 1973472"/>
                <a:gd name="connsiteX2" fmla="*/ 302664 w 2071027"/>
                <a:gd name="connsiteY2" fmla="*/ 1303902 h 1973472"/>
                <a:gd name="connsiteX3" fmla="*/ 962231 w 2071027"/>
                <a:gd name="connsiteY3" fmla="*/ 1828558 h 1973472"/>
                <a:gd name="connsiteX4" fmla="*/ 2011543 w 2071027"/>
                <a:gd name="connsiteY4" fmla="*/ 1963470 h 1973472"/>
                <a:gd name="connsiteX5" fmla="*/ 1951582 w 2071027"/>
                <a:gd name="connsiteY5" fmla="*/ 1963470 h 1973472"/>
                <a:gd name="connsiteX6" fmla="*/ 2047688 w 2071027"/>
                <a:gd name="connsiteY6" fmla="*/ 1963228 h 1973472"/>
                <a:gd name="connsiteX0" fmla="*/ 3344 w 2136179"/>
                <a:gd name="connsiteY0" fmla="*/ 0 h 1979267"/>
                <a:gd name="connsiteX1" fmla="*/ 47831 w 2136179"/>
                <a:gd name="connsiteY1" fmla="*/ 427341 h 1979267"/>
                <a:gd name="connsiteX2" fmla="*/ 302664 w 2136179"/>
                <a:gd name="connsiteY2" fmla="*/ 1303902 h 1979267"/>
                <a:gd name="connsiteX3" fmla="*/ 962231 w 2136179"/>
                <a:gd name="connsiteY3" fmla="*/ 1828558 h 1979267"/>
                <a:gd name="connsiteX4" fmla="*/ 2011543 w 2136179"/>
                <a:gd name="connsiteY4" fmla="*/ 1963470 h 1979267"/>
                <a:gd name="connsiteX5" fmla="*/ 1951582 w 2136179"/>
                <a:gd name="connsiteY5" fmla="*/ 1963470 h 1979267"/>
                <a:gd name="connsiteX6" fmla="*/ 2136179 w 2136179"/>
                <a:gd name="connsiteY6" fmla="*/ 1977977 h 1979267"/>
                <a:gd name="connsiteX0" fmla="*/ 3344 w 2239417"/>
                <a:gd name="connsiteY0" fmla="*/ 0 h 1973204"/>
                <a:gd name="connsiteX1" fmla="*/ 47831 w 2239417"/>
                <a:gd name="connsiteY1" fmla="*/ 427341 h 1973204"/>
                <a:gd name="connsiteX2" fmla="*/ 302664 w 2239417"/>
                <a:gd name="connsiteY2" fmla="*/ 1303902 h 1973204"/>
                <a:gd name="connsiteX3" fmla="*/ 962231 w 2239417"/>
                <a:gd name="connsiteY3" fmla="*/ 1828558 h 1973204"/>
                <a:gd name="connsiteX4" fmla="*/ 2011543 w 2239417"/>
                <a:gd name="connsiteY4" fmla="*/ 1963470 h 1973204"/>
                <a:gd name="connsiteX5" fmla="*/ 1951582 w 2239417"/>
                <a:gd name="connsiteY5" fmla="*/ 1963470 h 1973204"/>
                <a:gd name="connsiteX6" fmla="*/ 2239417 w 2239417"/>
                <a:gd name="connsiteY6" fmla="*/ 1970603 h 1973204"/>
                <a:gd name="connsiteX0" fmla="*/ 3344 w 2386901"/>
                <a:gd name="connsiteY0" fmla="*/ 0 h 1986365"/>
                <a:gd name="connsiteX1" fmla="*/ 47831 w 2386901"/>
                <a:gd name="connsiteY1" fmla="*/ 427341 h 1986365"/>
                <a:gd name="connsiteX2" fmla="*/ 302664 w 2386901"/>
                <a:gd name="connsiteY2" fmla="*/ 1303902 h 1986365"/>
                <a:gd name="connsiteX3" fmla="*/ 962231 w 2386901"/>
                <a:gd name="connsiteY3" fmla="*/ 1828558 h 1986365"/>
                <a:gd name="connsiteX4" fmla="*/ 2011543 w 2386901"/>
                <a:gd name="connsiteY4" fmla="*/ 1963470 h 1986365"/>
                <a:gd name="connsiteX5" fmla="*/ 1951582 w 2386901"/>
                <a:gd name="connsiteY5" fmla="*/ 1963470 h 1986365"/>
                <a:gd name="connsiteX6" fmla="*/ 2386901 w 2386901"/>
                <a:gd name="connsiteY6" fmla="*/ 1985351 h 1986365"/>
                <a:gd name="connsiteX0" fmla="*/ 3344 w 2453269"/>
                <a:gd name="connsiteY0" fmla="*/ 0 h 1993561"/>
                <a:gd name="connsiteX1" fmla="*/ 47831 w 2453269"/>
                <a:gd name="connsiteY1" fmla="*/ 427341 h 1993561"/>
                <a:gd name="connsiteX2" fmla="*/ 302664 w 2453269"/>
                <a:gd name="connsiteY2" fmla="*/ 1303902 h 1993561"/>
                <a:gd name="connsiteX3" fmla="*/ 962231 w 2453269"/>
                <a:gd name="connsiteY3" fmla="*/ 1828558 h 1993561"/>
                <a:gd name="connsiteX4" fmla="*/ 2011543 w 2453269"/>
                <a:gd name="connsiteY4" fmla="*/ 1963470 h 1993561"/>
                <a:gd name="connsiteX5" fmla="*/ 1951582 w 2453269"/>
                <a:gd name="connsiteY5" fmla="*/ 1963470 h 1993561"/>
                <a:gd name="connsiteX6" fmla="*/ 2453269 w 2453269"/>
                <a:gd name="connsiteY6" fmla="*/ 1992725 h 199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3269" h="1993561">
                  <a:moveTo>
                    <a:pt x="3344" y="0"/>
                  </a:moveTo>
                  <a:cubicBezTo>
                    <a:pt x="-11646" y="109928"/>
                    <a:pt x="27440" y="217398"/>
                    <a:pt x="47831" y="427341"/>
                  </a:cubicBezTo>
                  <a:cubicBezTo>
                    <a:pt x="68222" y="637284"/>
                    <a:pt x="150264" y="1070366"/>
                    <a:pt x="302664" y="1303902"/>
                  </a:cubicBezTo>
                  <a:cubicBezTo>
                    <a:pt x="455064" y="1537438"/>
                    <a:pt x="677418" y="1718630"/>
                    <a:pt x="962231" y="1828558"/>
                  </a:cubicBezTo>
                  <a:cubicBezTo>
                    <a:pt x="1247044" y="1938486"/>
                    <a:pt x="1846651" y="1940985"/>
                    <a:pt x="2011543" y="1963470"/>
                  </a:cubicBezTo>
                  <a:cubicBezTo>
                    <a:pt x="2176435" y="1985955"/>
                    <a:pt x="1877961" y="1958594"/>
                    <a:pt x="1951582" y="1963470"/>
                  </a:cubicBezTo>
                  <a:cubicBezTo>
                    <a:pt x="2025203" y="1968346"/>
                    <a:pt x="2442026" y="1998971"/>
                    <a:pt x="2453269" y="1992725"/>
                  </a:cubicBezTo>
                </a:path>
              </a:pathLst>
            </a:custGeom>
            <a:noFill/>
            <a:ln w="349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7028005" y="2943325"/>
                <a:ext cx="561692" cy="402707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>
                  <a:defRPr/>
                </a:pPr>
                <a:r>
                  <a:rPr lang="ru-RU" sz="1500" b="1" i="1" dirty="0">
                    <a:solidFill>
                      <a:srgbClr val="1F49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rPr>
                  <a:t> </a:t>
                </a:r>
                <a:r>
                  <a:rPr lang="ru-RU" sz="15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rPr>
                  <a:t>у =</a:t>
                </a:r>
                <a:r>
                  <a:rPr lang="en-US" sz="15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5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15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15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672" y="3924433"/>
                <a:ext cx="748923" cy="536942"/>
              </a:xfrm>
              <a:prstGeom prst="rect">
                <a:avLst/>
              </a:prstGeom>
              <a:blipFill>
                <a:blip r:embed="rId48"/>
                <a:stretch>
                  <a:fillRect l="-813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Овал 56"/>
          <p:cNvSpPr/>
          <p:nvPr/>
        </p:nvSpPr>
        <p:spPr>
          <a:xfrm>
            <a:off x="4936536" y="3469754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5488930" y="4118495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4299249" y="2744728"/>
            <a:ext cx="1956705" cy="2235110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 rot="2979929">
            <a:off x="5584512" y="4402843"/>
            <a:ext cx="999312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ru-RU" sz="15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1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 =</a:t>
            </a:r>
            <a:r>
              <a:rPr lang="en-US" sz="1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− x −3</a:t>
            </a:r>
            <a:endParaRPr lang="ru-RU" sz="1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68" name="Object 2"/>
          <p:cNvGraphicFramePr>
            <a:graphicFrameLocks noChangeAspect="1"/>
          </p:cNvGraphicFramePr>
          <p:nvPr/>
        </p:nvGraphicFramePr>
        <p:xfrm>
          <a:off x="1356408" y="4687863"/>
          <a:ext cx="2377679" cy="38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7" name="Уравнение" r:id="rId49" imgW="1498320" imgH="241200" progId="Equation.3">
                  <p:embed/>
                </p:oleObj>
              </mc:Choice>
              <mc:Fallback>
                <p:oleObj name="Уравнение" r:id="rId49" imgW="1498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408" y="4687863"/>
                        <a:ext cx="2377679" cy="3845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"/>
          <p:cNvGraphicFramePr>
            <a:graphicFrameLocks noChangeAspect="1"/>
          </p:cNvGraphicFramePr>
          <p:nvPr/>
        </p:nvGraphicFramePr>
        <p:xfrm>
          <a:off x="1257048" y="3927387"/>
          <a:ext cx="3173016" cy="656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8" name="Уравнение" r:id="rId51" imgW="2095200" imgH="431640" progId="Equation.3">
                  <p:embed/>
                </p:oleObj>
              </mc:Choice>
              <mc:Fallback>
                <p:oleObj name="Уравнение" r:id="rId51" imgW="2095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048" y="3927387"/>
                        <a:ext cx="3173016" cy="6560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2"/>
          <p:cNvGraphicFramePr>
            <a:graphicFrameLocks noChangeAspect="1"/>
          </p:cNvGraphicFramePr>
          <p:nvPr/>
        </p:nvGraphicFramePr>
        <p:xfrm>
          <a:off x="1231781" y="3023027"/>
          <a:ext cx="2903935" cy="73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9" name="Уравнение" r:id="rId53" imgW="1917360" imgH="482400" progId="Equation.3">
                  <p:embed/>
                </p:oleObj>
              </mc:Choice>
              <mc:Fallback>
                <p:oleObj name="Уравнение" r:id="rId53" imgW="1917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781" y="3023027"/>
                        <a:ext cx="2903935" cy="732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201066" y="559611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№1, б)</a:t>
            </a:r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171216" y="96869"/>
            <a:ext cx="6355696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kern="0" spc="38" dirty="0" smtClean="0">
                <a:ln w="11430"/>
                <a:solidFill>
                  <a:srgbClr val="009900"/>
                </a:solidFill>
                <a:cs typeface="Times New Roman" panose="02020603050405020304" pitchFamily="18" charset="0"/>
              </a:rPr>
              <a:t>Проверка:</a:t>
            </a:r>
            <a:endParaRPr lang="ru-RU" sz="2800" b="1" spc="38" dirty="0">
              <a:ln w="11430"/>
              <a:solidFill>
                <a:srgbClr val="0099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3" name="Picture 6" descr="C:\Program Files\Microsoft Office\Clipart\Pub60Cor\ag00135_.gif"/>
          <p:cNvPicPr>
            <a:picLocks noChangeAspect="1" noChangeArrowheads="1" noCrop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1" y="4869657"/>
            <a:ext cx="105092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49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6" grpId="0"/>
      <p:bldP spid="57" grpId="0" animBg="1"/>
      <p:bldP spid="58" grpId="0" animBg="1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4B068FE-1542-4AED-9420-D622ED470A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51" r="1889"/>
          <a:stretch/>
        </p:blipFill>
        <p:spPr>
          <a:xfrm>
            <a:off x="1115616" y="465516"/>
            <a:ext cx="7776864" cy="4677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654" y="559611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№1, в)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98925" y="96869"/>
            <a:ext cx="6355696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kern="0" spc="38" dirty="0" smtClean="0">
                <a:ln w="11430"/>
                <a:solidFill>
                  <a:srgbClr val="009900"/>
                </a:solidFill>
                <a:cs typeface="Times New Roman" panose="02020603050405020304" pitchFamily="18" charset="0"/>
              </a:rPr>
              <a:t>Проверка:</a:t>
            </a:r>
            <a:endParaRPr lang="ru-RU" sz="2800" b="1" spc="38" dirty="0">
              <a:ln w="11430"/>
              <a:solidFill>
                <a:srgbClr val="0099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 descr="C:\Program Files\Microsoft Office\Clipart\Pub60Cor\ag00135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869657"/>
            <a:ext cx="105092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843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F1C50C1-6B15-40A2-AB36-33AFE571C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37" y="483518"/>
            <a:ext cx="8029575" cy="14001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2754D6F-2DD7-430A-A108-9C738FD62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226252"/>
            <a:ext cx="3799105" cy="3505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62D8B1-DB8F-4C35-B407-2B195889E91A}"/>
              </a:ext>
            </a:extLst>
          </p:cNvPr>
          <p:cNvSpPr txBox="1"/>
          <p:nvPr/>
        </p:nvSpPr>
        <p:spPr>
          <a:xfrm>
            <a:off x="703841" y="4029912"/>
            <a:ext cx="264629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dirty="0">
                <a:cs typeface="Times New Roman" panose="02020603050405020304" pitchFamily="18" charset="0"/>
              </a:rPr>
              <a:t>Ответ: одно решение.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0476" y="37395"/>
            <a:ext cx="6355696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kern="0" spc="38" dirty="0" smtClean="0">
                <a:ln w="11430"/>
                <a:solidFill>
                  <a:srgbClr val="009900"/>
                </a:solidFill>
                <a:cs typeface="Times New Roman" panose="02020603050405020304" pitchFamily="18" charset="0"/>
              </a:rPr>
              <a:t>Проверка:</a:t>
            </a:r>
            <a:endParaRPr lang="ru-RU" sz="2800" b="1" spc="38" dirty="0">
              <a:ln w="11430"/>
              <a:solidFill>
                <a:srgbClr val="00990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6" descr="C:\Program Files\Microsoft Office\Clipart\Pub60Cor\ag00135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869657"/>
            <a:ext cx="105092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75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 idx="4294967295"/>
          </p:nvPr>
        </p:nvSpPr>
        <p:spPr>
          <a:xfrm>
            <a:off x="827585" y="267495"/>
            <a:ext cx="5952661" cy="495698"/>
          </a:xfrm>
        </p:spPr>
        <p:txBody>
          <a:bodyPr lIns="121917" tIns="60958" rIns="121917" bIns="60958">
            <a:noAutofit/>
          </a:bodyPr>
          <a:lstStyle/>
          <a:p>
            <a:r>
              <a:rPr lang="ru-RU" sz="2700" b="1" i="1" spc="67" dirty="0">
                <a:ln w="11430"/>
                <a:solidFill>
                  <a:srgbClr val="66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spc="67" dirty="0">
                <a:ln w="11430"/>
                <a:solidFill>
                  <a:srgbClr val="66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altLang="ru-RU" sz="2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AutoShape 2" descr="Картинки по запросу поздравление с 1 сентября"/>
          <p:cNvSpPr>
            <a:spLocks noChangeAspect="1" noChangeArrowheads="1"/>
          </p:cNvSpPr>
          <p:nvPr/>
        </p:nvSpPr>
        <p:spPr bwMode="auto">
          <a:xfrm>
            <a:off x="155575" y="534592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247714"/>
            <a:ext cx="3279773" cy="2412268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1019606" y="891699"/>
            <a:ext cx="7601603" cy="0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24"/>
          <p:cNvSpPr txBox="1">
            <a:spLocks/>
          </p:cNvSpPr>
          <p:nvPr/>
        </p:nvSpPr>
        <p:spPr>
          <a:xfrm>
            <a:off x="1115617" y="303183"/>
            <a:ext cx="6723804" cy="595002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219170">
              <a:defRPr/>
            </a:pPr>
            <a:r>
              <a:rPr lang="ru-RU" sz="3200" b="1" i="1" kern="0" spc="67" dirty="0">
                <a:ln w="11430"/>
                <a:solidFill>
                  <a:srgbClr val="66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kern="0" spc="67" dirty="0">
                <a:ln w="11430"/>
                <a:solidFill>
                  <a:srgbClr val="66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Проверяем наши знания</a:t>
            </a:r>
            <a:br>
              <a:rPr lang="ru-RU" sz="3600" b="1" i="1" kern="0" spc="67" dirty="0">
                <a:ln w="11430"/>
                <a:solidFill>
                  <a:srgbClr val="66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kern="0" spc="67" dirty="0">
                <a:ln w="11430"/>
                <a:solidFill>
                  <a:srgbClr val="66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7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A6EE3A8-FB0C-44BA-A092-5EEBB20591CD}"/>
              </a:ext>
            </a:extLst>
          </p:cNvPr>
          <p:cNvSpPr txBox="1"/>
          <p:nvPr/>
        </p:nvSpPr>
        <p:spPr>
          <a:xfrm>
            <a:off x="1001417" y="1189201"/>
            <a:ext cx="6450905" cy="18466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 работа </a:t>
            </a:r>
            <a:endParaRPr lang="ru-RU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вариантам</a:t>
            </a:r>
          </a:p>
          <a:p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" name="Picture 6" descr="C:\Program Files\Microsoft Office\Clipart\Pub60Cor\ag00135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869657"/>
            <a:ext cx="105092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3049" y="2620357"/>
            <a:ext cx="15947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1 вариант</a:t>
            </a:r>
          </a:p>
          <a:p>
            <a:r>
              <a:rPr lang="ru-RU" dirty="0" smtClean="0"/>
              <a:t>№ 420 а</a:t>
            </a:r>
          </a:p>
          <a:p>
            <a:r>
              <a:rPr lang="ru-RU" dirty="0" smtClean="0"/>
              <a:t>№ 412 а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96067" y="2625851"/>
            <a:ext cx="15947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2 вариант</a:t>
            </a:r>
          </a:p>
          <a:p>
            <a:r>
              <a:rPr lang="ru-RU" dirty="0" smtClean="0"/>
              <a:t>№ 420 б</a:t>
            </a:r>
          </a:p>
          <a:p>
            <a:r>
              <a:rPr lang="ru-RU" dirty="0"/>
              <a:t>№ </a:t>
            </a:r>
            <a:r>
              <a:rPr lang="ru-RU" dirty="0" smtClean="0"/>
              <a:t>412 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2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/>
          <p:cNvSpPr/>
          <p:nvPr/>
        </p:nvSpPr>
        <p:spPr>
          <a:xfrm>
            <a:off x="1262938" y="95208"/>
            <a:ext cx="6606957" cy="463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US" b="1" spc="38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597784" y="50386"/>
            <a:ext cx="1961114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700" b="1" i="1" kern="0" spc="38" dirty="0">
                <a:ln w="11430"/>
                <a:solidFill>
                  <a:srgbClr val="279C14"/>
                </a:solidFill>
                <a:cs typeface="Times New Roman" panose="02020603050405020304" pitchFamily="18" charset="0"/>
              </a:rPr>
              <a:t>Итог урока</a:t>
            </a:r>
            <a:endParaRPr lang="ru-RU" sz="2700" b="1" spc="38" dirty="0">
              <a:ln w="11430"/>
              <a:solidFill>
                <a:srgbClr val="279C14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664066" y="517714"/>
            <a:ext cx="2219057" cy="2389988"/>
            <a:chOff x="116560" y="553205"/>
            <a:chExt cx="2958742" cy="3186650"/>
          </a:xfrm>
        </p:grpSpPr>
        <p:pic>
          <p:nvPicPr>
            <p:cNvPr id="230402" name="Picture 2" descr="Конспект открытого урока по теме 'Графический способ решения систем уравнений' (9 класс)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" t="1963"/>
            <a:stretch/>
          </p:blipFill>
          <p:spPr bwMode="auto">
            <a:xfrm>
              <a:off x="291174" y="785539"/>
              <a:ext cx="2784128" cy="2954316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Oval 5"/>
            <p:cNvSpPr>
              <a:spLocks noChangeArrowheads="1"/>
            </p:cNvSpPr>
            <p:nvPr/>
          </p:nvSpPr>
          <p:spPr bwMode="auto">
            <a:xfrm>
              <a:off x="116560" y="553205"/>
              <a:ext cx="504000" cy="46134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100" b="1" dirty="0"/>
                <a:t>1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3419702" y="601141"/>
            <a:ext cx="2202687" cy="2357677"/>
            <a:chOff x="3075302" y="596286"/>
            <a:chExt cx="2936916" cy="3143569"/>
          </a:xfrm>
        </p:grpSpPr>
        <p:pic>
          <p:nvPicPr>
            <p:cNvPr id="230403" name="Picture 3" descr="Конспект открытого урока по теме 'Графический способ решения систем уравнений' (9 класс)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962" r="-371" b="2455"/>
            <a:stretch/>
          </p:blipFill>
          <p:spPr bwMode="auto">
            <a:xfrm>
              <a:off x="3228090" y="797953"/>
              <a:ext cx="2784128" cy="294190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3075302" y="596286"/>
              <a:ext cx="504000" cy="46134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100" b="1" dirty="0"/>
                <a:t>2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6353730" y="585730"/>
            <a:ext cx="2186539" cy="2355488"/>
            <a:chOff x="6012218" y="599204"/>
            <a:chExt cx="2915385" cy="3140651"/>
          </a:xfrm>
        </p:grpSpPr>
        <p:pic>
          <p:nvPicPr>
            <p:cNvPr id="230407" name="Picture 7" descr="Конспект открытого урока по теме 'Графический способ решения систем уравнений' (9 класс)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6" t="-562" r="4233" b="4987"/>
            <a:stretch/>
          </p:blipFill>
          <p:spPr bwMode="auto">
            <a:xfrm>
              <a:off x="6143475" y="783876"/>
              <a:ext cx="2784128" cy="295597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Oval 5"/>
            <p:cNvSpPr>
              <a:spLocks noChangeArrowheads="1"/>
            </p:cNvSpPr>
            <p:nvPr/>
          </p:nvSpPr>
          <p:spPr bwMode="auto">
            <a:xfrm>
              <a:off x="6012218" y="599204"/>
              <a:ext cx="504000" cy="46134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100" b="1" dirty="0"/>
                <a:t>3</a:t>
              </a:r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1709682" y="2936860"/>
            <a:ext cx="2970330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100" b="1" i="1" kern="0" spc="38" dirty="0">
                <a:ln w="11430"/>
                <a:solidFill>
                  <a:srgbClr val="002060"/>
                </a:solidFill>
                <a:cs typeface="Times New Roman" panose="02020603050405020304" pitchFamily="18" charset="0"/>
              </a:rPr>
              <a:t>Ответьте на вопросы</a:t>
            </a:r>
            <a:endParaRPr lang="ru-RU" sz="2100" b="1" spc="38" dirty="0">
              <a:ln w="11430"/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43000" y="3294329"/>
            <a:ext cx="7325766" cy="16850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 algn="l">
              <a:buFontTx/>
              <a:buAutoNum type="arabicParenR"/>
            </a:pPr>
            <a:r>
              <a:rPr lang="ru-RU" sz="2100" i="1" dirty="0">
                <a:solidFill>
                  <a:srgbClr val="002060"/>
                </a:solidFill>
                <a:cs typeface="Times New Roman" panose="02020603050405020304" pitchFamily="18" charset="0"/>
              </a:rPr>
              <a:t>Графики каких функций изображены на рисунке?</a:t>
            </a:r>
          </a:p>
          <a:p>
            <a:pPr marL="342900" indent="-342900" algn="l">
              <a:buAutoNum type="arabicParenR"/>
            </a:pPr>
            <a:r>
              <a:rPr lang="ru-RU" sz="2100" i="1" dirty="0">
                <a:solidFill>
                  <a:srgbClr val="002060"/>
                </a:solidFill>
                <a:cs typeface="Times New Roman" panose="02020603050405020304" pitchFamily="18" charset="0"/>
              </a:rPr>
              <a:t>Сколько точек пересечения графиков?</a:t>
            </a:r>
          </a:p>
          <a:p>
            <a:pPr marL="342900" indent="-342900" algn="l">
              <a:buAutoNum type="arabicParenR"/>
            </a:pPr>
            <a:r>
              <a:rPr lang="ru-RU" sz="2100" i="1" dirty="0">
                <a:solidFill>
                  <a:srgbClr val="002060"/>
                </a:solidFill>
                <a:cs typeface="Times New Roman" panose="02020603050405020304" pitchFamily="18" charset="0"/>
              </a:rPr>
              <a:t>Укажите решения системы уравнений.</a:t>
            </a:r>
          </a:p>
          <a:p>
            <a:pPr marL="342900" indent="-342900" algn="l">
              <a:buFontTx/>
              <a:buAutoNum type="arabicParenR"/>
            </a:pPr>
            <a:r>
              <a:rPr lang="en-US" sz="21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100" i="1" dirty="0">
                <a:solidFill>
                  <a:srgbClr val="002060"/>
                </a:solidFill>
                <a:cs typeface="Times New Roman" panose="02020603050405020304" pitchFamily="18" charset="0"/>
              </a:rPr>
              <a:t>Дает ли графический способ точные результаты?</a:t>
            </a:r>
          </a:p>
          <a:p>
            <a:pPr algn="l"/>
            <a:endParaRPr lang="ru-RU" sz="21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Picture 6" descr="C:\Program Files\Microsoft Office\Clipart\Pub60Cor\ag00135_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869657"/>
            <a:ext cx="105092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454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>
            <a:extLst>
              <a:ext uri="{FF2B5EF4-FFF2-40B4-BE49-F238E27FC236}">
                <a16:creationId xmlns:a16="http://schemas.microsoft.com/office/drawing/2014/main" xmlns="" id="{61F19DE0-239F-49E7-8B95-E476CC2B8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357" y="249492"/>
            <a:ext cx="42888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CC804D-4E00-465F-B7E3-BB1942B5CA37}" type="datetime4">
              <a:rPr lang="ru-RU" altLang="en-US" sz="4000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 декабря 2022 г.</a:t>
            </a:fld>
            <a:endParaRPr lang="ru-RU" alt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6" descr="C:\Program Files\Microsoft Office\Clipart\Pub60Cor\ag00135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4869657"/>
            <a:ext cx="105092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1720" y="664990"/>
            <a:ext cx="6768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Задание для самоподготовки: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3245" y="2211710"/>
            <a:ext cx="88607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32D2E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514350" indent="-514350" algn="l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П.17-18 </a:t>
            </a:r>
          </a:p>
          <a:p>
            <a:pPr marL="514350" indent="-514350" algn="l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№413 б; 414 б; 421 </a:t>
            </a:r>
            <a:r>
              <a:rPr lang="ru-RU" altLang="ru-RU" sz="3200" b="1" i="1" dirty="0" err="1" smtClean="0">
                <a:solidFill>
                  <a:srgbClr val="C00000"/>
                </a:solidFill>
                <a:latin typeface="Georgia" pitchFamily="18" charset="0"/>
              </a:rPr>
              <a:t>а,б</a:t>
            </a:r>
            <a:r>
              <a:rPr lang="ru-RU" alt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; 422; 428 </a:t>
            </a:r>
          </a:p>
          <a:p>
            <a:pPr algn="l" eaLnBrk="1" hangingPunct="1">
              <a:spcBef>
                <a:spcPct val="0"/>
              </a:spcBef>
              <a:buClrTx/>
              <a:buSzTx/>
              <a:buNone/>
            </a:pPr>
            <a:endParaRPr lang="ru-RU" alt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kniga5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3" y="200466"/>
            <a:ext cx="1530870" cy="929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267200" y="4743451"/>
            <a:ext cx="609600" cy="330993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B34D0C5D-D7F5-40E5-A9B3-3AD6334BDE01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1" name="Рисунок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605" y="3300453"/>
            <a:ext cx="2231438" cy="150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5152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Математическая разминка</a:t>
            </a:r>
            <a:endParaRPr lang="ru-RU" sz="4000" b="1" i="1" dirty="0">
              <a:solidFill>
                <a:srgbClr val="1E09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3569" y="554750"/>
            <a:ext cx="82103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Найти соответствие между графиками и уравнениями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472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79634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329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21" y="1136325"/>
            <a:ext cx="6367167" cy="359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283745"/>
              </p:ext>
            </p:extLst>
          </p:nvPr>
        </p:nvGraphicFramePr>
        <p:xfrm>
          <a:off x="414075" y="1283057"/>
          <a:ext cx="455712" cy="3101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712"/>
              </a:tblGrid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7374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53" y="1320836"/>
            <a:ext cx="1052512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17" y="1618029"/>
            <a:ext cx="1250826" cy="2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2" b="24865"/>
          <a:stretch/>
        </p:blipFill>
        <p:spPr bwMode="auto">
          <a:xfrm>
            <a:off x="954597" y="1868914"/>
            <a:ext cx="1066224" cy="25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63" y="2128895"/>
            <a:ext cx="1457324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53" y="2440225"/>
            <a:ext cx="1119187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6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7" y="2688234"/>
            <a:ext cx="1032570" cy="29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7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53" y="2959444"/>
            <a:ext cx="1252986" cy="34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8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5" y="3261561"/>
            <a:ext cx="963166" cy="34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9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56" y="3500662"/>
            <a:ext cx="1663408" cy="35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0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17" y="3840210"/>
            <a:ext cx="1089462" cy="30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1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24" y="4149470"/>
            <a:ext cx="1016815" cy="32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Program Files\Microsoft Office\Clipart\Pub60Cor\ag00135_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4869657"/>
            <a:ext cx="105092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8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21" y="1982389"/>
            <a:ext cx="6688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rgbClr val="C00000"/>
                </a:solidFill>
              </a:rPr>
              <a:t>Спасибо за работу!</a:t>
            </a:r>
            <a:endParaRPr lang="ru-RU" sz="6000" i="1" dirty="0">
              <a:solidFill>
                <a:srgbClr val="C00000"/>
              </a:solidFill>
            </a:endParaRPr>
          </a:p>
        </p:txBody>
      </p:sp>
      <p:pic>
        <p:nvPicPr>
          <p:cNvPr id="7" name="Picture 6" descr="C:\Program Files\Microsoft Office\Clipart\Pub60Cor\ag00135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09" y="4839015"/>
            <a:ext cx="105092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1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331640" y="280230"/>
                <a:ext cx="6606957" cy="44993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/>
                        <m:t>х</m:t>
                      </m:r>
                      <m:r>
                        <m:rPr>
                          <m:nor/>
                        </m:rPr>
                        <a:rPr lang="ru-RU" baseline="30000"/>
                        <m:t>2</m:t>
                      </m:r>
                      <m:r>
                        <m:rPr>
                          <m:nor/>
                        </m:rPr>
                        <a:rPr lang="ru-RU"/>
                        <m:t> −3х−18=0</m:t>
                      </m:r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/>
                        <m:t>х</m:t>
                      </m:r>
                      <m:r>
                        <m:rPr>
                          <m:nor/>
                        </m:rPr>
                        <a:rPr lang="ru-RU" baseline="-25000"/>
                        <m:t>1</m:t>
                      </m:r>
                      <m:r>
                        <m:rPr>
                          <m:nor/>
                        </m:rPr>
                        <a:rPr lang="ru-RU"/>
                        <m:t>=6</m:t>
                      </m:r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/>
                        <m:t>х</m:t>
                      </m:r>
                      <m:r>
                        <m:rPr>
                          <m:nor/>
                        </m:rPr>
                        <a:rPr lang="ru-RU" baseline="-25000"/>
                        <m:t>2</m:t>
                      </m:r>
                      <m:r>
                        <m:rPr>
                          <m:nor/>
                        </m:rPr>
                        <a:rPr lang="ru-RU"/>
                        <m:t>= −3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80230"/>
                <a:ext cx="6606957" cy="44993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6" descr="https://im0-tub-ru.yandex.net/i?id=11f519c289ac4c92b4e3c07505f5127c-l&amp;n=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48241"/>
            <a:ext cx="797715" cy="55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7576" t="13422"/>
          <a:stretch/>
        </p:blipFill>
        <p:spPr>
          <a:xfrm>
            <a:off x="3221851" y="763958"/>
            <a:ext cx="4631795" cy="38320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95736" y="325822"/>
            <a:ext cx="518457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dirty="0"/>
              <a:t>А) у= </a:t>
            </a:r>
            <a:r>
              <a:rPr lang="ru-RU" sz="1800" b="1" dirty="0">
                <a:cs typeface="Times New Roman" panose="02020603050405020304" pitchFamily="18" charset="0"/>
              </a:rPr>
              <a:t>–</a:t>
            </a:r>
            <a:r>
              <a:rPr lang="ru-RU" sz="1800" dirty="0">
                <a:cs typeface="Times New Roman" panose="02020603050405020304" pitchFamily="18" charset="0"/>
              </a:rPr>
              <a:t> </a:t>
            </a:r>
            <a:r>
              <a:rPr lang="ru-RU" sz="1800" dirty="0"/>
              <a:t>2х+4  , Б) у=2х </a:t>
            </a:r>
            <a:r>
              <a:rPr lang="ru-RU" sz="1800" b="1" dirty="0">
                <a:cs typeface="Times New Roman" panose="02020603050405020304" pitchFamily="18" charset="0"/>
              </a:rPr>
              <a:t>–</a:t>
            </a:r>
            <a:r>
              <a:rPr lang="ru-RU" sz="1800" dirty="0">
                <a:cs typeface="Times New Roman" panose="02020603050405020304" pitchFamily="18" charset="0"/>
              </a:rPr>
              <a:t> </a:t>
            </a:r>
            <a:r>
              <a:rPr lang="ru-RU" sz="1800" dirty="0"/>
              <a:t>4,    В) у= 2х +4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47737"/>
              </p:ext>
            </p:extLst>
          </p:nvPr>
        </p:nvGraphicFramePr>
        <p:xfrm>
          <a:off x="1619672" y="3939902"/>
          <a:ext cx="2106234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Б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В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6" descr="C:\Program Files\Microsoft Office\Clipart\Pub60Cor\ag00135_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869657"/>
            <a:ext cx="105092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1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8017" y="156493"/>
            <a:ext cx="6606957" cy="4560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1575" t="9805" r="40938" b="21563"/>
          <a:stretch/>
        </p:blipFill>
        <p:spPr>
          <a:xfrm>
            <a:off x="1439653" y="249492"/>
            <a:ext cx="6517091" cy="4374486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413436"/>
              </p:ext>
            </p:extLst>
          </p:nvPr>
        </p:nvGraphicFramePr>
        <p:xfrm>
          <a:off x="4031940" y="3984449"/>
          <a:ext cx="2106234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Б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В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396B37F-9990-4A54-A928-FB825B6EC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421" y="24102"/>
            <a:ext cx="791579" cy="589879"/>
          </a:xfrm>
          <a:prstGeom prst="rect">
            <a:avLst/>
          </a:prstGeom>
        </p:spPr>
      </p:pic>
      <p:pic>
        <p:nvPicPr>
          <p:cNvPr id="6" name="Picture 6" descr="C:\Program Files\Microsoft Office\Clipart\Pub60Cor\ag00135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869657"/>
            <a:ext cx="105092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387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8522" y="153756"/>
            <a:ext cx="6606957" cy="4612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201" t="30390" r="57875" b="13583"/>
          <a:stretch/>
        </p:blipFill>
        <p:spPr>
          <a:xfrm>
            <a:off x="3969156" y="1080259"/>
            <a:ext cx="3501278" cy="3685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963" t="12182" r="53937" b="75212"/>
          <a:stretch/>
        </p:blipFill>
        <p:spPr>
          <a:xfrm>
            <a:off x="1439652" y="153756"/>
            <a:ext cx="5670630" cy="9113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B51C95A-CAA4-462C-9FB6-6EE565B5F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415" y="24102"/>
            <a:ext cx="845585" cy="630124"/>
          </a:xfrm>
          <a:prstGeom prst="rect">
            <a:avLst/>
          </a:prstGeom>
        </p:spPr>
      </p:pic>
      <p:pic>
        <p:nvPicPr>
          <p:cNvPr id="9" name="Picture 6" descr="C:\Program Files\Microsoft Office\Clipart\Pub60Cor\ag00135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869657"/>
            <a:ext cx="105092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455966"/>
              </p:ext>
            </p:extLst>
          </p:nvPr>
        </p:nvGraphicFramePr>
        <p:xfrm>
          <a:off x="1691680" y="3939902"/>
          <a:ext cx="2106234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Б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В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800" y="641189"/>
            <a:ext cx="8923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Tx/>
              <a:buAutoNum type="arabicParenR"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называется решением системы уравнений? 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6455" y="-25245"/>
            <a:ext cx="464261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kern="0" spc="50" dirty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Повторим теорию</a:t>
            </a:r>
            <a:endParaRPr lang="ru-RU" sz="4000" b="1" i="1" spc="50" dirty="0">
              <a:ln w="1143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C:\Program Files\Microsoft Office\Clipart\Pub60Cor\ag00135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4869657"/>
            <a:ext cx="105092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81320" y="257235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2800" b="1" i="1" dirty="0" smtClean="0">
                <a:solidFill>
                  <a:srgbClr val="B13F9A">
                    <a:lumMod val="50000"/>
                  </a:srgbClr>
                </a:solidFill>
                <a:cs typeface="Times New Roman" panose="02020603050405020304" pitchFamily="18" charset="0"/>
              </a:rPr>
              <a:t>2) Что означает решить </a:t>
            </a:r>
            <a:r>
              <a:rPr lang="ru-RU" sz="2800" b="1" i="1" dirty="0">
                <a:solidFill>
                  <a:srgbClr val="B13F9A">
                    <a:lumMod val="50000"/>
                  </a:srgbClr>
                </a:solidFill>
                <a:cs typeface="Times New Roman" panose="02020603050405020304" pitchFamily="18" charset="0"/>
              </a:rPr>
              <a:t>систему </a:t>
            </a:r>
            <a:r>
              <a:rPr lang="ru-RU" sz="2800" b="1" i="1" dirty="0" smtClean="0">
                <a:solidFill>
                  <a:srgbClr val="B13F9A">
                    <a:lumMod val="50000"/>
                  </a:srgbClr>
                </a:solidFill>
                <a:cs typeface="Times New Roman" panose="02020603050405020304" pitchFamily="18" charset="0"/>
              </a:rPr>
              <a:t>уравнений?</a:t>
            </a:r>
            <a:endParaRPr lang="ru-RU" sz="2800" b="1" i="1" dirty="0">
              <a:solidFill>
                <a:srgbClr val="B13F9A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974" y="1146801"/>
            <a:ext cx="8621399" cy="1384995"/>
          </a:xfrm>
          <a:prstGeom prst="rect">
            <a:avLst/>
          </a:prstGeom>
          <a:solidFill>
            <a:schemeClr val="bg1"/>
          </a:solidFill>
          <a:ln w="63500" cmpd="tri">
            <a:solidFill>
              <a:srgbClr val="00007E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уравнений называют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пару значений переменных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обращают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уравнение системы в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верное числовое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8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038" y="3044978"/>
            <a:ext cx="8612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систему уравнений означает, найти все ее решения или доказать, что решений нет.</a:t>
            </a:r>
            <a:endParaRPr lang="ru-RU" sz="28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9663" y="3844304"/>
            <a:ext cx="87601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2800" b="1" i="1" dirty="0">
                <a:solidFill>
                  <a:srgbClr val="B13F9A">
                    <a:lumMod val="50000"/>
                  </a:srgbClr>
                </a:solidFill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solidFill>
                  <a:srgbClr val="B13F9A">
                    <a:lumMod val="50000"/>
                  </a:srgbClr>
                </a:solidFill>
                <a:cs typeface="Times New Roman" panose="02020603050405020304" pitchFamily="18" charset="0"/>
              </a:rPr>
              <a:t>) Какие способы решения систем уравнений вы    </a:t>
            </a:r>
          </a:p>
          <a:p>
            <a:pPr algn="l"/>
            <a:r>
              <a:rPr lang="ru-RU" sz="2800" b="1" i="1" dirty="0">
                <a:solidFill>
                  <a:srgbClr val="B13F9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B13F9A">
                    <a:lumMod val="50000"/>
                  </a:srgbClr>
                </a:solidFill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2800" b="1" i="1" dirty="0">
                <a:solidFill>
                  <a:srgbClr val="B13F9A">
                    <a:lumMod val="50000"/>
                  </a:srgbClr>
                </a:solidFill>
                <a:cs typeface="Times New Roman" panose="02020603050405020304" pitchFamily="18" charset="0"/>
              </a:rPr>
              <a:t>знаете?</a:t>
            </a:r>
          </a:p>
          <a:p>
            <a:pPr lvl="0" algn="l"/>
            <a:r>
              <a:rPr lang="ru-RU" sz="2800" b="1" i="1" dirty="0" smtClean="0">
                <a:solidFill>
                  <a:srgbClr val="B13F9A">
                    <a:lumMod val="50000"/>
                  </a:srgbClr>
                </a:solidFill>
                <a:cs typeface="Times New Roman" panose="02020603050405020304" pitchFamily="18" charset="0"/>
              </a:rPr>
              <a:t>                                   </a:t>
            </a:r>
            <a:endParaRPr lang="ru-RU" sz="2800" b="1" i="1" dirty="0">
              <a:solidFill>
                <a:srgbClr val="B13F9A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7" y="485186"/>
            <a:ext cx="4559393" cy="715580"/>
          </a:xfrm>
          <a:prstGeom prst="rect">
            <a:avLst/>
          </a:prstGeom>
          <a:solidFill>
            <a:schemeClr val="bg1"/>
          </a:solidFill>
          <a:ln w="63500" cmpd="tri">
            <a:solidFill>
              <a:srgbClr val="00007E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sz="21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Способы решения систем уравнений</a:t>
            </a:r>
          </a:p>
          <a:p>
            <a:pPr algn="ctr">
              <a:defRPr/>
            </a:pPr>
            <a:r>
              <a:rPr lang="ru-RU" sz="21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с двумя переменными</a:t>
            </a:r>
            <a:r>
              <a:rPr lang="ru-RU" sz="2100" i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2100" i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3350" y="1802791"/>
            <a:ext cx="1836203" cy="715580"/>
          </a:xfrm>
          <a:prstGeom prst="rect">
            <a:avLst/>
          </a:prstGeom>
          <a:solidFill>
            <a:schemeClr val="bg1"/>
          </a:solidFill>
          <a:ln w="63500" cmpd="tri">
            <a:solidFill>
              <a:srgbClr val="00007E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sz="21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Графический</a:t>
            </a:r>
          </a:p>
          <a:p>
            <a:pPr algn="ctr">
              <a:defRPr/>
            </a:pPr>
            <a:r>
              <a:rPr lang="ru-RU" sz="21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способ</a:t>
            </a:r>
            <a:endParaRPr lang="ru-RU" sz="2100" i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1671" y="1787300"/>
            <a:ext cx="1836203" cy="715580"/>
          </a:xfrm>
          <a:prstGeom prst="rect">
            <a:avLst/>
          </a:prstGeom>
          <a:solidFill>
            <a:schemeClr val="bg1"/>
          </a:solidFill>
          <a:ln w="63500" cmpd="tri">
            <a:solidFill>
              <a:srgbClr val="00007E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sz="21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Способ</a:t>
            </a:r>
          </a:p>
          <a:p>
            <a:pPr algn="ctr">
              <a:defRPr/>
            </a:pPr>
            <a:r>
              <a:rPr lang="ru-RU" sz="21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подстановки</a:t>
            </a:r>
            <a:endParaRPr lang="ru-RU" sz="2100" i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2511" y="1802791"/>
            <a:ext cx="1836203" cy="715580"/>
          </a:xfrm>
          <a:prstGeom prst="rect">
            <a:avLst/>
          </a:prstGeom>
          <a:solidFill>
            <a:schemeClr val="bg1"/>
          </a:solidFill>
          <a:ln w="63500" cmpd="tri">
            <a:solidFill>
              <a:srgbClr val="00007E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sz="21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Способ</a:t>
            </a:r>
          </a:p>
          <a:p>
            <a:pPr algn="ctr">
              <a:defRPr/>
            </a:pPr>
            <a:r>
              <a:rPr lang="ru-RU" sz="21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сложения</a:t>
            </a:r>
            <a:endParaRPr lang="ru-RU" sz="2100" i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27784" y="1222322"/>
            <a:ext cx="1872446" cy="503987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88878" y="1222324"/>
            <a:ext cx="0" cy="539915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00229" y="1229509"/>
            <a:ext cx="2070596" cy="496801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737" y="2669804"/>
            <a:ext cx="1961615" cy="2032032"/>
          </a:xfrm>
          <a:prstGeom prst="rect">
            <a:avLst/>
          </a:prstGeom>
        </p:spPr>
      </p:pic>
      <p:pic>
        <p:nvPicPr>
          <p:cNvPr id="12" name="Picture 6" descr="C:\Program Files\Microsoft Office\Clipart\Pub60Cor\ag00135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869657"/>
            <a:ext cx="105092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589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683568" y="1059582"/>
            <a:ext cx="6638925" cy="3449638"/>
          </a:xfrm>
        </p:spPr>
        <p:txBody>
          <a:bodyPr lIns="68580" tIns="34290" rIns="68580" bIns="34290"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Выразить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переменную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каждого уравнения системы;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Построить графики полученных уравнений 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координатной плоскости;</a:t>
            </a:r>
          </a:p>
          <a:p>
            <a:pPr marL="0" indent="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 рисунку найти 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пересечения графиков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Определить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точек пересечения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(абсциссы и ординаты точек пересечения являются решениями системы уравнений);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Выполнить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записать в виде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 чисел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(координат точек).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9656" y="209807"/>
            <a:ext cx="4305506" cy="80791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i="1" kern="0" spc="38" dirty="0">
                <a:ln w="11430"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Алгоритм решения системы </a:t>
            </a:r>
          </a:p>
          <a:p>
            <a:pPr algn="ctr">
              <a:defRPr/>
            </a:pPr>
            <a:r>
              <a:rPr lang="ru-RU" b="1" i="1" kern="0" spc="38" dirty="0">
                <a:ln w="11430"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двух уравнений графически</a:t>
            </a:r>
            <a:endParaRPr lang="ru-RU" b="1" i="1" spc="38" dirty="0">
              <a:ln w="11430"/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i02.fotocdn.net/s29/103/public_pin_m/396/270582051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5948" y="236269"/>
            <a:ext cx="791410" cy="78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9" y="2926852"/>
            <a:ext cx="1673070" cy="1733130"/>
          </a:xfrm>
          <a:prstGeom prst="rect">
            <a:avLst/>
          </a:prstGeom>
        </p:spPr>
      </p:pic>
      <p:pic>
        <p:nvPicPr>
          <p:cNvPr id="6" name="Picture 6" descr="C:\Program Files\Microsoft Office\Clipart\Pub60Cor\ag00135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869657"/>
            <a:ext cx="105092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999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1281388" y="101403"/>
            <a:ext cx="6606957" cy="4950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US" b="1" spc="38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8" name="Object 2"/>
          <p:cNvGraphicFramePr>
            <a:graphicFrameLocks noChangeAspect="1"/>
          </p:cNvGraphicFramePr>
          <p:nvPr/>
        </p:nvGraphicFramePr>
        <p:xfrm>
          <a:off x="1260272" y="488559"/>
          <a:ext cx="1611050" cy="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4" name="Уравнение" r:id="rId3" imgW="965160" imgH="482400" progId="Equation.3">
                  <p:embed/>
                </p:oleObj>
              </mc:Choice>
              <mc:Fallback>
                <p:oleObj name="Уравнение" r:id="rId3" imgW="965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272" y="488559"/>
                        <a:ext cx="1611050" cy="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2"/>
          <p:cNvGraphicFramePr>
            <a:graphicFrameLocks noChangeAspect="1"/>
          </p:cNvGraphicFramePr>
          <p:nvPr/>
        </p:nvGraphicFramePr>
        <p:xfrm>
          <a:off x="1263695" y="1438913"/>
          <a:ext cx="1440656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5" name="Уравнение" r:id="rId5" imgW="863280" imgH="482400" progId="Equation.3">
                  <p:embed/>
                </p:oleObj>
              </mc:Choice>
              <mc:Fallback>
                <p:oleObj name="Уравнение" r:id="rId5" imgW="863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95" y="1438913"/>
                        <a:ext cx="1440656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1281389" y="1232438"/>
          <a:ext cx="1019098" cy="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6" name="Уравнение" r:id="rId7" imgW="672840" imgH="177480" progId="Equation.3">
                  <p:embed/>
                </p:oleObj>
              </mc:Choice>
              <mc:Fallback>
                <p:oleObj name="Уравнение" r:id="rId7" imgW="6728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389" y="1232438"/>
                        <a:ext cx="1019098" cy="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"/>
          <p:cNvGraphicFramePr>
            <a:graphicFrameLocks noChangeAspect="1"/>
          </p:cNvGraphicFramePr>
          <p:nvPr/>
        </p:nvGraphicFramePr>
        <p:xfrm>
          <a:off x="1275368" y="2164565"/>
          <a:ext cx="2847975" cy="351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7" name="Уравнение" r:id="rId9" imgW="2070000" imgH="253800" progId="Equation.3">
                  <p:embed/>
                </p:oleObj>
              </mc:Choice>
              <mc:Fallback>
                <p:oleObj name="Уравнение" r:id="rId9" imgW="2070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368" y="2164565"/>
                        <a:ext cx="2847975" cy="351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"/>
          <p:cNvGraphicFramePr>
            <a:graphicFrameLocks noChangeAspect="1"/>
          </p:cNvGraphicFramePr>
          <p:nvPr/>
        </p:nvGraphicFramePr>
        <p:xfrm>
          <a:off x="1255435" y="2512426"/>
          <a:ext cx="2650331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8" name="Уравнение" r:id="rId11" imgW="1981080" imgH="241200" progId="Equation.3">
                  <p:embed/>
                </p:oleObj>
              </mc:Choice>
              <mc:Fallback>
                <p:oleObj name="Уравнение" r:id="rId11" imgW="1981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435" y="2512426"/>
                        <a:ext cx="2650331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962386"/>
              </p:ext>
            </p:extLst>
          </p:nvPr>
        </p:nvGraphicFramePr>
        <p:xfrm>
          <a:off x="1709682" y="2852866"/>
          <a:ext cx="1047727" cy="77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36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21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21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00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2" marR="68602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499649"/>
              </p:ext>
            </p:extLst>
          </p:nvPr>
        </p:nvGraphicFramePr>
        <p:xfrm>
          <a:off x="2108680" y="2919592"/>
          <a:ext cx="216000" cy="30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9" name="Уравнение" r:id="rId13" imgW="126720" imgH="177480" progId="Equation.3">
                  <p:embed/>
                </p:oleObj>
              </mc:Choice>
              <mc:Fallback>
                <p:oleObj name="Уравнение" r:id="rId1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680" y="2919592"/>
                        <a:ext cx="216000" cy="304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" name="Группа 77"/>
          <p:cNvGrpSpPr/>
          <p:nvPr/>
        </p:nvGrpSpPr>
        <p:grpSpPr>
          <a:xfrm>
            <a:off x="4355531" y="838136"/>
            <a:ext cx="3656432" cy="4233446"/>
            <a:chOff x="4262484" y="1084048"/>
            <a:chExt cx="4875242" cy="5644594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4262484" y="1084048"/>
              <a:ext cx="4875242" cy="5644594"/>
              <a:chOff x="4208119" y="288737"/>
              <a:chExt cx="4875242" cy="5647808"/>
            </a:xfrm>
          </p:grpSpPr>
          <p:grpSp>
            <p:nvGrpSpPr>
              <p:cNvPr id="61" name="Группа 60"/>
              <p:cNvGrpSpPr/>
              <p:nvPr/>
            </p:nvGrpSpPr>
            <p:grpSpPr>
              <a:xfrm>
                <a:off x="4208119" y="288737"/>
                <a:ext cx="4875242" cy="5647808"/>
                <a:chOff x="4188857" y="692696"/>
                <a:chExt cx="4875242" cy="5647808"/>
              </a:xfrm>
            </p:grpSpPr>
            <p:grpSp>
              <p:nvGrpSpPr>
                <p:cNvPr id="58" name="Группа 57"/>
                <p:cNvGrpSpPr/>
                <p:nvPr/>
              </p:nvGrpSpPr>
              <p:grpSpPr>
                <a:xfrm>
                  <a:off x="4188857" y="692696"/>
                  <a:ext cx="4875242" cy="5647808"/>
                  <a:chOff x="4116849" y="620688"/>
                  <a:chExt cx="4875242" cy="5647808"/>
                </a:xfrm>
              </p:grpSpPr>
              <p:grpSp>
                <p:nvGrpSpPr>
                  <p:cNvPr id="51" name="Группа 50"/>
                  <p:cNvGrpSpPr/>
                  <p:nvPr/>
                </p:nvGrpSpPr>
                <p:grpSpPr>
                  <a:xfrm>
                    <a:off x="4116849" y="620688"/>
                    <a:ext cx="4875242" cy="5647808"/>
                    <a:chOff x="4116849" y="620688"/>
                    <a:chExt cx="4875242" cy="5647808"/>
                  </a:xfrm>
                </p:grpSpPr>
                <p:grpSp>
                  <p:nvGrpSpPr>
                    <p:cNvPr id="46" name="Группа 45"/>
                    <p:cNvGrpSpPr/>
                    <p:nvPr/>
                  </p:nvGrpSpPr>
                  <p:grpSpPr>
                    <a:xfrm>
                      <a:off x="4116849" y="620688"/>
                      <a:ext cx="4875242" cy="5647808"/>
                      <a:chOff x="4116849" y="620688"/>
                      <a:chExt cx="4875242" cy="5647808"/>
                    </a:xfrm>
                  </p:grpSpPr>
                  <p:grpSp>
                    <p:nvGrpSpPr>
                      <p:cNvPr id="40" name="Группа 39"/>
                      <p:cNvGrpSpPr/>
                      <p:nvPr/>
                    </p:nvGrpSpPr>
                    <p:grpSpPr>
                      <a:xfrm>
                        <a:off x="4116849" y="620688"/>
                        <a:ext cx="4875242" cy="5647808"/>
                        <a:chOff x="4317637" y="476672"/>
                        <a:chExt cx="4875242" cy="5647808"/>
                      </a:xfrm>
                    </p:grpSpPr>
                    <p:grpSp>
                      <p:nvGrpSpPr>
                        <p:cNvPr id="2" name="Group 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17637" y="476672"/>
                          <a:ext cx="4806788" cy="5647808"/>
                          <a:chOff x="2740" y="381"/>
                          <a:chExt cx="2868" cy="3558"/>
                        </a:xfrm>
                      </p:grpSpPr>
                      <p:sp>
                        <p:nvSpPr>
                          <p:cNvPr id="3" name="Line 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5567" y="381"/>
                            <a:ext cx="1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" name="Line 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40" y="381"/>
                            <a:ext cx="12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6" name="Line 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07" y="381"/>
                            <a:ext cx="1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" name="Line 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64" y="381"/>
                            <a:ext cx="3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" name="Line 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517" y="381"/>
                            <a:ext cx="3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" name="Line 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760" y="381"/>
                            <a:ext cx="16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0" name="Line 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032" y="381"/>
                            <a:ext cx="7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88" y="381"/>
                            <a:ext cx="8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44" y="381"/>
                            <a:ext cx="1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800" y="381"/>
                            <a:ext cx="1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" name="Line 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56" y="381"/>
                            <a:ext cx="1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5" name="Line 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312" y="381"/>
                            <a:ext cx="2" cy="355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16" name="Group 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740" y="381"/>
                            <a:ext cx="2868" cy="3558"/>
                            <a:chOff x="619" y="381"/>
                            <a:chExt cx="5019" cy="3558"/>
                          </a:xfrm>
                        </p:grpSpPr>
                        <p:sp>
                          <p:nvSpPr>
                            <p:cNvPr id="19" name="Line 1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40" y="381"/>
                              <a:ext cx="4928" cy="12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0" name="Line 2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664" y="615"/>
                              <a:ext cx="4904" cy="3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" name="Line 2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40" y="856"/>
                              <a:ext cx="4928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2" name="Line 2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40" y="1093"/>
                              <a:ext cx="4928" cy="13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3" name="Line 2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40" y="1330"/>
                              <a:ext cx="4928" cy="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4" name="Line 2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40" y="1567"/>
                              <a:ext cx="4928" cy="13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5" name="Line 2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19" y="1804"/>
                              <a:ext cx="4949" cy="1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6" name="Line 2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40" y="2041"/>
                              <a:ext cx="4928" cy="5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7" name="Line 2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40" y="2274"/>
                              <a:ext cx="4998" cy="1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8" name="Line 2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19" y="2516"/>
                              <a:ext cx="4949" cy="1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9" name="Line 2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19" y="2753"/>
                              <a:ext cx="4949" cy="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0" name="Line 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19" y="2990"/>
                              <a:ext cx="4949" cy="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1" name="Line 3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40" y="3227"/>
                              <a:ext cx="4928" cy="9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2" name="Line 3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619" y="3461"/>
                              <a:ext cx="4949" cy="3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3" name="Line 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19" y="3702"/>
                              <a:ext cx="4949" cy="5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4" name="Line 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619" y="3939"/>
                              <a:ext cx="494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  <p:sp>
                      <p:nvSpPr>
                        <p:cNvPr id="35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86897" y="752078"/>
                          <a:ext cx="115846" cy="5372402"/>
                        </a:xfrm>
                        <a:custGeom>
                          <a:avLst/>
                          <a:gdLst>
                            <a:gd name="T0" fmla="*/ 0 w 1"/>
                            <a:gd name="T1" fmla="*/ 2147483647 h 4160"/>
                            <a:gd name="T2" fmla="*/ 0 w 1"/>
                            <a:gd name="T3" fmla="*/ 0 h 4160"/>
                            <a:gd name="T4" fmla="*/ 0 60000 65536"/>
                            <a:gd name="T5" fmla="*/ 0 60000 65536"/>
                            <a:gd name="T6" fmla="*/ 0 w 1"/>
                            <a:gd name="T7" fmla="*/ 0 h 4160"/>
                            <a:gd name="T8" fmla="*/ 1 w 1"/>
                            <a:gd name="T9" fmla="*/ 4160 h 4160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4160">
                              <a:moveTo>
                                <a:pt x="0" y="416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25400" cmpd="sng">
                          <a:solidFill>
                            <a:schemeClr val="tx1"/>
                          </a:solidFill>
                          <a:round/>
                          <a:headEnd/>
                          <a:tailEnd type="stealth" w="lg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" name="Text Box 3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34440" y="490282"/>
                          <a:ext cx="451405" cy="6774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r>
                            <a:rPr lang="en-US" sz="2700" i="1" dirty="0">
                              <a:cs typeface="Arial" charset="0"/>
                            </a:rPr>
                            <a:t>y</a:t>
                          </a:r>
                          <a:endParaRPr lang="ru-RU" sz="2700" i="1" dirty="0"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7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17637" y="4577133"/>
                          <a:ext cx="4762865" cy="45745"/>
                        </a:xfrm>
                        <a:custGeom>
                          <a:avLst/>
                          <a:gdLst>
                            <a:gd name="T0" fmla="*/ 0 w 2992"/>
                            <a:gd name="T1" fmla="*/ 2147483647 h 8"/>
                            <a:gd name="T2" fmla="*/ 2147483647 w 2992"/>
                            <a:gd name="T3" fmla="*/ 0 h 8"/>
                            <a:gd name="T4" fmla="*/ 0 60000 65536"/>
                            <a:gd name="T5" fmla="*/ 0 60000 65536"/>
                            <a:gd name="T6" fmla="*/ 0 w 2992"/>
                            <a:gd name="T7" fmla="*/ 0 h 8"/>
                            <a:gd name="T8" fmla="*/ 2992 w 2992"/>
                            <a:gd name="T9" fmla="*/ 8 h 8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2992" h="8">
                              <a:moveTo>
                                <a:pt x="0" y="8"/>
                              </a:moveTo>
                              <a:lnTo>
                                <a:pt x="2992" y="0"/>
                              </a:lnTo>
                            </a:path>
                          </a:pathLst>
                        </a:custGeom>
                        <a:noFill/>
                        <a:ln w="25400" cmpd="sng">
                          <a:solidFill>
                            <a:schemeClr val="tx1"/>
                          </a:solidFill>
                          <a:round/>
                          <a:headEnd/>
                          <a:tailEnd type="stealth" w="lg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8" name="Text Box 3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41474" y="4399257"/>
                          <a:ext cx="451405" cy="6774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r>
                            <a:rPr lang="en-US" sz="2700" i="1" dirty="0">
                              <a:cs typeface="Arial" charset="0"/>
                            </a:rPr>
                            <a:t>x</a:t>
                          </a:r>
                          <a:endParaRPr lang="ru-RU" sz="2700" i="1" dirty="0"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9" name="Text Box 3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69786" y="4517468"/>
                          <a:ext cx="485603" cy="49272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r>
                            <a:rPr lang="en-US" sz="1800" b="1" dirty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cs typeface="Arial" charset="0"/>
                            </a:rPr>
                            <a:t>O</a:t>
                          </a:r>
                          <a:endParaRPr lang="ru-RU" sz="1800" b="1" dirty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cs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41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517958" y="4696918"/>
                        <a:ext cx="400109" cy="49272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ru-RU" sz="1800" dirty="0">
                            <a:cs typeface="Arial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42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945341" y="4695257"/>
                        <a:ext cx="400109" cy="49272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ru-RU" sz="1800" dirty="0">
                            <a:cs typeface="Arial" charset="0"/>
                          </a:rPr>
                          <a:t>2</a:t>
                        </a:r>
                      </a:p>
                    </p:txBody>
                  </p:sp>
                  <p:sp>
                    <p:nvSpPr>
                      <p:cNvPr id="43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72723" y="4702378"/>
                        <a:ext cx="400109" cy="49272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ru-RU" sz="1800" dirty="0">
                            <a:cs typeface="Arial" charset="0"/>
                          </a:rPr>
                          <a:t>3</a:t>
                        </a:r>
                      </a:p>
                    </p:txBody>
                  </p:sp>
                  <p:sp>
                    <p:nvSpPr>
                      <p:cNvPr id="44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774630" y="4705894"/>
                        <a:ext cx="400109" cy="49272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ru-RU" sz="1800" dirty="0">
                            <a:cs typeface="Arial" charset="0"/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45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227486" y="4685209"/>
                        <a:ext cx="400109" cy="49272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ru-RU" sz="1800" dirty="0">
                            <a:cs typeface="Arial" charset="0"/>
                          </a:rPr>
                          <a:t>5</a:t>
                        </a:r>
                      </a:p>
                    </p:txBody>
                  </p:sp>
                </p:grpSp>
                <p:sp>
                  <p:nvSpPr>
                    <p:cNvPr id="47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31366" y="4701532"/>
                      <a:ext cx="502703" cy="49272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ru-RU" sz="1800" dirty="0">
                          <a:cs typeface="Arial" charset="0"/>
                        </a:rPr>
                        <a:t>-1</a:t>
                      </a:r>
                    </a:p>
                  </p:txBody>
                </p:sp>
                <p:sp>
                  <p:nvSpPr>
                    <p:cNvPr id="48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18214" y="4695257"/>
                      <a:ext cx="502703" cy="49272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ru-RU" sz="1800" dirty="0">
                          <a:cs typeface="Arial" charset="0"/>
                        </a:rPr>
                        <a:t>-2</a:t>
                      </a:r>
                    </a:p>
                  </p:txBody>
                </p:sp>
                <p:sp>
                  <p:nvSpPr>
                    <p:cNvPr id="49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02289" y="4695257"/>
                      <a:ext cx="502703" cy="49272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ru-RU" sz="1800" dirty="0">
                          <a:cs typeface="Arial" charset="0"/>
                        </a:rPr>
                        <a:t>-3</a:t>
                      </a:r>
                    </a:p>
                  </p:txBody>
                </p:sp>
                <p:sp>
                  <p:nvSpPr>
                    <p:cNvPr id="50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36221" y="4699345"/>
                      <a:ext cx="502703" cy="49272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ru-RU" sz="1800" dirty="0">
                          <a:cs typeface="Arial" charset="0"/>
                        </a:rPr>
                        <a:t>-4</a:t>
                      </a:r>
                    </a:p>
                  </p:txBody>
                </p:sp>
              </p:grpSp>
              <p:sp>
                <p:nvSpPr>
                  <p:cNvPr id="53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87301" y="4136442"/>
                    <a:ext cx="400109" cy="4927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800" dirty="0"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54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05947" y="3761780"/>
                    <a:ext cx="400109" cy="4927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800" dirty="0">
                        <a:cs typeface="Arial" charset="0"/>
                      </a:rPr>
                      <a:t>2</a:t>
                    </a:r>
                  </a:p>
                </p:txBody>
              </p:sp>
              <p:sp>
                <p:nvSpPr>
                  <p:cNvPr id="55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87162" y="3394222"/>
                    <a:ext cx="400109" cy="4927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800" dirty="0">
                        <a:cs typeface="Arial" charset="0"/>
                      </a:rPr>
                      <a:t>3</a:t>
                    </a:r>
                  </a:p>
                </p:txBody>
              </p:sp>
              <p:sp>
                <p:nvSpPr>
                  <p:cNvPr id="56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21398" y="2999967"/>
                    <a:ext cx="400109" cy="4927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800" dirty="0">
                        <a:cs typeface="Arial" charset="0"/>
                      </a:rPr>
                      <a:t>4</a:t>
                    </a:r>
                  </a:p>
                </p:txBody>
              </p:sp>
              <p:sp>
                <p:nvSpPr>
                  <p:cNvPr id="57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19629" y="2665741"/>
                    <a:ext cx="400109" cy="4927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800" dirty="0">
                        <a:cs typeface="Arial" charset="0"/>
                      </a:rPr>
                      <a:t>5</a:t>
                    </a:r>
                  </a:p>
                </p:txBody>
              </p:sp>
            </p:grpSp>
            <p:sp>
              <p:nvSpPr>
                <p:cNvPr id="5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6276763" y="2334174"/>
                  <a:ext cx="400109" cy="4927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1800" dirty="0">
                      <a:cs typeface="Arial" charset="0"/>
                    </a:rPr>
                    <a:t>6</a:t>
                  </a:r>
                </a:p>
              </p:txBody>
            </p:sp>
            <p:sp>
              <p:nvSpPr>
                <p:cNvPr id="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6269675" y="1973060"/>
                  <a:ext cx="400109" cy="4927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1800" dirty="0">
                      <a:cs typeface="Arial" charset="0"/>
                    </a:rPr>
                    <a:t>7</a:t>
                  </a:r>
                </a:p>
              </p:txBody>
            </p:sp>
          </p:grpSp>
          <p:sp>
            <p:nvSpPr>
              <p:cNvPr id="62" name="Text Box 37"/>
              <p:cNvSpPr txBox="1">
                <a:spLocks noChangeArrowheads="1"/>
              </p:cNvSpPr>
              <p:nvPr/>
            </p:nvSpPr>
            <p:spPr bwMode="auto">
              <a:xfrm>
                <a:off x="6282011" y="4563509"/>
                <a:ext cx="502703" cy="492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800" dirty="0">
                    <a:cs typeface="Arial" charset="0"/>
                  </a:rPr>
                  <a:t>-1</a:t>
                </a:r>
              </a:p>
            </p:txBody>
          </p:sp>
          <p:sp>
            <p:nvSpPr>
              <p:cNvPr id="63" name="Text Box 37"/>
              <p:cNvSpPr txBox="1">
                <a:spLocks noChangeArrowheads="1"/>
              </p:cNvSpPr>
              <p:nvPr/>
            </p:nvSpPr>
            <p:spPr bwMode="auto">
              <a:xfrm>
                <a:off x="6277357" y="4939705"/>
                <a:ext cx="502703" cy="492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800" dirty="0">
                    <a:cs typeface="Arial" charset="0"/>
                  </a:rPr>
                  <a:t>-2</a:t>
                </a:r>
              </a:p>
            </p:txBody>
          </p:sp>
          <p:sp>
            <p:nvSpPr>
              <p:cNvPr id="64" name="Text Box 37"/>
              <p:cNvSpPr txBox="1">
                <a:spLocks noChangeArrowheads="1"/>
              </p:cNvSpPr>
              <p:nvPr/>
            </p:nvSpPr>
            <p:spPr bwMode="auto">
              <a:xfrm>
                <a:off x="6272196" y="5308240"/>
                <a:ext cx="502703" cy="492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800" dirty="0">
                    <a:cs typeface="Arial" charset="0"/>
                  </a:rPr>
                  <a:t>-3</a:t>
                </a:r>
              </a:p>
            </p:txBody>
          </p:sp>
        </p:grpSp>
        <p:sp>
          <p:nvSpPr>
            <p:cNvPr id="76" name="Text Box 37"/>
            <p:cNvSpPr txBox="1">
              <a:spLocks noChangeArrowheads="1"/>
            </p:cNvSpPr>
            <p:nvPr/>
          </p:nvSpPr>
          <p:spPr bwMode="auto">
            <a:xfrm>
              <a:off x="6350390" y="1988261"/>
              <a:ext cx="40010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800" dirty="0">
                  <a:cs typeface="Arial" charset="0"/>
                </a:rPr>
                <a:t>8</a:t>
              </a:r>
            </a:p>
          </p:txBody>
        </p:sp>
        <p:sp>
          <p:nvSpPr>
            <p:cNvPr id="77" name="Text Box 37"/>
            <p:cNvSpPr txBox="1">
              <a:spLocks noChangeArrowheads="1"/>
            </p:cNvSpPr>
            <p:nvPr/>
          </p:nvSpPr>
          <p:spPr bwMode="auto">
            <a:xfrm>
              <a:off x="6368009" y="1608876"/>
              <a:ext cx="40010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800" dirty="0">
                  <a:cs typeface="Arial" charset="0"/>
                </a:rPr>
                <a:t>9</a:t>
              </a:r>
            </a:p>
          </p:txBody>
        </p:sp>
      </p:grpSp>
      <p:graphicFrame>
        <p:nvGraphicFramePr>
          <p:cNvPr id="79" name="Object 2"/>
          <p:cNvGraphicFramePr>
            <a:graphicFrameLocks noChangeAspect="1"/>
          </p:cNvGraphicFramePr>
          <p:nvPr/>
        </p:nvGraphicFramePr>
        <p:xfrm>
          <a:off x="2415114" y="2860027"/>
          <a:ext cx="216000" cy="33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0" name="Уравнение" r:id="rId15" imgW="114120" imgH="177480" progId="Equation.3">
                  <p:embed/>
                </p:oleObj>
              </mc:Choice>
              <mc:Fallback>
                <p:oleObj name="Уравнение" r:id="rId15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114" y="2860027"/>
                        <a:ext cx="216000" cy="336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470495"/>
              </p:ext>
            </p:extLst>
          </p:nvPr>
        </p:nvGraphicFramePr>
        <p:xfrm>
          <a:off x="2107187" y="3274563"/>
          <a:ext cx="216000" cy="33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1" name="Уравнение" r:id="rId17" imgW="114120" imgH="177480" progId="Equation.3">
                  <p:embed/>
                </p:oleObj>
              </mc:Choice>
              <mc:Fallback>
                <p:oleObj name="Уравнение" r:id="rId17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187" y="3274563"/>
                        <a:ext cx="216000" cy="336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2"/>
          <p:cNvGraphicFramePr>
            <a:graphicFrameLocks noChangeAspect="1"/>
          </p:cNvGraphicFramePr>
          <p:nvPr/>
        </p:nvGraphicFramePr>
        <p:xfrm>
          <a:off x="2413129" y="3287271"/>
          <a:ext cx="216000" cy="33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2" name="Уравнение" r:id="rId19" imgW="114120" imgH="177480" progId="Equation.3">
                  <p:embed/>
                </p:oleObj>
              </mc:Choice>
              <mc:Fallback>
                <p:oleObj name="Уравнение" r:id="rId19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129" y="3287271"/>
                        <a:ext cx="216000" cy="336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227088"/>
              </p:ext>
            </p:extLst>
          </p:nvPr>
        </p:nvGraphicFramePr>
        <p:xfrm>
          <a:off x="1397578" y="3614875"/>
          <a:ext cx="2646917" cy="667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3" name="Уравнение" r:id="rId21" imgW="1917360" imgH="482400" progId="Equation.3">
                  <p:embed/>
                </p:oleObj>
              </mc:Choice>
              <mc:Fallback>
                <p:oleObj name="Уравнение" r:id="rId21" imgW="1917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578" y="3614875"/>
                        <a:ext cx="2646917" cy="6674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Полилиния 89"/>
          <p:cNvSpPr/>
          <p:nvPr/>
        </p:nvSpPr>
        <p:spPr bwMode="auto">
          <a:xfrm>
            <a:off x="4914040" y="946261"/>
            <a:ext cx="2148683" cy="2982207"/>
          </a:xfrm>
          <a:custGeom>
            <a:avLst/>
            <a:gdLst>
              <a:gd name="connsiteX0" fmla="*/ 6256 w 3016728"/>
              <a:gd name="connsiteY0" fmla="*/ 19822 h 3172515"/>
              <a:gd name="connsiteX1" fmla="*/ 74495 w 3016728"/>
              <a:gd name="connsiteY1" fmla="*/ 224538 h 3172515"/>
              <a:gd name="connsiteX2" fmla="*/ 797826 w 3016728"/>
              <a:gd name="connsiteY2" fmla="*/ 2435476 h 3172515"/>
              <a:gd name="connsiteX3" fmla="*/ 1480214 w 3016728"/>
              <a:gd name="connsiteY3" fmla="*/ 3172455 h 3172515"/>
              <a:gd name="connsiteX4" fmla="*/ 2217193 w 3016728"/>
              <a:gd name="connsiteY4" fmla="*/ 2408180 h 3172515"/>
              <a:gd name="connsiteX5" fmla="*/ 2940525 w 3016728"/>
              <a:gd name="connsiteY5" fmla="*/ 210891 h 3172515"/>
              <a:gd name="connsiteX6" fmla="*/ 2995116 w 3016728"/>
              <a:gd name="connsiteY6" fmla="*/ 88061 h 3172515"/>
              <a:gd name="connsiteX7" fmla="*/ 2995116 w 3016728"/>
              <a:gd name="connsiteY7" fmla="*/ 88061 h 31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728" h="3172515">
                <a:moveTo>
                  <a:pt x="6256" y="19822"/>
                </a:moveTo>
                <a:cubicBezTo>
                  <a:pt x="-25589" y="-79125"/>
                  <a:pt x="74495" y="224538"/>
                  <a:pt x="74495" y="224538"/>
                </a:cubicBezTo>
                <a:cubicBezTo>
                  <a:pt x="206423" y="627147"/>
                  <a:pt x="563540" y="1944157"/>
                  <a:pt x="797826" y="2435476"/>
                </a:cubicBezTo>
                <a:cubicBezTo>
                  <a:pt x="1032112" y="2926795"/>
                  <a:pt x="1243653" y="3177004"/>
                  <a:pt x="1480214" y="3172455"/>
                </a:cubicBezTo>
                <a:cubicBezTo>
                  <a:pt x="1716775" y="3167906"/>
                  <a:pt x="1973808" y="2901774"/>
                  <a:pt x="2217193" y="2408180"/>
                </a:cubicBezTo>
                <a:cubicBezTo>
                  <a:pt x="2460578" y="1914586"/>
                  <a:pt x="2810871" y="597578"/>
                  <a:pt x="2940525" y="210891"/>
                </a:cubicBezTo>
                <a:cubicBezTo>
                  <a:pt x="3070179" y="-175796"/>
                  <a:pt x="2995116" y="88061"/>
                  <a:pt x="2995116" y="88061"/>
                </a:cubicBezTo>
                <a:lnTo>
                  <a:pt x="2995116" y="88061"/>
                </a:lnTo>
              </a:path>
            </a:pathLst>
          </a:custGeom>
          <a:noFill/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900738" y="1357187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6578945" y="2772663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6265856" y="3621978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5941938" y="3898833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290692" y="2771605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4974911" y="1363715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 rot="4239410">
                <a:off x="4839849" y="950677"/>
                <a:ext cx="632192" cy="305324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>
                  <a:defRPr/>
                </a:pPr>
                <a:r>
                  <a:rPr lang="ru-RU" sz="1500" b="1" i="1" dirty="0">
                    <a:solidFill>
                      <a:srgbClr val="1F49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rPr>
                  <a:t> </a:t>
                </a:r>
                <a:r>
                  <a:rPr lang="ru-RU" sz="15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rPr>
                  <a:t>у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5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5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15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239410">
                <a:off x="6453131" y="1267568"/>
                <a:ext cx="842923" cy="407099"/>
              </a:xfrm>
              <a:prstGeom prst="rect">
                <a:avLst/>
              </a:prstGeom>
              <a:blipFill>
                <a:blip r:embed="rId23"/>
                <a:stretch>
                  <a:fillRect l="-18182" t="-13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Прямая соединительная линия 94"/>
          <p:cNvCxnSpPr/>
          <p:nvPr/>
        </p:nvCxnSpPr>
        <p:spPr>
          <a:xfrm flipV="1">
            <a:off x="4878817" y="940719"/>
            <a:ext cx="2336999" cy="4068409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/>
          <p:cNvSpPr/>
          <p:nvPr/>
        </p:nvSpPr>
        <p:spPr>
          <a:xfrm>
            <a:off x="6905719" y="1357187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947487" y="3073064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 rot="18327200">
            <a:off x="4498293" y="4490007"/>
            <a:ext cx="827390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ru-RU" sz="15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1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 =</a:t>
            </a:r>
            <a:r>
              <a:rPr lang="en-US" sz="1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2x+3</a:t>
            </a:r>
            <a:endParaRPr lang="ru-RU" sz="1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5600932" y="3618633"/>
            <a:ext cx="81000" cy="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060018"/>
              </p:ext>
            </p:extLst>
          </p:nvPr>
        </p:nvGraphicFramePr>
        <p:xfrm>
          <a:off x="1286811" y="4229900"/>
          <a:ext cx="317301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4" name="Уравнение" r:id="rId24" imgW="2095200" imgH="241200" progId="Equation.3">
                  <p:embed/>
                </p:oleObj>
              </mc:Choice>
              <mc:Fallback>
                <p:oleObj name="Уравнение" r:id="rId24" imgW="2095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811" y="4229900"/>
                        <a:ext cx="3173015" cy="366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Группа 110"/>
          <p:cNvGrpSpPr/>
          <p:nvPr/>
        </p:nvGrpSpPr>
        <p:grpSpPr>
          <a:xfrm>
            <a:off x="5344899" y="3493941"/>
            <a:ext cx="336402" cy="283369"/>
            <a:chOff x="2623952" y="5530720"/>
            <a:chExt cx="448536" cy="377825"/>
          </a:xfrm>
        </p:grpSpPr>
        <p:sp>
          <p:nvSpPr>
            <p:cNvPr id="107" name="Овал 106"/>
            <p:cNvSpPr/>
            <p:nvPr/>
          </p:nvSpPr>
          <p:spPr>
            <a:xfrm>
              <a:off x="2964488" y="570559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09" name="Object 2"/>
            <p:cNvGraphicFramePr>
              <a:graphicFrameLocks noChangeAspect="1"/>
            </p:cNvGraphicFramePr>
            <p:nvPr/>
          </p:nvGraphicFramePr>
          <p:xfrm>
            <a:off x="2623952" y="5530720"/>
            <a:ext cx="344488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45" name="Уравнение" r:id="rId26" imgW="152280" imgH="164880" progId="Equation.3">
                    <p:embed/>
                  </p:oleObj>
                </mc:Choice>
                <mc:Fallback>
                  <p:oleObj name="Уравнение" r:id="rId26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3952" y="5530720"/>
                          <a:ext cx="344488" cy="3778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" name="Группа 111"/>
          <p:cNvGrpSpPr/>
          <p:nvPr/>
        </p:nvGrpSpPr>
        <p:grpSpPr>
          <a:xfrm>
            <a:off x="6908626" y="1248837"/>
            <a:ext cx="336132" cy="283369"/>
            <a:chOff x="3624640" y="6077013"/>
            <a:chExt cx="448176" cy="377825"/>
          </a:xfrm>
        </p:grpSpPr>
        <p:sp>
          <p:nvSpPr>
            <p:cNvPr id="108" name="Овал 107"/>
            <p:cNvSpPr/>
            <p:nvPr/>
          </p:nvSpPr>
          <p:spPr>
            <a:xfrm>
              <a:off x="3624640" y="622723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10" name="Object 2"/>
            <p:cNvGraphicFramePr>
              <a:graphicFrameLocks noChangeAspect="1"/>
            </p:cNvGraphicFramePr>
            <p:nvPr/>
          </p:nvGraphicFramePr>
          <p:xfrm>
            <a:off x="3728328" y="6077013"/>
            <a:ext cx="344488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46" name="Уравнение" r:id="rId28" imgW="152280" imgH="164880" progId="Equation.3">
                    <p:embed/>
                  </p:oleObj>
                </mc:Choice>
                <mc:Fallback>
                  <p:oleObj name="Уравнение" r:id="rId28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8328" y="6077013"/>
                          <a:ext cx="344488" cy="3778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704442"/>
              </p:ext>
            </p:extLst>
          </p:nvPr>
        </p:nvGraphicFramePr>
        <p:xfrm>
          <a:off x="1682680" y="4589828"/>
          <a:ext cx="1460897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7" name="Уравнение" r:id="rId30" imgW="965160" imgH="203040" progId="Equation.3">
                  <p:embed/>
                </p:oleObj>
              </mc:Choice>
              <mc:Fallback>
                <p:oleObj name="Уравнение" r:id="rId30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680" y="4589828"/>
                        <a:ext cx="1460897" cy="309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Прямоугольник 115"/>
          <p:cNvSpPr/>
          <p:nvPr/>
        </p:nvSpPr>
        <p:spPr>
          <a:xfrm>
            <a:off x="2018456" y="112683"/>
            <a:ext cx="6355696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100" b="1" i="1" kern="0" spc="38" dirty="0">
                <a:ln w="11430"/>
                <a:solidFill>
                  <a:srgbClr val="002060"/>
                </a:solidFill>
                <a:cs typeface="Times New Roman" panose="02020603050405020304" pitchFamily="18" charset="0"/>
              </a:rPr>
              <a:t>№416 Решите  графически систему уравнений</a:t>
            </a:r>
            <a:endParaRPr lang="ru-RU" sz="2100" b="1" spc="38" dirty="0">
              <a:ln w="11430"/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18" name="Object 2"/>
          <p:cNvGraphicFramePr>
            <a:graphicFrameLocks noChangeAspect="1"/>
          </p:cNvGraphicFramePr>
          <p:nvPr/>
        </p:nvGraphicFramePr>
        <p:xfrm>
          <a:off x="2704350" y="1454636"/>
          <a:ext cx="310067" cy="3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8" name="Уравнение" r:id="rId32" imgW="190440" imgH="215640" progId="Equation.3">
                  <p:embed/>
                </p:oleObj>
              </mc:Choice>
              <mc:Fallback>
                <p:oleObj name="Уравнение" r:id="rId32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4350" y="1454636"/>
                        <a:ext cx="310067" cy="35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2"/>
          <p:cNvGraphicFramePr>
            <a:graphicFrameLocks noChangeAspect="1"/>
          </p:cNvGraphicFramePr>
          <p:nvPr/>
        </p:nvGraphicFramePr>
        <p:xfrm>
          <a:off x="2683669" y="1860947"/>
          <a:ext cx="352425" cy="351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9" name="Уравнение" r:id="rId34" imgW="215640" imgH="215640" progId="Equation.3">
                  <p:embed/>
                </p:oleObj>
              </mc:Choice>
              <mc:Fallback>
                <p:oleObj name="Уравнение" r:id="rId34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669" y="1860947"/>
                        <a:ext cx="352425" cy="351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" name="Рисунок 100" descr="https://i02.fotocdn.net/s29/103/public_pin_m/396/2705820518.jpg">
            <a:extLst>
              <a:ext uri="{FF2B5EF4-FFF2-40B4-BE49-F238E27FC236}">
                <a16:creationId xmlns="" xmlns:a16="http://schemas.microsoft.com/office/drawing/2014/main" id="{1F96A310-E36C-4414-830A-B3DB1965CE26}"/>
              </a:ext>
            </a:extLst>
          </p:cNvPr>
          <p:cNvPicPr/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4493" y="41040"/>
            <a:ext cx="651357" cy="80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Picture 6" descr="C:\Program Files\Microsoft Office\Clipart\Pub60Cor\ag00135_.gif"/>
          <p:cNvPicPr>
            <a:picLocks noChangeAspect="1" noChangeArrowheads="1" noCrop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" y="4869657"/>
            <a:ext cx="105092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516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88" grpId="0" animBg="1"/>
      <p:bldP spid="87" grpId="0" animBg="1"/>
      <p:bldP spid="86" grpId="0" animBg="1"/>
      <p:bldP spid="85" grpId="0" animBg="1"/>
      <p:bldP spid="83" grpId="0" animBg="1"/>
      <p:bldP spid="82" grpId="0" animBg="1"/>
      <p:bldP spid="91" grpId="0"/>
      <p:bldP spid="93" grpId="0" animBg="1"/>
      <p:bldP spid="92" grpId="0" animBg="1"/>
      <p:bldP spid="104" grpId="0"/>
      <p:bldP spid="8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3006</TotalTime>
  <Words>512</Words>
  <Application>Microsoft Office PowerPoint</Application>
  <PresentationFormat>Экран (16:9)</PresentationFormat>
  <Paragraphs>179</Paragraphs>
  <Slides>20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Официальная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Company>UnKnown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Пользователь</cp:lastModifiedBy>
  <cp:revision>258</cp:revision>
  <dcterms:created xsi:type="dcterms:W3CDTF">2007-01-21T10:49:12Z</dcterms:created>
  <dcterms:modified xsi:type="dcterms:W3CDTF">2022-12-17T20:08:28Z</dcterms:modified>
</cp:coreProperties>
</file>