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435" y="980728"/>
            <a:ext cx="10273141" cy="1728192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6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3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5DD53-30EB-42C5-941C-29242BD66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490183-A573-45CB-9F53-5C6B96DF9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F14454-6B50-459E-AE48-63D5367C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D8A74A-A09D-4AAB-8D69-C494DD41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3AF798-B4BA-443B-985A-A1AE8283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2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487488" y="1124744"/>
            <a:ext cx="9456373" cy="1013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43339" y="2276872"/>
            <a:ext cx="1190532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723" y="4406901"/>
            <a:ext cx="8256917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9723" y="2906713"/>
            <a:ext cx="825691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3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350" y="1988841"/>
            <a:ext cx="5664629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022" y="1999382"/>
            <a:ext cx="5664629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25632" y="6356351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2" y="1916832"/>
            <a:ext cx="528058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3392" y="2544067"/>
            <a:ext cx="5280587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99740" y="1925142"/>
            <a:ext cx="528266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9740" y="2502048"/>
            <a:ext cx="5282661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376244"/>
            <a:ext cx="28448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376244"/>
            <a:ext cx="38608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5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0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1744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791744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1744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49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488" y="1124744"/>
            <a:ext cx="9456373" cy="1013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3339" y="2276872"/>
            <a:ext cx="1190532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E04BF6-46B3-4762-A9B6-07ED4BFC3A38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225A4D-28C4-4685-B49F-BA4C9AEE2AF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9641C-5D03-40F8-9948-4057A5530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урока:</a:t>
            </a:r>
            <a:br>
              <a:rPr lang="ru-RU" dirty="0"/>
            </a:br>
            <a:r>
              <a:rPr lang="ru-RU" dirty="0"/>
              <a:t>«Площадь прямоугольника»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997B34-10D9-4CB1-9A03-78A1F3568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94061"/>
          </a:xfrm>
        </p:spPr>
        <p:txBody>
          <a:bodyPr>
            <a:normAutofit/>
          </a:bodyPr>
          <a:lstStyle/>
          <a:p>
            <a:r>
              <a:rPr lang="ru-RU" dirty="0"/>
              <a:t>8 класс</a:t>
            </a:r>
          </a:p>
          <a:p>
            <a:endParaRPr lang="ru-RU" dirty="0"/>
          </a:p>
          <a:p>
            <a:pPr algn="r"/>
            <a:r>
              <a:rPr lang="ru-RU" dirty="0"/>
              <a:t>Выполнила учитель математики </a:t>
            </a:r>
          </a:p>
          <a:p>
            <a:pPr algn="r"/>
            <a:r>
              <a:rPr lang="ru-RU" dirty="0"/>
              <a:t>МОБУ «СОШ № 8» АГО</a:t>
            </a:r>
          </a:p>
          <a:p>
            <a:pPr algn="r"/>
            <a:r>
              <a:rPr lang="ru-RU" dirty="0"/>
              <a:t>Мельник Л.С.</a:t>
            </a:r>
          </a:p>
        </p:txBody>
      </p:sp>
    </p:spTree>
    <p:extLst>
      <p:ext uri="{BB962C8B-B14F-4D97-AF65-F5344CB8AC3E}">
        <p14:creationId xmlns:p14="http://schemas.microsoft.com/office/powerpoint/2010/main" val="816461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03E2B42-211D-419D-AFFD-25247B63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2454512"/>
            <a:ext cx="9456373" cy="1013382"/>
          </a:xfrm>
        </p:spPr>
        <p:txBody>
          <a:bodyPr/>
          <a:lstStyle/>
          <a:p>
            <a:r>
              <a:rPr lang="ru-RU" dirty="0"/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237422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041117A-FD3A-0342-4C9C-2B319506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урока: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9F5A2F3-2F60-90B2-A596-1746C9CC7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Научиться применять формулу нахождения площади прямоугольника в реальной жизни</a:t>
            </a:r>
          </a:p>
          <a:p>
            <a:r>
              <a:rPr lang="ru-RU" dirty="0"/>
              <a:t>Повторить нахождение процента от числа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46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24F9C-9675-4E87-B6CF-474DD028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A696E612-012B-40CB-9055-04CDD958B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" y="0"/>
            <a:ext cx="12105859" cy="6858000"/>
          </a:xfrm>
        </p:spPr>
      </p:pic>
    </p:spTree>
    <p:extLst>
      <p:ext uri="{BB962C8B-B14F-4D97-AF65-F5344CB8AC3E}">
        <p14:creationId xmlns:p14="http://schemas.microsoft.com/office/powerpoint/2010/main" val="375807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EC5BD-9D7F-44BC-A7A4-D7225CA9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018616-3FE9-4737-BC40-9A3ADA7CB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241" y="0"/>
            <a:ext cx="9844864" cy="6858000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5F4557-62FF-45DA-8426-FB3A55CE7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361" y="1722155"/>
            <a:ext cx="4282252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E3AFC83D-7FA1-46AC-92E2-70E386FBE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0969" y="1408132"/>
            <a:ext cx="8283031" cy="54498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Чему равна площадь поля для газона: </a:t>
            </a:r>
          </a:p>
          <a:p>
            <a:pPr marL="0" indent="0">
              <a:buNone/>
            </a:pPr>
            <a:r>
              <a:rPr lang="ru-RU" dirty="0"/>
              <a:t>      9*5=45 (клеток 10х10)   45*100=4500 м</a:t>
            </a:r>
            <a:r>
              <a:rPr lang="ru-RU" baseline="30000" dirty="0"/>
              <a:t>2</a:t>
            </a:r>
            <a:endParaRPr lang="ru-RU" dirty="0"/>
          </a:p>
          <a:p>
            <a:pPr marL="514350" indent="-514350">
              <a:buAutoNum type="arabicPeriod" startAt="2"/>
            </a:pPr>
            <a:r>
              <a:rPr lang="ru-RU" dirty="0"/>
              <a:t>Чему равна площадь беговой дорожки:</a:t>
            </a:r>
          </a:p>
          <a:p>
            <a:pPr marL="0" indent="0">
              <a:buNone/>
            </a:pPr>
            <a:r>
              <a:rPr lang="ru-RU" dirty="0"/>
              <a:t>        32 (клетки 10х10)      </a:t>
            </a:r>
          </a:p>
          <a:p>
            <a:pPr marL="0" indent="0">
              <a:buNone/>
            </a:pPr>
            <a:r>
              <a:rPr lang="ru-RU" dirty="0"/>
              <a:t>3.   Сколько сидений для трибун:</a:t>
            </a:r>
          </a:p>
          <a:p>
            <a:pPr marL="0" indent="0">
              <a:buNone/>
            </a:pPr>
            <a:r>
              <a:rPr lang="ru-RU" dirty="0"/>
              <a:t>        33</a:t>
            </a:r>
          </a:p>
          <a:p>
            <a:pPr marL="0" indent="0">
              <a:buNone/>
            </a:pPr>
            <a:r>
              <a:rPr lang="ru-RU" dirty="0"/>
              <a:t>4.    Чему равен периметр спортивной площадки:</a:t>
            </a:r>
          </a:p>
          <a:p>
            <a:pPr marL="0" indent="0">
              <a:buNone/>
            </a:pPr>
            <a:r>
              <a:rPr lang="ru-RU" dirty="0"/>
              <a:t>        (10+11)*2=42 (клетки)    42*10=420 м</a:t>
            </a:r>
          </a:p>
          <a:p>
            <a:pPr marL="0" indent="0">
              <a:buNone/>
            </a:pPr>
            <a:r>
              <a:rPr lang="ru-RU" dirty="0"/>
              <a:t>5.    Сколько листов ограждения нужно купить:</a:t>
            </a:r>
          </a:p>
          <a:p>
            <a:pPr marL="0" indent="0">
              <a:buNone/>
            </a:pPr>
            <a:r>
              <a:rPr lang="ru-RU" dirty="0"/>
              <a:t>        420:1,5=280 л.</a:t>
            </a:r>
          </a:p>
          <a:p>
            <a:pPr marL="514350" indent="-514350">
              <a:buAutoNum type="arabicPeriod" startAt="2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2739B71-5E55-4C82-BEE1-6A506A116C17}"/>
              </a:ext>
            </a:extLst>
          </p:cNvPr>
          <p:cNvCxnSpPr>
            <a:cxnSpLocks/>
          </p:cNvCxnSpPr>
          <p:nvPr/>
        </p:nvCxnSpPr>
        <p:spPr>
          <a:xfrm>
            <a:off x="1352026" y="6451821"/>
            <a:ext cx="10249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B454864-85D2-4DD3-B2FB-211ACA2EACC8}"/>
              </a:ext>
            </a:extLst>
          </p:cNvPr>
          <p:cNvCxnSpPr>
            <a:cxnSpLocks/>
          </p:cNvCxnSpPr>
          <p:nvPr/>
        </p:nvCxnSpPr>
        <p:spPr>
          <a:xfrm>
            <a:off x="1352027" y="2389914"/>
            <a:ext cx="10249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E575D72-A66F-437E-8036-BA4D02CD9A4B}"/>
              </a:ext>
            </a:extLst>
          </p:cNvPr>
          <p:cNvCxnSpPr>
            <a:cxnSpLocks/>
          </p:cNvCxnSpPr>
          <p:nvPr/>
        </p:nvCxnSpPr>
        <p:spPr>
          <a:xfrm>
            <a:off x="1352027" y="3429000"/>
            <a:ext cx="102499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F89FCB0-1302-4814-BB1A-4CCB14021F72}"/>
              </a:ext>
            </a:extLst>
          </p:cNvPr>
          <p:cNvCxnSpPr>
            <a:cxnSpLocks/>
          </p:cNvCxnSpPr>
          <p:nvPr/>
        </p:nvCxnSpPr>
        <p:spPr>
          <a:xfrm>
            <a:off x="1286314" y="4387892"/>
            <a:ext cx="10249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0652682-2246-4313-9643-F1348209D7E8}"/>
              </a:ext>
            </a:extLst>
          </p:cNvPr>
          <p:cNvCxnSpPr>
            <a:cxnSpLocks/>
          </p:cNvCxnSpPr>
          <p:nvPr/>
        </p:nvCxnSpPr>
        <p:spPr>
          <a:xfrm>
            <a:off x="1286314" y="5444455"/>
            <a:ext cx="10249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76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2D742-65A2-4DC2-B389-83BD7BFD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21" y="61476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Интернет магазин: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C9EDB692-CE92-4CBD-97E5-E99A3EEAD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9" y="1920112"/>
            <a:ext cx="5978379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Цена газона:</a:t>
            </a:r>
          </a:p>
          <a:p>
            <a:pPr marL="0" indent="0">
              <a:buNone/>
            </a:pPr>
            <a:r>
              <a:rPr lang="ru-RU" dirty="0"/>
              <a:t>            450*4500=2025000 руб.</a:t>
            </a:r>
          </a:p>
          <a:p>
            <a:pPr marL="0" indent="0">
              <a:buNone/>
            </a:pPr>
            <a:r>
              <a:rPr lang="ru-RU" dirty="0"/>
              <a:t>2.   Цена покрытия:</a:t>
            </a:r>
          </a:p>
          <a:p>
            <a:pPr marL="0" indent="0">
              <a:buNone/>
            </a:pPr>
            <a:r>
              <a:rPr lang="ru-RU" dirty="0"/>
              <a:t>            32*2800=89600 руб.</a:t>
            </a:r>
          </a:p>
          <a:p>
            <a:pPr marL="514350" indent="-514350">
              <a:buAutoNum type="arabicPeriod" startAt="3"/>
            </a:pPr>
            <a:r>
              <a:rPr lang="ru-RU" dirty="0"/>
              <a:t>Цена сидений:   </a:t>
            </a:r>
          </a:p>
          <a:p>
            <a:pPr marL="0" indent="0">
              <a:buNone/>
            </a:pPr>
            <a:r>
              <a:rPr lang="ru-RU" dirty="0"/>
              <a:t>            33*1200=39600</a:t>
            </a:r>
          </a:p>
          <a:p>
            <a:pPr marL="0" indent="0">
              <a:buNone/>
            </a:pPr>
            <a:r>
              <a:rPr lang="ru-RU" dirty="0"/>
              <a:t>4.   Цена футбольных ворот:</a:t>
            </a:r>
          </a:p>
          <a:p>
            <a:pPr marL="0" indent="0">
              <a:buNone/>
            </a:pPr>
            <a:r>
              <a:rPr lang="ru-RU" dirty="0"/>
              <a:t>            2*15170=30340 руб.</a:t>
            </a:r>
          </a:p>
          <a:p>
            <a:pPr marL="514350" indent="-514350">
              <a:buAutoNum type="arabicPeriod" startAt="5"/>
            </a:pPr>
            <a:r>
              <a:rPr lang="ru-RU" dirty="0"/>
              <a:t>Цена ограждения:</a:t>
            </a:r>
          </a:p>
          <a:p>
            <a:pPr marL="0" indent="0">
              <a:buNone/>
            </a:pPr>
            <a:r>
              <a:rPr lang="ru-RU" dirty="0"/>
              <a:t>            280*3200=896000 руб.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8EE8F2A-4848-4ABA-8954-458C3444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1" y="1395039"/>
            <a:ext cx="5830174" cy="5401485"/>
          </a:xfrm>
          <a:prstGeom prst="rect">
            <a:avLst/>
          </a:prstGeom>
        </p:spPr>
      </p:pic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44A067B-8A0D-4476-BD71-60A950641374}"/>
              </a:ext>
            </a:extLst>
          </p:cNvPr>
          <p:cNvCxnSpPr/>
          <p:nvPr/>
        </p:nvCxnSpPr>
        <p:spPr>
          <a:xfrm>
            <a:off x="6603390" y="2657325"/>
            <a:ext cx="5318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A54D601-61C2-472C-BBAE-9E31EC10EEE3}"/>
              </a:ext>
            </a:extLst>
          </p:cNvPr>
          <p:cNvCxnSpPr/>
          <p:nvPr/>
        </p:nvCxnSpPr>
        <p:spPr>
          <a:xfrm>
            <a:off x="6603390" y="3507841"/>
            <a:ext cx="5318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3DAE637-305C-4064-95B7-364B809BA42D}"/>
              </a:ext>
            </a:extLst>
          </p:cNvPr>
          <p:cNvCxnSpPr/>
          <p:nvPr/>
        </p:nvCxnSpPr>
        <p:spPr>
          <a:xfrm>
            <a:off x="6687424" y="5057958"/>
            <a:ext cx="5318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0B373A7-1702-4708-BE36-70F976E839C0}"/>
              </a:ext>
            </a:extLst>
          </p:cNvPr>
          <p:cNvCxnSpPr>
            <a:cxnSpLocks/>
          </p:cNvCxnSpPr>
          <p:nvPr/>
        </p:nvCxnSpPr>
        <p:spPr>
          <a:xfrm>
            <a:off x="6687424" y="4250005"/>
            <a:ext cx="27515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AFDD90E4-92A4-4810-ABFE-ADEF2B8FD74D}"/>
              </a:ext>
            </a:extLst>
          </p:cNvPr>
          <p:cNvCxnSpPr/>
          <p:nvPr/>
        </p:nvCxnSpPr>
        <p:spPr>
          <a:xfrm>
            <a:off x="6687424" y="5878158"/>
            <a:ext cx="5318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B305ABD-285C-414D-9B9A-90EB0A115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533" y="2785145"/>
            <a:ext cx="1568954" cy="7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B007B-1920-4E8A-9867-D45627BD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8256" y="196054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Магазин спорттоваров: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53845D2-AF7D-403E-884B-AC75F09979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sp>
        <p:nvSpPr>
          <p:cNvPr id="13" name="Объект 14">
            <a:extLst>
              <a:ext uri="{FF2B5EF4-FFF2-40B4-BE49-F238E27FC236}">
                <a16:creationId xmlns:a16="http://schemas.microsoft.com/office/drawing/2014/main" id="{9DB0D71F-8F0D-4BB0-A25A-A49A5D91E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250" y="1920112"/>
            <a:ext cx="5776128" cy="475013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Цена газона:</a:t>
            </a:r>
          </a:p>
          <a:p>
            <a:pPr marL="0" indent="0">
              <a:buNone/>
            </a:pPr>
            <a:r>
              <a:rPr lang="ru-RU" dirty="0"/>
              <a:t>         500*4500=2250000 руб.</a:t>
            </a:r>
          </a:p>
          <a:p>
            <a:pPr marL="0" indent="0">
              <a:buNone/>
            </a:pPr>
            <a:r>
              <a:rPr lang="ru-RU" dirty="0"/>
              <a:t>2.    Цена покрытия:</a:t>
            </a:r>
          </a:p>
          <a:p>
            <a:pPr marL="0" indent="0">
              <a:buNone/>
            </a:pPr>
            <a:r>
              <a:rPr lang="ru-RU" dirty="0"/>
              <a:t>         32*2750=88000 руб.</a:t>
            </a:r>
          </a:p>
          <a:p>
            <a:pPr marL="514350" indent="-514350">
              <a:buAutoNum type="arabicPeriod" startAt="3"/>
            </a:pPr>
            <a:r>
              <a:rPr lang="ru-RU" dirty="0"/>
              <a:t> Цена сидений:</a:t>
            </a:r>
          </a:p>
          <a:p>
            <a:pPr marL="0" indent="0">
              <a:buNone/>
            </a:pPr>
            <a:r>
              <a:rPr lang="ru-RU" dirty="0"/>
              <a:t>          33*1250=41250 руб.</a:t>
            </a:r>
          </a:p>
          <a:p>
            <a:pPr marL="0" indent="0">
              <a:buNone/>
            </a:pPr>
            <a:r>
              <a:rPr lang="ru-RU" dirty="0"/>
              <a:t>4.    Цена футбольных ворот:</a:t>
            </a:r>
          </a:p>
          <a:p>
            <a:pPr marL="0" indent="0">
              <a:buNone/>
            </a:pPr>
            <a:r>
              <a:rPr lang="ru-RU" dirty="0"/>
              <a:t>          2*17000=34000 руб. </a:t>
            </a:r>
          </a:p>
          <a:p>
            <a:pPr marL="514350" indent="-514350">
              <a:buAutoNum type="arabicPeriod" startAt="5"/>
            </a:pPr>
            <a:r>
              <a:rPr lang="ru-RU" dirty="0"/>
              <a:t>Цена ограждения:</a:t>
            </a:r>
          </a:p>
          <a:p>
            <a:pPr marL="0" indent="0">
              <a:buNone/>
            </a:pPr>
            <a:r>
              <a:rPr lang="ru-RU" dirty="0"/>
              <a:t>      280*3000=840000 руб.    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60FCA5-AF09-4A44-9EB2-2004AB19E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" y="1408131"/>
            <a:ext cx="6119289" cy="5449869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2739B71-5E55-4C82-BEE1-6A506A116C17}"/>
              </a:ext>
            </a:extLst>
          </p:cNvPr>
          <p:cNvCxnSpPr>
            <a:cxnSpLocks/>
          </p:cNvCxnSpPr>
          <p:nvPr/>
        </p:nvCxnSpPr>
        <p:spPr>
          <a:xfrm>
            <a:off x="6677751" y="2810607"/>
            <a:ext cx="5386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B454864-85D2-4DD3-B2FB-211ACA2EACC8}"/>
              </a:ext>
            </a:extLst>
          </p:cNvPr>
          <p:cNvCxnSpPr>
            <a:cxnSpLocks/>
          </p:cNvCxnSpPr>
          <p:nvPr/>
        </p:nvCxnSpPr>
        <p:spPr>
          <a:xfrm>
            <a:off x="6621534" y="3644887"/>
            <a:ext cx="5452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E575D72-A66F-437E-8036-BA4D02CD9A4B}"/>
              </a:ext>
            </a:extLst>
          </p:cNvPr>
          <p:cNvCxnSpPr>
            <a:cxnSpLocks/>
          </p:cNvCxnSpPr>
          <p:nvPr/>
        </p:nvCxnSpPr>
        <p:spPr>
          <a:xfrm>
            <a:off x="6677751" y="6283014"/>
            <a:ext cx="51641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EDE1B97-EF36-4B9D-A1CB-62A8298A8704}"/>
              </a:ext>
            </a:extLst>
          </p:cNvPr>
          <p:cNvCxnSpPr>
            <a:cxnSpLocks/>
          </p:cNvCxnSpPr>
          <p:nvPr/>
        </p:nvCxnSpPr>
        <p:spPr>
          <a:xfrm>
            <a:off x="6772389" y="4500181"/>
            <a:ext cx="5291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AF45CFE-76C5-43D1-9121-7D4046039C5D}"/>
              </a:ext>
            </a:extLst>
          </p:cNvPr>
          <p:cNvCxnSpPr>
            <a:cxnSpLocks/>
          </p:cNvCxnSpPr>
          <p:nvPr/>
        </p:nvCxnSpPr>
        <p:spPr>
          <a:xfrm>
            <a:off x="6723077" y="5413868"/>
            <a:ext cx="5205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FD07ED-9103-414E-926D-C1526111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122" y="2810607"/>
            <a:ext cx="1765692" cy="7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B5E94-4341-4DA2-9898-9706C704D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36" y="449814"/>
            <a:ext cx="9456373" cy="101338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Сравнение: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4ECB94-D33D-4366-BA3B-539EE7D64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236" y="1601180"/>
            <a:ext cx="5035616" cy="5362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Интернет-магазин:</a:t>
            </a:r>
          </a:p>
          <a:p>
            <a:pPr marL="0" indent="0">
              <a:buNone/>
            </a:pPr>
            <a:r>
              <a:rPr lang="ru-RU" dirty="0"/>
              <a:t>Стоимость всей покупки:</a:t>
            </a:r>
          </a:p>
          <a:p>
            <a:pPr marL="0" indent="0">
              <a:buNone/>
            </a:pPr>
            <a:r>
              <a:rPr lang="ru-RU" dirty="0"/>
              <a:t>3 080 540 руб.</a:t>
            </a:r>
          </a:p>
          <a:p>
            <a:pPr marL="0" indent="0">
              <a:buNone/>
            </a:pPr>
            <a:r>
              <a:rPr lang="ru-RU" dirty="0"/>
              <a:t>Есть ли скидка? </a:t>
            </a:r>
          </a:p>
          <a:p>
            <a:pPr marL="0" indent="0">
              <a:buNone/>
            </a:pPr>
            <a:r>
              <a:rPr lang="ru-RU" u="sng" dirty="0"/>
              <a:t>Да</a:t>
            </a:r>
            <a:r>
              <a:rPr lang="ru-RU" dirty="0"/>
              <a:t> / Нет</a:t>
            </a:r>
          </a:p>
          <a:p>
            <a:pPr marL="0" indent="0">
              <a:buNone/>
            </a:pPr>
            <a:r>
              <a:rPr lang="ru-RU" dirty="0"/>
              <a:t>10% = 3080540*0,1= 308 054</a:t>
            </a:r>
          </a:p>
          <a:p>
            <a:pPr marL="0" indent="0">
              <a:buNone/>
            </a:pPr>
            <a:r>
              <a:rPr lang="ru-RU" dirty="0"/>
              <a:t>Окончательная стоимость: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2 772 486 руб.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52B1BA-A9B1-4AE8-99BC-DAFD3F986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2384" y="1601180"/>
            <a:ext cx="5664629" cy="498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Магазин спорттоваров:</a:t>
            </a:r>
          </a:p>
          <a:p>
            <a:pPr marL="0" indent="0">
              <a:buNone/>
            </a:pPr>
            <a:r>
              <a:rPr lang="ru-RU" dirty="0"/>
              <a:t>Стоимость всей покупки:</a:t>
            </a:r>
          </a:p>
          <a:p>
            <a:pPr marL="0" indent="0">
              <a:buNone/>
            </a:pPr>
            <a:r>
              <a:rPr lang="ru-RU" dirty="0"/>
              <a:t>3 263 250 руб. (включая доставку)</a:t>
            </a:r>
          </a:p>
          <a:p>
            <a:pPr marL="0" indent="0">
              <a:buNone/>
            </a:pPr>
            <a:r>
              <a:rPr lang="ru-RU" dirty="0"/>
              <a:t>Есть ли скидка? </a:t>
            </a:r>
          </a:p>
          <a:p>
            <a:pPr marL="0" indent="0">
              <a:buNone/>
            </a:pPr>
            <a:r>
              <a:rPr lang="ru-RU" u="sng" dirty="0"/>
              <a:t>Да</a:t>
            </a:r>
            <a:r>
              <a:rPr lang="ru-RU" dirty="0"/>
              <a:t> / Нет</a:t>
            </a:r>
          </a:p>
          <a:p>
            <a:pPr marL="0" indent="0">
              <a:buNone/>
            </a:pPr>
            <a:r>
              <a:rPr lang="ru-RU" dirty="0"/>
              <a:t>15%=3263250*0,15=489 487,5</a:t>
            </a:r>
          </a:p>
          <a:p>
            <a:pPr marL="0" indent="0">
              <a:buNone/>
            </a:pPr>
            <a:r>
              <a:rPr lang="ru-RU" dirty="0"/>
              <a:t>Окончательная стоимость: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2 773 762,5 руб.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971258E-B128-46D8-BFAA-AC7A289B9DF8}"/>
              </a:ext>
            </a:extLst>
          </p:cNvPr>
          <p:cNvCxnSpPr>
            <a:cxnSpLocks/>
          </p:cNvCxnSpPr>
          <p:nvPr/>
        </p:nvCxnSpPr>
        <p:spPr>
          <a:xfrm>
            <a:off x="876768" y="3045327"/>
            <a:ext cx="2259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CCCA02C-73DB-4735-A263-A54985FFCB13}"/>
              </a:ext>
            </a:extLst>
          </p:cNvPr>
          <p:cNvCxnSpPr>
            <a:cxnSpLocks/>
          </p:cNvCxnSpPr>
          <p:nvPr/>
        </p:nvCxnSpPr>
        <p:spPr>
          <a:xfrm>
            <a:off x="5961173" y="3129274"/>
            <a:ext cx="547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4FF75C8-EAAF-4044-B890-25E6F955AFA0}"/>
              </a:ext>
            </a:extLst>
          </p:cNvPr>
          <p:cNvCxnSpPr>
            <a:cxnSpLocks/>
          </p:cNvCxnSpPr>
          <p:nvPr/>
        </p:nvCxnSpPr>
        <p:spPr>
          <a:xfrm>
            <a:off x="5856852" y="5717225"/>
            <a:ext cx="2675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176D5E7-DF35-4DE9-9E43-6FB09B5A6565}"/>
              </a:ext>
            </a:extLst>
          </p:cNvPr>
          <p:cNvCxnSpPr>
            <a:cxnSpLocks/>
          </p:cNvCxnSpPr>
          <p:nvPr/>
        </p:nvCxnSpPr>
        <p:spPr>
          <a:xfrm>
            <a:off x="928043" y="5717225"/>
            <a:ext cx="2117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FFD91AA-2350-43B5-8512-C6AE72FC196D}"/>
              </a:ext>
            </a:extLst>
          </p:cNvPr>
          <p:cNvCxnSpPr>
            <a:cxnSpLocks/>
          </p:cNvCxnSpPr>
          <p:nvPr/>
        </p:nvCxnSpPr>
        <p:spPr>
          <a:xfrm>
            <a:off x="876768" y="4683183"/>
            <a:ext cx="43618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7805B9A-74AD-4BFA-84A4-BECD35693095}"/>
              </a:ext>
            </a:extLst>
          </p:cNvPr>
          <p:cNvCxnSpPr>
            <a:cxnSpLocks/>
          </p:cNvCxnSpPr>
          <p:nvPr/>
        </p:nvCxnSpPr>
        <p:spPr>
          <a:xfrm>
            <a:off x="5961173" y="4683183"/>
            <a:ext cx="4654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E0576784-FD8B-4E79-A00D-039DB02A8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762" y="1671638"/>
            <a:ext cx="11419251" cy="4525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/>
              <a:t>Где выгоднее приобрести оборудование для школьного стадиона? В интернет-магазине или в магазине спорттоваров?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/>
              <a:t>Форму какой фигуры имеет стадион и спортивная площадка?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/>
              <a:t>По какой формуле вычисляем площадь прямоугольника?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B92DE30-F111-4AA0-9B79-D67F8DF0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02" y="581901"/>
            <a:ext cx="9456737" cy="10128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Вывод: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72AD11-E0D1-4D7C-9477-FFB2A895A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3" y="0"/>
            <a:ext cx="11694787" cy="67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5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otbol-myach-na-zelenom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footbol-myach-na-zelenom</Template>
  <TotalTime>129</TotalTime>
  <Words>300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footbol-myach-na-zelenom</vt:lpstr>
      <vt:lpstr>Тема урока: «Площадь прямоугольника»</vt:lpstr>
      <vt:lpstr>Цель урока:</vt:lpstr>
      <vt:lpstr>Презентация PowerPoint</vt:lpstr>
      <vt:lpstr>Презентация PowerPoint</vt:lpstr>
      <vt:lpstr>Презентация PowerPoint</vt:lpstr>
      <vt:lpstr>Интернет магазин:</vt:lpstr>
      <vt:lpstr>Магазин спорттоваров:</vt:lpstr>
      <vt:lpstr>Сравнение:</vt:lpstr>
      <vt:lpstr>Вывод: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«Площадь прямоугольника»</dc:title>
  <dc:creator>Пользователь</dc:creator>
  <cp:lastModifiedBy>Сергей Мельник</cp:lastModifiedBy>
  <cp:revision>8</cp:revision>
  <cp:lastPrinted>2022-12-08T05:36:22Z</cp:lastPrinted>
  <dcterms:created xsi:type="dcterms:W3CDTF">2022-12-08T04:33:47Z</dcterms:created>
  <dcterms:modified xsi:type="dcterms:W3CDTF">2022-12-14T11:58:11Z</dcterms:modified>
</cp:coreProperties>
</file>