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9" r:id="rId3"/>
    <p:sldId id="298" r:id="rId4"/>
    <p:sldId id="260" r:id="rId5"/>
    <p:sldId id="261" r:id="rId6"/>
    <p:sldId id="281" r:id="rId7"/>
    <p:sldId id="282" r:id="rId8"/>
    <p:sldId id="302" r:id="rId9"/>
    <p:sldId id="300" r:id="rId10"/>
    <p:sldId id="266" r:id="rId11"/>
    <p:sldId id="267" r:id="rId12"/>
    <p:sldId id="268" r:id="rId13"/>
    <p:sldId id="265" r:id="rId14"/>
    <p:sldId id="271" r:id="rId15"/>
    <p:sldId id="288" r:id="rId16"/>
    <p:sldId id="270" r:id="rId17"/>
    <p:sldId id="292" r:id="rId18"/>
    <p:sldId id="293" r:id="rId19"/>
    <p:sldId id="290" r:id="rId20"/>
    <p:sldId id="291" r:id="rId21"/>
    <p:sldId id="294" r:id="rId22"/>
    <p:sldId id="295" r:id="rId23"/>
    <p:sldId id="296" r:id="rId24"/>
    <p:sldId id="297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90E5E-DCCD-4F6D-A673-BAC5A908CB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9BE596-C2B1-46B2-9E57-B1454F6CC8FD}">
      <dgm:prSet/>
      <dgm:spPr/>
      <dgm:t>
        <a:bodyPr/>
        <a:lstStyle/>
        <a:p>
          <a:r>
            <a:rPr lang="ru-RU" dirty="0" smtClean="0"/>
            <a:t>Развивать наглядно-образное и формировать словесно-логическое мышление, умение делать выводы, обосновывать  свое суждение</a:t>
          </a:r>
          <a:endParaRPr lang="ru-RU" dirty="0"/>
        </a:p>
      </dgm:t>
    </dgm:pt>
    <dgm:pt modelId="{C015CAD7-90D3-48CC-B7AB-D3583AE879FA}" type="parTrans" cxnId="{C469C593-E4A1-42F9-9EE7-94C34AA52A66}">
      <dgm:prSet/>
      <dgm:spPr/>
      <dgm:t>
        <a:bodyPr/>
        <a:lstStyle/>
        <a:p>
          <a:endParaRPr lang="ru-RU"/>
        </a:p>
      </dgm:t>
    </dgm:pt>
    <dgm:pt modelId="{A91C3E75-516F-45DB-B613-C6E1DB8373F3}" type="sibTrans" cxnId="{C469C593-E4A1-42F9-9EE7-94C34AA52A66}">
      <dgm:prSet/>
      <dgm:spPr/>
      <dgm:t>
        <a:bodyPr/>
        <a:lstStyle/>
        <a:p>
          <a:endParaRPr lang="ru-RU"/>
        </a:p>
      </dgm:t>
    </dgm:pt>
    <dgm:pt modelId="{DB507912-3745-4902-BB09-0909A23A48AC}">
      <dgm:prSet/>
      <dgm:spPr/>
      <dgm:t>
        <a:bodyPr/>
        <a:lstStyle/>
        <a:p>
          <a:r>
            <a:rPr lang="ru-RU" smtClean="0"/>
            <a:t>Расширять представления об окружающем мире, явлениях действительности.</a:t>
          </a:r>
          <a:endParaRPr lang="ru-RU"/>
        </a:p>
      </dgm:t>
    </dgm:pt>
    <dgm:pt modelId="{D0F6B3C4-9C9F-4215-AE11-BA67826C2EAE}" type="parTrans" cxnId="{492BD846-6F95-4B31-8457-8793767926F2}">
      <dgm:prSet/>
      <dgm:spPr/>
      <dgm:t>
        <a:bodyPr/>
        <a:lstStyle/>
        <a:p>
          <a:endParaRPr lang="ru-RU"/>
        </a:p>
      </dgm:t>
    </dgm:pt>
    <dgm:pt modelId="{F79310A7-57CF-4627-9F2D-A761BF68A3AE}" type="sibTrans" cxnId="{492BD846-6F95-4B31-8457-8793767926F2}">
      <dgm:prSet/>
      <dgm:spPr/>
      <dgm:t>
        <a:bodyPr/>
        <a:lstStyle/>
        <a:p>
          <a:endParaRPr lang="ru-RU"/>
        </a:p>
      </dgm:t>
    </dgm:pt>
    <dgm:pt modelId="{5781E233-3111-4FEE-9B83-E85B3F1FC36C}">
      <dgm:prSet/>
      <dgm:spPr/>
      <dgm:t>
        <a:bodyPr/>
        <a:lstStyle/>
        <a:p>
          <a:r>
            <a:rPr lang="ru-RU" smtClean="0"/>
            <a:t>Расширять и активизировать словарный запас детей, совершенствовать диалогическую и монологическую речь.</a:t>
          </a:r>
          <a:endParaRPr lang="ru-RU"/>
        </a:p>
      </dgm:t>
    </dgm:pt>
    <dgm:pt modelId="{A014F915-021A-4406-A139-C2060E1CF71F}" type="parTrans" cxnId="{BB948436-54EA-4F27-94A2-767785EAE7C7}">
      <dgm:prSet/>
      <dgm:spPr/>
      <dgm:t>
        <a:bodyPr/>
        <a:lstStyle/>
        <a:p>
          <a:endParaRPr lang="ru-RU"/>
        </a:p>
      </dgm:t>
    </dgm:pt>
    <dgm:pt modelId="{266F8C9F-0F00-4790-A70A-E2D90023624C}" type="sibTrans" cxnId="{BB948436-54EA-4F27-94A2-767785EAE7C7}">
      <dgm:prSet/>
      <dgm:spPr/>
      <dgm:t>
        <a:bodyPr/>
        <a:lstStyle/>
        <a:p>
          <a:endParaRPr lang="ru-RU"/>
        </a:p>
      </dgm:t>
    </dgm:pt>
    <dgm:pt modelId="{9D45F2A2-D8AD-498C-81E4-7610DB90FB24}">
      <dgm:prSet/>
      <dgm:spPr/>
      <dgm:t>
        <a:bodyPr/>
        <a:lstStyle/>
        <a:p>
          <a:r>
            <a:rPr lang="ru-RU" smtClean="0"/>
            <a:t>Развивать умение наблюдать, видеть в наблюдаемых объектах части и признаки</a:t>
          </a:r>
          <a:endParaRPr lang="ru-RU"/>
        </a:p>
      </dgm:t>
    </dgm:pt>
    <dgm:pt modelId="{BAED24AB-BA88-454B-B874-82E7C94247AD}" type="parTrans" cxnId="{67B169EA-DA56-4F6F-B30A-D1402375F063}">
      <dgm:prSet/>
      <dgm:spPr/>
      <dgm:t>
        <a:bodyPr/>
        <a:lstStyle/>
        <a:p>
          <a:endParaRPr lang="ru-RU"/>
        </a:p>
      </dgm:t>
    </dgm:pt>
    <dgm:pt modelId="{D5641354-2DD5-4A26-8B41-AC7E9B4C4E2C}" type="sibTrans" cxnId="{67B169EA-DA56-4F6F-B30A-D1402375F063}">
      <dgm:prSet/>
      <dgm:spPr/>
      <dgm:t>
        <a:bodyPr/>
        <a:lstStyle/>
        <a:p>
          <a:endParaRPr lang="ru-RU"/>
        </a:p>
      </dgm:t>
    </dgm:pt>
    <dgm:pt modelId="{3B4E336D-BDC0-437D-B50E-3EBEE89971DD}" type="pres">
      <dgm:prSet presAssocID="{8BA90E5E-DCCD-4F6D-A673-BAC5A908C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BE4CCF-052E-4D8B-9592-1DA93C9AEB9E}" type="pres">
      <dgm:prSet presAssocID="{BB9BE596-C2B1-46B2-9E57-B1454F6CC8F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35684-EE09-4A05-A47F-A386B080005E}" type="pres">
      <dgm:prSet presAssocID="{A91C3E75-516F-45DB-B613-C6E1DB8373F3}" presName="spacer" presStyleCnt="0"/>
      <dgm:spPr/>
    </dgm:pt>
    <dgm:pt modelId="{F6B6C6AE-E293-4E9B-A472-CA70A4F4977C}" type="pres">
      <dgm:prSet presAssocID="{DB507912-3745-4902-BB09-0909A23A48A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00DB0-2B56-4269-934E-868D45DAD1D0}" type="pres">
      <dgm:prSet presAssocID="{F79310A7-57CF-4627-9F2D-A761BF68A3AE}" presName="spacer" presStyleCnt="0"/>
      <dgm:spPr/>
    </dgm:pt>
    <dgm:pt modelId="{87E1331E-D620-4D75-9B6A-D8435F9BAC83}" type="pres">
      <dgm:prSet presAssocID="{9D45F2A2-D8AD-498C-81E4-7610DB90FB2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3F93D-F2F3-4403-8DC2-EDC281D22A68}" type="pres">
      <dgm:prSet presAssocID="{D5641354-2DD5-4A26-8B41-AC7E9B4C4E2C}" presName="spacer" presStyleCnt="0"/>
      <dgm:spPr/>
    </dgm:pt>
    <dgm:pt modelId="{9023F2C5-6002-4B25-B695-4F4050DDD7F2}" type="pres">
      <dgm:prSet presAssocID="{5781E233-3111-4FEE-9B83-E85B3F1FC36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948436-54EA-4F27-94A2-767785EAE7C7}" srcId="{8BA90E5E-DCCD-4F6D-A673-BAC5A908CBFB}" destId="{5781E233-3111-4FEE-9B83-E85B3F1FC36C}" srcOrd="3" destOrd="0" parTransId="{A014F915-021A-4406-A139-C2060E1CF71F}" sibTransId="{266F8C9F-0F00-4790-A70A-E2D90023624C}"/>
    <dgm:cxn modelId="{67B169EA-DA56-4F6F-B30A-D1402375F063}" srcId="{8BA90E5E-DCCD-4F6D-A673-BAC5A908CBFB}" destId="{9D45F2A2-D8AD-498C-81E4-7610DB90FB24}" srcOrd="2" destOrd="0" parTransId="{BAED24AB-BA88-454B-B874-82E7C94247AD}" sibTransId="{D5641354-2DD5-4A26-8B41-AC7E9B4C4E2C}"/>
    <dgm:cxn modelId="{C469C593-E4A1-42F9-9EE7-94C34AA52A66}" srcId="{8BA90E5E-DCCD-4F6D-A673-BAC5A908CBFB}" destId="{BB9BE596-C2B1-46B2-9E57-B1454F6CC8FD}" srcOrd="0" destOrd="0" parTransId="{C015CAD7-90D3-48CC-B7AB-D3583AE879FA}" sibTransId="{A91C3E75-516F-45DB-B613-C6E1DB8373F3}"/>
    <dgm:cxn modelId="{B93FAAEE-FEC1-499A-BDFD-E546564B97CA}" type="presOf" srcId="{BB9BE596-C2B1-46B2-9E57-B1454F6CC8FD}" destId="{B8BE4CCF-052E-4D8B-9592-1DA93C9AEB9E}" srcOrd="0" destOrd="0" presId="urn:microsoft.com/office/officeart/2005/8/layout/vList2"/>
    <dgm:cxn modelId="{1B632925-6836-4AB4-8EB4-69AF7EC02B25}" type="presOf" srcId="{8BA90E5E-DCCD-4F6D-A673-BAC5A908CBFB}" destId="{3B4E336D-BDC0-437D-B50E-3EBEE89971DD}" srcOrd="0" destOrd="0" presId="urn:microsoft.com/office/officeart/2005/8/layout/vList2"/>
    <dgm:cxn modelId="{3FA46126-F0A2-4E74-97CE-0A4F5C63B66C}" type="presOf" srcId="{DB507912-3745-4902-BB09-0909A23A48AC}" destId="{F6B6C6AE-E293-4E9B-A472-CA70A4F4977C}" srcOrd="0" destOrd="0" presId="urn:microsoft.com/office/officeart/2005/8/layout/vList2"/>
    <dgm:cxn modelId="{492BD846-6F95-4B31-8457-8793767926F2}" srcId="{8BA90E5E-DCCD-4F6D-A673-BAC5A908CBFB}" destId="{DB507912-3745-4902-BB09-0909A23A48AC}" srcOrd="1" destOrd="0" parTransId="{D0F6B3C4-9C9F-4215-AE11-BA67826C2EAE}" sibTransId="{F79310A7-57CF-4627-9F2D-A761BF68A3AE}"/>
    <dgm:cxn modelId="{53F21F98-E550-4AD4-8686-0C3E6B5CB2F3}" type="presOf" srcId="{9D45F2A2-D8AD-498C-81E4-7610DB90FB24}" destId="{87E1331E-D620-4D75-9B6A-D8435F9BAC83}" srcOrd="0" destOrd="0" presId="urn:microsoft.com/office/officeart/2005/8/layout/vList2"/>
    <dgm:cxn modelId="{02CA2833-FEEF-43EE-9AF9-34C3419FB786}" type="presOf" srcId="{5781E233-3111-4FEE-9B83-E85B3F1FC36C}" destId="{9023F2C5-6002-4B25-B695-4F4050DDD7F2}" srcOrd="0" destOrd="0" presId="urn:microsoft.com/office/officeart/2005/8/layout/vList2"/>
    <dgm:cxn modelId="{71FAB79B-F057-494C-B300-CFED4C08D305}" type="presParOf" srcId="{3B4E336D-BDC0-437D-B50E-3EBEE89971DD}" destId="{B8BE4CCF-052E-4D8B-9592-1DA93C9AEB9E}" srcOrd="0" destOrd="0" presId="urn:microsoft.com/office/officeart/2005/8/layout/vList2"/>
    <dgm:cxn modelId="{814576B4-0C39-4789-8DAF-EC33F356637E}" type="presParOf" srcId="{3B4E336D-BDC0-437D-B50E-3EBEE89971DD}" destId="{CDD35684-EE09-4A05-A47F-A386B080005E}" srcOrd="1" destOrd="0" presId="urn:microsoft.com/office/officeart/2005/8/layout/vList2"/>
    <dgm:cxn modelId="{1708B8AE-5FA5-403E-B488-19ABF6799E86}" type="presParOf" srcId="{3B4E336D-BDC0-437D-B50E-3EBEE89971DD}" destId="{F6B6C6AE-E293-4E9B-A472-CA70A4F4977C}" srcOrd="2" destOrd="0" presId="urn:microsoft.com/office/officeart/2005/8/layout/vList2"/>
    <dgm:cxn modelId="{9D1991C1-DC83-4CAC-A133-940BB42BA22A}" type="presParOf" srcId="{3B4E336D-BDC0-437D-B50E-3EBEE89971DD}" destId="{49500DB0-2B56-4269-934E-868D45DAD1D0}" srcOrd="3" destOrd="0" presId="urn:microsoft.com/office/officeart/2005/8/layout/vList2"/>
    <dgm:cxn modelId="{26048A95-08EC-4B30-AAD7-F1D247940893}" type="presParOf" srcId="{3B4E336D-BDC0-437D-B50E-3EBEE89971DD}" destId="{87E1331E-D620-4D75-9B6A-D8435F9BAC83}" srcOrd="4" destOrd="0" presId="urn:microsoft.com/office/officeart/2005/8/layout/vList2"/>
    <dgm:cxn modelId="{E99A53F8-C3D5-49FF-BE6C-C00ADB63A647}" type="presParOf" srcId="{3B4E336D-BDC0-437D-B50E-3EBEE89971DD}" destId="{CD93F93D-F2F3-4403-8DC2-EDC281D22A68}" srcOrd="5" destOrd="0" presId="urn:microsoft.com/office/officeart/2005/8/layout/vList2"/>
    <dgm:cxn modelId="{6E98695D-0092-49A3-87C3-146484ECBD98}" type="presParOf" srcId="{3B4E336D-BDC0-437D-B50E-3EBEE89971DD}" destId="{9023F2C5-6002-4B25-B695-4F4050DDD7F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BE4CCF-052E-4D8B-9592-1DA93C9AEB9E}">
      <dsp:nvSpPr>
        <dsp:cNvPr id="0" name=""/>
        <dsp:cNvSpPr/>
      </dsp:nvSpPr>
      <dsp:spPr>
        <a:xfrm>
          <a:off x="0" y="36512"/>
          <a:ext cx="7467600" cy="115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Развивать наглядно-образное и формировать словесно-логическое мышление, умение делать выводы, обосновывать  свое суждение</a:t>
          </a:r>
          <a:endParaRPr lang="ru-RU" sz="2100" kern="1200" dirty="0"/>
        </a:p>
      </dsp:txBody>
      <dsp:txXfrm>
        <a:off x="0" y="36512"/>
        <a:ext cx="7467600" cy="1154789"/>
      </dsp:txXfrm>
    </dsp:sp>
    <dsp:sp modelId="{F6B6C6AE-E293-4E9B-A472-CA70A4F4977C}">
      <dsp:nvSpPr>
        <dsp:cNvPr id="0" name=""/>
        <dsp:cNvSpPr/>
      </dsp:nvSpPr>
      <dsp:spPr>
        <a:xfrm>
          <a:off x="0" y="1251782"/>
          <a:ext cx="7467600" cy="115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Расширять представления об окружающем мире, явлениях действительности.</a:t>
          </a:r>
          <a:endParaRPr lang="ru-RU" sz="2100" kern="1200"/>
        </a:p>
      </dsp:txBody>
      <dsp:txXfrm>
        <a:off x="0" y="1251782"/>
        <a:ext cx="7467600" cy="1154789"/>
      </dsp:txXfrm>
    </dsp:sp>
    <dsp:sp modelId="{87E1331E-D620-4D75-9B6A-D8435F9BAC83}">
      <dsp:nvSpPr>
        <dsp:cNvPr id="0" name=""/>
        <dsp:cNvSpPr/>
      </dsp:nvSpPr>
      <dsp:spPr>
        <a:xfrm>
          <a:off x="0" y="2467052"/>
          <a:ext cx="7467600" cy="115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Развивать умение наблюдать, видеть в наблюдаемых объектах части и признаки</a:t>
          </a:r>
          <a:endParaRPr lang="ru-RU" sz="2100" kern="1200"/>
        </a:p>
      </dsp:txBody>
      <dsp:txXfrm>
        <a:off x="0" y="2467052"/>
        <a:ext cx="7467600" cy="1154789"/>
      </dsp:txXfrm>
    </dsp:sp>
    <dsp:sp modelId="{9023F2C5-6002-4B25-B695-4F4050DDD7F2}">
      <dsp:nvSpPr>
        <dsp:cNvPr id="0" name=""/>
        <dsp:cNvSpPr/>
      </dsp:nvSpPr>
      <dsp:spPr>
        <a:xfrm>
          <a:off x="0" y="3682322"/>
          <a:ext cx="7467600" cy="115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Расширять и активизировать словарный запас детей, совершенствовать диалогическую и монологическую речь.</a:t>
          </a:r>
          <a:endParaRPr lang="ru-RU" sz="2100" kern="1200"/>
        </a:p>
      </dsp:txBody>
      <dsp:txXfrm>
        <a:off x="0" y="3682322"/>
        <a:ext cx="7467600" cy="1154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94552-1789-4C94-821C-D24D4BEA9B1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6AE42-1DD4-49D6-ACDF-B524FF700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6AE42-1DD4-49D6-ACDF-B524FF70019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00200"/>
            <a:ext cx="6172200" cy="2667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Развитие связной речи дошкольников методом наглядного моделирования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240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rebuchet MS (Заголовки)"/>
                <a:cs typeface="Times New Roman" panose="02020603050405020304" pitchFamily="18" charset="0"/>
              </a:rPr>
              <a:t>Государственное бюджетное общеобразовательное</a:t>
            </a:r>
            <a:br>
              <a:rPr lang="ru-RU" dirty="0" smtClean="0">
                <a:solidFill>
                  <a:srgbClr val="FF0000"/>
                </a:solidFill>
                <a:latin typeface="Trebuchet MS (Заголовки)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rebuchet MS (Заголовки)"/>
                <a:cs typeface="Times New Roman" panose="02020603050405020304" pitchFamily="18" charset="0"/>
              </a:rPr>
              <a:t> учреждение города Москвы </a:t>
            </a:r>
            <a:br>
              <a:rPr lang="ru-RU" dirty="0" smtClean="0">
                <a:solidFill>
                  <a:srgbClr val="FF0000"/>
                </a:solidFill>
                <a:latin typeface="Trebuchet MS (Заголовки)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rebuchet MS (Заголовки)"/>
                <a:cs typeface="Times New Roman" panose="02020603050405020304" pitchFamily="18" charset="0"/>
              </a:rPr>
              <a:t>"Школа № 1357 "На Братиславской"</a:t>
            </a:r>
            <a:endParaRPr lang="ru-RU" dirty="0">
              <a:solidFill>
                <a:srgbClr val="FF0000"/>
              </a:solidFill>
              <a:latin typeface="Trebuchet MS (Заголовки)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84" y="152400"/>
            <a:ext cx="14584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1" y="0"/>
            <a:ext cx="2362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4953000"/>
            <a:ext cx="6477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Trebuchet MS (Заголовки)"/>
                <a:cs typeface="Times New Roman" panose="02020603050405020304" pitchFamily="18" charset="0"/>
              </a:rPr>
              <a:t>Подготовила учитель-логопед                    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Trebuchet MS (Заголовки)"/>
                <a:cs typeface="Times New Roman" panose="02020603050405020304" pitchFamily="18" charset="0"/>
              </a:rPr>
              <a:t>                                   </a:t>
            </a:r>
            <a:r>
              <a:rPr lang="ru-RU" sz="2000" dirty="0" smtClean="0">
                <a:solidFill>
                  <a:srgbClr val="C00000"/>
                </a:solidFill>
                <a:latin typeface="Trebuchet MS (Заголовки)"/>
                <a:cs typeface="Times New Roman" panose="02020603050405020304" pitchFamily="18" charset="0"/>
              </a:rPr>
              <a:t>Сидорова</a:t>
            </a:r>
            <a:r>
              <a:rPr lang="ru-RU" dirty="0" smtClean="0">
                <a:solidFill>
                  <a:srgbClr val="C00000"/>
                </a:solidFill>
                <a:latin typeface="Trebuchet MS (Заголовки)"/>
                <a:cs typeface="Times New Roman" panose="02020603050405020304" pitchFamily="18" charset="0"/>
              </a:rPr>
              <a:t> Ульяна  Митрофановна</a:t>
            </a:r>
          </a:p>
          <a:p>
            <a:pPr algn="r"/>
            <a:endParaRPr lang="ru-RU" dirty="0" smtClean="0">
              <a:solidFill>
                <a:srgbClr val="C00000"/>
              </a:solidFill>
              <a:latin typeface="Trebuchet MS (Заголовки)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Trebuchet MS (Заголовки)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rebuchet MS (Заголовки)"/>
              </a:rPr>
              <a:t>  </a:t>
            </a:r>
            <a:r>
              <a:rPr lang="ru-RU" dirty="0" smtClean="0">
                <a:solidFill>
                  <a:srgbClr val="C00000"/>
                </a:solidFill>
                <a:latin typeface="Trebuchet MS (Заголовки)"/>
                <a:cs typeface="Times New Roman" pitchFamily="18" charset="0"/>
              </a:rPr>
              <a:t>Москва,   2022 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610600" cy="50405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Лакомка</a:t>
            </a:r>
          </a:p>
          <a:p>
            <a:pPr algn="just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кошка Мурка всем на удивление любила мед.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Запах меда шел из малинника.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малиннике стоял улей.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Улей охраняли пчелы.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Пчелы и покусали нашу кошку Мурку.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Теперь Мурка близко не подходит к меду.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04800"/>
            <a:ext cx="8991600" cy="1295400"/>
          </a:xfrm>
        </p:spPr>
        <p:txBody>
          <a:bodyPr>
            <a:normAutofit fontScale="90000"/>
          </a:bodyPr>
          <a:lstStyle/>
          <a:p>
            <a:r>
              <a:rPr lang="ru-RU" sz="3100" b="0" dirty="0" smtClean="0">
                <a:solidFill>
                  <a:srgbClr val="002060"/>
                </a:solidFill>
              </a:rPr>
              <a:t>Формирование связной речи по предметно-графическому плану В.К.Воробьевой</a:t>
            </a:r>
            <a:r>
              <a:rPr lang="ru-RU" sz="31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                  </a:t>
            </a:r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2592288" cy="2016224"/>
          </a:xfrm>
          <a:prstGeom prst="rect">
            <a:avLst/>
          </a:prstGeom>
        </p:spPr>
      </p:pic>
      <p:sp>
        <p:nvSpPr>
          <p:cNvPr id="6" name="Стрелка вправо 7"/>
          <p:cNvSpPr>
            <a:spLocks noChangeArrowheads="1"/>
          </p:cNvSpPr>
          <p:nvPr/>
        </p:nvSpPr>
        <p:spPr bwMode="auto">
          <a:xfrm>
            <a:off x="3352800" y="1484784"/>
            <a:ext cx="1752600" cy="484188"/>
          </a:xfrm>
          <a:prstGeom prst="rightArrow">
            <a:avLst>
              <a:gd name="adj1" fmla="val 44363"/>
              <a:gd name="adj2" fmla="val 50024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8104" y="908720"/>
            <a:ext cx="2448272" cy="206001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8104" y="3068960"/>
            <a:ext cx="2448272" cy="1681753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3140968"/>
            <a:ext cx="2644752" cy="1555957"/>
          </a:xfrm>
          <a:prstGeom prst="rect">
            <a:avLst/>
          </a:prstGeom>
        </p:spPr>
      </p:pic>
      <p:sp>
        <p:nvSpPr>
          <p:cNvPr id="10" name="Стрелка вправо 7"/>
          <p:cNvSpPr>
            <a:spLocks noChangeArrowheads="1"/>
          </p:cNvSpPr>
          <p:nvPr/>
        </p:nvSpPr>
        <p:spPr bwMode="auto">
          <a:xfrm>
            <a:off x="3581400" y="3581400"/>
            <a:ext cx="16764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5" cstate="print"/>
          <a:stretch>
            <a:fillRect/>
          </a:stretch>
        </p:blipFill>
        <p:spPr>
          <a:xfrm flipH="1">
            <a:off x="5508104" y="4869160"/>
            <a:ext cx="2376264" cy="1483949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536" y="4797152"/>
            <a:ext cx="2664296" cy="1609745"/>
          </a:xfrm>
          <a:prstGeom prst="rect">
            <a:avLst/>
          </a:prstGeom>
        </p:spPr>
      </p:pic>
      <p:sp>
        <p:nvSpPr>
          <p:cNvPr id="13" name="Стрелка вправо 7"/>
          <p:cNvSpPr>
            <a:spLocks noChangeArrowheads="1"/>
          </p:cNvSpPr>
          <p:nvPr/>
        </p:nvSpPr>
        <p:spPr bwMode="auto">
          <a:xfrm>
            <a:off x="3779912" y="5445224"/>
            <a:ext cx="1554088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81200" y="304800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entury Schoolbook" pitchFamily="18" charset="0"/>
                <a:cs typeface="Times New Roman" pitchFamily="18" charset="0"/>
              </a:rPr>
              <a:t>ПЛАН –СХЕМА </a:t>
            </a:r>
            <a:r>
              <a:rPr lang="ru-RU" sz="2400" dirty="0" smtClean="0">
                <a:solidFill>
                  <a:srgbClr val="002060"/>
                </a:solidFill>
                <a:latin typeface="Century Schoolbook" pitchFamily="18" charset="0"/>
                <a:cs typeface="Times New Roman" pitchFamily="18" charset="0"/>
              </a:rPr>
              <a:t>РАССКАЗА</a:t>
            </a:r>
            <a:endParaRPr lang="ru-RU" sz="2400" dirty="0">
              <a:solidFill>
                <a:srgbClr val="00206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3177246">
            <a:off x="4239032" y="1921071"/>
            <a:ext cx="484632" cy="2011718"/>
          </a:xfrm>
          <a:prstGeom prst="downArrow">
            <a:avLst>
              <a:gd name="adj1" fmla="val 5270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3177246">
            <a:off x="4059651" y="4060263"/>
            <a:ext cx="484632" cy="1630720"/>
          </a:xfrm>
          <a:prstGeom prst="downArrow">
            <a:avLst>
              <a:gd name="adj1" fmla="val 5270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6136" y="404664"/>
            <a:ext cx="2448272" cy="174985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 flipH="1">
            <a:off x="755576" y="404664"/>
            <a:ext cx="2448272" cy="1843989"/>
          </a:xfrm>
          <a:prstGeom prst="rect">
            <a:avLst/>
          </a:prstGeom>
        </p:spPr>
      </p:pic>
      <p:sp>
        <p:nvSpPr>
          <p:cNvPr id="6" name="Стрелка вправо 7"/>
          <p:cNvSpPr>
            <a:spLocks noChangeArrowheads="1"/>
          </p:cNvSpPr>
          <p:nvPr/>
        </p:nvSpPr>
        <p:spPr bwMode="auto">
          <a:xfrm>
            <a:off x="4067944" y="1124744"/>
            <a:ext cx="1418456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2420888"/>
            <a:ext cx="2448272" cy="189387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6136" y="2348880"/>
            <a:ext cx="2448272" cy="1817095"/>
          </a:xfrm>
          <a:prstGeom prst="rect">
            <a:avLst/>
          </a:prstGeom>
        </p:spPr>
      </p:pic>
      <p:sp>
        <p:nvSpPr>
          <p:cNvPr id="9" name="Стрелка вправо 7"/>
          <p:cNvSpPr>
            <a:spLocks noChangeArrowheads="1"/>
          </p:cNvSpPr>
          <p:nvPr/>
        </p:nvSpPr>
        <p:spPr bwMode="auto">
          <a:xfrm>
            <a:off x="3886200" y="3048000"/>
            <a:ext cx="15240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576" y="4437112"/>
            <a:ext cx="2376264" cy="1817095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24128" y="4365104"/>
            <a:ext cx="2520280" cy="1843989"/>
          </a:xfrm>
          <a:prstGeom prst="rect">
            <a:avLst/>
          </a:prstGeom>
        </p:spPr>
      </p:pic>
      <p:sp>
        <p:nvSpPr>
          <p:cNvPr id="12" name="Стрелка вправо 7"/>
          <p:cNvSpPr>
            <a:spLocks noChangeArrowheads="1"/>
          </p:cNvSpPr>
          <p:nvPr/>
        </p:nvSpPr>
        <p:spPr bwMode="auto">
          <a:xfrm>
            <a:off x="3886200" y="5085184"/>
            <a:ext cx="16002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3177246">
            <a:off x="4059653" y="-130738"/>
            <a:ext cx="484632" cy="1630720"/>
          </a:xfrm>
          <a:prstGeom prst="downArrow">
            <a:avLst>
              <a:gd name="adj1" fmla="val 5270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3177246">
            <a:off x="4189336" y="1342367"/>
            <a:ext cx="484632" cy="2223999"/>
          </a:xfrm>
          <a:prstGeom prst="downArrow">
            <a:avLst>
              <a:gd name="adj1" fmla="val 5270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3177246">
            <a:off x="4385938" y="3406345"/>
            <a:ext cx="484632" cy="2066447"/>
          </a:xfrm>
          <a:prstGeom prst="downArrow">
            <a:avLst>
              <a:gd name="adj1" fmla="val 5270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457201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У Нины был день рождения.</a:t>
            </a:r>
          </a:p>
          <a:p>
            <a:r>
              <a:rPr lang="ru-RU" i="1" dirty="0" smtClean="0"/>
              <a:t>На день рождения бабушка сшила Нине красивый сарафан.</a:t>
            </a:r>
          </a:p>
          <a:p>
            <a:r>
              <a:rPr lang="ru-RU" i="1" dirty="0" smtClean="0"/>
              <a:t>К сарафану бабушка  пришила карман.</a:t>
            </a:r>
          </a:p>
          <a:p>
            <a:r>
              <a:rPr lang="ru-RU" i="1" dirty="0" smtClean="0"/>
              <a:t>А на кармане она вышила большой красный мак.</a:t>
            </a:r>
          </a:p>
          <a:p>
            <a:r>
              <a:rPr lang="ru-RU" i="1" dirty="0" smtClean="0"/>
              <a:t>Красный мак ещё больше украсил сарафан.</a:t>
            </a:r>
          </a:p>
          <a:p>
            <a:r>
              <a:rPr lang="ru-RU" i="1" dirty="0" smtClean="0"/>
              <a:t>Нарядный сарафан очень понравился Нине.</a:t>
            </a:r>
            <a:endParaRPr lang="ru-RU" i="1" dirty="0"/>
          </a:p>
        </p:txBody>
      </p:sp>
      <p:pic>
        <p:nvPicPr>
          <p:cNvPr id="5" name="Рисунок 4" descr="shem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0"/>
            <a:ext cx="3657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 rot="3177246">
            <a:off x="4616235" y="2405961"/>
            <a:ext cx="216331" cy="1364238"/>
          </a:xfrm>
          <a:prstGeom prst="downArrow">
            <a:avLst>
              <a:gd name="adj1" fmla="val 5270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Сенсорно-графические схемы Воробьевой В.К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62" name="Picture 2" descr="&amp;Scy;&amp;iecy;&amp;ncy;&amp;scy;&amp;ocy;&amp;rcy;&amp;ncy;&amp;ocy; &amp;gcy;&amp;rcy;&amp;acy;&amp;fcy;&amp;icy;&amp;chcy;&amp;iecy;&amp;scy;&amp;kcy;&amp;acy;&amp;yacy; &amp;scy;&amp;khcy;&amp;iecy;&amp;mcy;&amp;acy; &amp;vcy; &amp;kcy; &amp;vcy;&amp;ocy;&amp;rcy;&amp;ocy;&amp;bcy;&amp;softcy;&amp;iocy;&amp;vcy;&amp;ocy;&amp;jcy; - &amp;ocy;&amp;gcy;&amp;rcy;&amp;ocy;&amp;mcy;&amp;ncy;&amp;ycy;&amp;jcy; &amp;pcy;&amp;ocy;&amp;rcy;&amp;tcy;&amp;acy;&amp;lcy; &amp;scy;&amp;khcy;&amp;ie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066800"/>
            <a:ext cx="3867150" cy="5479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Обучение составлению описательных и сравнительных рассказов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873752"/>
          </a:xfrm>
        </p:spPr>
        <p:txBody>
          <a:bodyPr/>
          <a:lstStyle/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Предметно-схематические модели Ткаченко Т.А.</a:t>
            </a:r>
            <a:endParaRPr lang="ru-RU" dirty="0"/>
          </a:p>
        </p:txBody>
      </p:sp>
      <p:pic>
        <p:nvPicPr>
          <p:cNvPr id="58370" name="Picture 2" descr="&amp;Kcy;&amp;ncy;&amp;icy;&amp;gcy;&amp;acy; &quot;&amp;Scy;&amp;khcy;&amp;iecy;&amp;mcy;&amp;ycy; &amp;dcy;&amp;lcy;&amp;yacy; &amp;scy;&amp;ocy;&amp;scy;&amp;tcy;&amp;acy;&amp;vcy;&amp;lcy;&amp;iecy;&amp;ncy;&amp;icy;&amp;yacy; &amp;dcy;&amp;ocy;&amp;shcy;&amp;kcy;&amp;ocy;&amp;lcy;&amp;softcy;&amp;ncy;&amp;icy;&amp;kcy;&amp;acy;&amp;mcy;&amp;icy; &amp;ocy;&amp;pcy;&amp;icy;&amp;scy;&amp;acy;&amp;tcy;&amp;iecy;&amp;lcy;&amp;softcy;&amp;ncy;&amp;ycy;&amp;khcy; &amp;icy; &amp;scy;&amp;rcy;&amp;acy;&amp;vcy;&amp;ncy;&amp;icy;&amp;tcy;&amp;iecy;&amp;lcy;&amp;softcy;&amp;ncy;&amp;ycy;&amp;khcy; &amp;rcy;&amp;acy;&amp;scy;&amp;scy;&amp;kcy;&amp;acy;&amp;zcy;&amp;ocy;&amp;vcy;&quot; - &amp;Tcy;&amp;acy;&amp;tcy;&amp;softcy;&amp;yacy;&amp;ncy;&amp;acy; &amp;Tcy;&amp;kcy;&amp;acy;&amp;chcy;&amp;iecy;&amp;ncy;&amp;kcy;&amp;ocy;. &amp;Kcy;&amp;ucy;&amp;pcy;&amp;icy;&amp;tcy;&amp;softcy; &amp;kcy;&amp;ncy;&amp;icy;&amp;gcy;&amp;ucy;, &amp;chcy;&amp;icy;&amp;tcy;&amp;acy;&amp;tcy;&amp;softcy; &amp;rcy;&amp;iecy;&amp;ts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19400"/>
            <a:ext cx="2590800" cy="3580016"/>
          </a:xfrm>
          <a:prstGeom prst="rect">
            <a:avLst/>
          </a:prstGeom>
          <a:noFill/>
        </p:spPr>
      </p:pic>
      <p:pic>
        <p:nvPicPr>
          <p:cNvPr id="58374" name="Picture 6" descr="http://cs315131.vk.me/v315131042/3647/S95eurkmeI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705100"/>
            <a:ext cx="5219700" cy="391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Предметно-схематичные модели Ткаченко Т.А.</a:t>
            </a:r>
            <a:endParaRPr lang="ru-RU" dirty="0"/>
          </a:p>
        </p:txBody>
      </p:sp>
      <p:pic>
        <p:nvPicPr>
          <p:cNvPr id="39938" name="Picture 2" descr="I. &amp;Pcy;&amp;ocy;&amp;dcy;&amp;gcy;&amp;ocy;&amp;tcy;&amp;ocy;&amp;vcy;&amp;icy;&amp;tcy;&amp;iecy;&amp;lcy;&amp;softcy;&amp;ncy;&amp;ycy;&amp;jcy; &amp;ecy;&amp;tcy;&amp;acy;&amp;pcy; I &amp;scy;&amp;ocy;&amp;scy;&amp;tcy;&amp;acy;&amp;vcy;&amp;lcy;&amp;iecy;&amp;ncy;&amp;icy;&amp;iecy; &amp;pcy;&amp;rcy;&amp;iecy;&amp;dcy;&amp;lcy;&amp;ocy;&amp;zhcy;&amp;iecy;&amp;ncy;&amp;icy;&amp;jcy; &amp;pcy;&amp;rcy;&amp;ocy;&amp;scy;&amp;tcy;&amp;ycy;&amp;khcy; &amp;scy;&amp;icy;&amp;ncy;&amp;tcy;&amp;acy;&amp;kcy;&amp;scy;&amp;icy;&amp;chcy;&amp;iecy;&amp;scy;&amp;kcy;&amp;icy;&amp;khcy; &amp;scy;&amp;tcy;&amp;rcy;&amp;ucy;&amp;kcy;&amp;tcy;&amp;ucy;&amp;rcy;"/>
          <p:cNvPicPr>
            <a:picLocks noChangeAspect="1" noChangeArrowheads="1"/>
          </p:cNvPicPr>
          <p:nvPr/>
        </p:nvPicPr>
        <p:blipFill>
          <a:blip r:embed="rId2" cstate="print"/>
          <a:srcRect l="7559" t="23937" r="2362" b="3780"/>
          <a:stretch>
            <a:fillRect/>
          </a:stretch>
        </p:blipFill>
        <p:spPr bwMode="auto">
          <a:xfrm>
            <a:off x="457200" y="1447800"/>
            <a:ext cx="8236601" cy="4957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detsad58.su/wp-content/uploads/2016/05/may_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7358114" cy="52149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214290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Для разучивания стихов</a:t>
            </a:r>
            <a:endParaRPr lang="ru-RU" sz="2400" b="1" dirty="0"/>
          </a:p>
        </p:txBody>
      </p:sp>
      <p:pic>
        <p:nvPicPr>
          <p:cNvPr id="4" name="Picture 2" descr="http://detsad58.su/wp-content/uploads/2016/05/may_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358114" cy="5214974"/>
          </a:xfrm>
          <a:prstGeom prst="rect">
            <a:avLst/>
          </a:prstGeom>
          <a:noFill/>
        </p:spPr>
      </p:pic>
      <p:pic>
        <p:nvPicPr>
          <p:cNvPr id="5" name="Picture 2" descr="http://detsad58.su/wp-content/uploads/2016/05/may_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976" y="989112"/>
            <a:ext cx="7358114" cy="5214974"/>
          </a:xfrm>
          <a:prstGeom prst="rect">
            <a:avLst/>
          </a:prstGeom>
          <a:noFill/>
        </p:spPr>
      </p:pic>
      <p:pic>
        <p:nvPicPr>
          <p:cNvPr id="6" name="Picture 2" descr="http://detsad58.su/wp-content/uploads/2016/05/may_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358114" cy="5214974"/>
          </a:xfrm>
          <a:prstGeom prst="rect">
            <a:avLst/>
          </a:prstGeom>
          <a:noFill/>
        </p:spPr>
      </p:pic>
      <p:pic>
        <p:nvPicPr>
          <p:cNvPr id="7" name="Picture 2" descr="http://detsad58.su/wp-content/uploads/2016/05/may_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992" y="1133128"/>
            <a:ext cx="7358114" cy="5214974"/>
          </a:xfrm>
          <a:prstGeom prst="rect">
            <a:avLst/>
          </a:prstGeom>
          <a:noFill/>
        </p:spPr>
      </p:pic>
      <p:pic>
        <p:nvPicPr>
          <p:cNvPr id="8" name="Picture 2" descr="http://detsad58.su/wp-content/uploads/2016/05/may_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35811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brutalwatches.ru/nzatvexi/15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8"/>
            <a:ext cx="6643734" cy="5429289"/>
          </a:xfrm>
          <a:prstGeom prst="rect">
            <a:avLst/>
          </a:prstGeom>
          <a:noFill/>
        </p:spPr>
      </p:pic>
      <p:pic>
        <p:nvPicPr>
          <p:cNvPr id="3" name="Picture 2" descr="http://brutalwatches.ru/nzatvexi/15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643734" cy="5429289"/>
          </a:xfrm>
          <a:prstGeom prst="rect">
            <a:avLst/>
          </a:prstGeom>
          <a:noFill/>
        </p:spPr>
      </p:pic>
      <p:pic>
        <p:nvPicPr>
          <p:cNvPr id="4" name="Picture 2" descr="http://brutalwatches.ru/nzatvexi/15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016" y="773088"/>
            <a:ext cx="6643734" cy="5429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ds04.infourok.ru/uploads/ex/134d/000249b4-cd941d19/hello_html_506124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27842"/>
            <a:ext cx="7901014" cy="55158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228600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cs typeface="Aharoni" pitchFamily="2" charset="-79"/>
              </a:rPr>
              <a:t>ОТГАДЫВАНИЕ ЗАГАДОК</a:t>
            </a:r>
            <a:endParaRPr lang="ru-RU" sz="2800" dirty="0">
              <a:solidFill>
                <a:srgbClr val="00206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467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/>
              <a:t>определение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800" dirty="0" smtClean="0"/>
              <a:t>Моделирование – это опосредованное практическое или теоретическое исследование объекта, при котором непосредственно изучается не сам интересующий нас объект, а некоторая вспомогательная искусственная или естественная система: находящаяся в некотором объективном соответствии с познавательным объектом; способная замещать его в определенных отношениях; дающая при ее исследовании, в конечном счете, информацию о самом моделируемом объекте.</a:t>
            </a:r>
          </a:p>
          <a:p>
            <a:pPr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ed-kopilka.ru/upload/blogs/833_256322da64b6a0cf440bef01d314d919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643866" cy="5500726"/>
          </a:xfrm>
          <a:prstGeom prst="rect">
            <a:avLst/>
          </a:prstGeom>
          <a:noFill/>
        </p:spPr>
      </p:pic>
      <p:pic>
        <p:nvPicPr>
          <p:cNvPr id="3" name="Picture 2" descr="http://ped-kopilka.ru/upload/blogs/833_256322da64b6a0cf440bef01d314d919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43866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op-bal.ru/pars_docs/refs/56/55861/55861_html_m3eb5da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8501122" cy="5429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285728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Мнемотехника для сказок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top-bal.ru/pars_docs/refs/56/55861/55861_html_m3eb5da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501122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sihdocs.ru/roditeleskoe-sobranie-v-srednej-gruppe-ispolezovanie-mnemotehn/32038_html_m357e7c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692948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op-bal.ru/pars_docs/refs/56/55861/55861_html_m598ef7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07249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7242" y="1447800"/>
            <a:ext cx="61895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3818942" y="2126910"/>
            <a:ext cx="2338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sum1966@yandex.ru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ru-RU" dirty="0" smtClean="0"/>
              <a:t>            Целесообразность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наглядное моделирование облегчает детям с ТНР овладение связной речью, так как использование символов, пиктограмм, заместителей, схем облегчает запоминание и увеличивает объем памяти, и в целом развивает речемыслительную деятельность детей;</a:t>
            </a:r>
          </a:p>
          <a:p>
            <a:pPr lvl="0"/>
            <a:r>
              <a:rPr lang="ru-RU" dirty="0" smtClean="0"/>
              <a:t>приемы наглядного моделирования используют естественные механизмы памяти мозга и позволяют полностью контролировать процесс запоминания, сохранения и припоминания информации;</a:t>
            </a:r>
          </a:p>
          <a:p>
            <a:pPr lvl="0"/>
            <a:r>
              <a:rPr lang="ru-RU" dirty="0" smtClean="0"/>
              <a:t>дети, владеющие средствами наглядного моделирования, в дальнейшем способны самостоятельно развивать речь в процессе общения и обучения.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3048000"/>
            <a:ext cx="7467600" cy="3425952"/>
          </a:xfrm>
        </p:spPr>
        <p:txBody>
          <a:bodyPr/>
          <a:lstStyle/>
          <a:p>
            <a:r>
              <a:rPr lang="ru-RU" dirty="0" smtClean="0"/>
              <a:t>В связи с этим мы поставили перед собой цель: развивать у детей речевую и познавательную активность с помощью использования метода моделирования, включая в работу схемы, схемы-модели,   в следствии чего развивать связную речь дошкольников с ОВЗ.</a:t>
            </a:r>
          </a:p>
          <a:p>
            <a:endParaRPr lang="ru-RU" dirty="0"/>
          </a:p>
        </p:txBody>
      </p:sp>
      <p:pic>
        <p:nvPicPr>
          <p:cNvPr id="4" name="Picture 2" descr="&amp;Ncy;&amp;acy;&amp;chcy;&amp;acy;&amp;lcy;&amp;softcy;&amp;ncy;&amp;acy;&amp;yacy; &amp;ocy;&amp;bcy;&amp;shchcy;&amp;iecy;&amp;ocy;&amp;bcy;&amp;rcy;&amp;acy;&amp;zcy;&amp;ocy;&amp;vcy;&amp;acy;&amp;tcy;&amp;iecy;&amp;lcy;&amp;softcy;&amp;ncy;&amp;acy;&amp;yacy; &amp;shcy;&amp;kcy;&amp;ocy;&amp;lcy;&amp;acy; &quot;&amp;Ocy;&amp;tcy;&amp;kcy;&amp;rcy;&amp;ycy;&amp;tcy;&amp;icy;&amp;iecy;&quot; - &amp;Kcy;&amp;ocy;&amp;ncy;&amp;scy;&amp;ucy;&amp;lcy;&amp;softcy;&amp;tcy;&amp;acy;&amp;tscy;&amp;icy;&amp;icy; &amp;shcy;&amp;kcy;&amp;ocy;&amp;lcy;&amp;softcy;&amp;ncy;&amp;ocy;&amp;gcy;&amp;ocy; &amp;lcy;&amp;ocy;&amp;gcy;&amp;ocy;&amp;pcy;&amp;iecy;&amp;d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785818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задачи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Обучение постановке вопросов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3752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VII.</a:t>
            </a:r>
            <a:r>
              <a:rPr lang="ru-RU" dirty="0" smtClean="0"/>
              <a:t> Постановка вопросов к предложению с опорой на предметные картинки или символы, их заменяющие.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02" name="Picture 2" descr="&amp;Scy;&amp;kcy;&amp;acy;&amp;chcy;&amp;acy;&amp;tcy;&amp;softcy; &amp;icy;&amp;zcy;&amp;ocy;&amp;bcy;&amp;rcy;&amp;acy;&amp;zhcy;&amp;iecy;&amp;ncy;&amp;icy;&amp;iecy; #45183 - DesktopVenue - &amp;Ocy;&amp;bcy;&amp;ocy;&amp;icy; &amp;dcy;&amp;lcy;&amp;yacy; &amp;rcy;&amp;acy;&amp;bcy;&amp;ocy;&amp;chcy;&amp;iecy;&amp;gcy;&amp;ocy; &amp;scy;&amp;t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3009900" cy="2257425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4267200" y="4191000"/>
            <a:ext cx="15118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4" name="Picture 4" descr="&amp;Kcy;&amp;acy;&amp;kcy; &amp;icy;&amp;zcy;&amp;bcy;&amp;acy;&amp;vcy;&amp;icy;&amp;tcy;&amp;softcy;&amp;scy;&amp;yacy; &amp;ocy;&amp;tcy; &amp;mcy;&amp;ycy;&amp;shcy;&amp;iecy;&amp;jcy; &amp;dcy;&amp;ocy;&amp;m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962400"/>
            <a:ext cx="1143000" cy="846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/>
          <a:lstStyle/>
          <a:p>
            <a:pPr algn="ctr"/>
            <a:r>
              <a:rPr lang="ru-RU" sz="2800" dirty="0" smtClean="0"/>
              <a:t>Обучение</a:t>
            </a:r>
            <a:r>
              <a:rPr lang="ru-RU" dirty="0" smtClean="0"/>
              <a:t> </a:t>
            </a:r>
            <a:r>
              <a:rPr lang="ru-RU" sz="2800" dirty="0" smtClean="0"/>
              <a:t>постановке вопросов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3752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VIII.</a:t>
            </a:r>
            <a:r>
              <a:rPr lang="ru-RU" dirty="0" smtClean="0"/>
              <a:t> Работа по постановке вопросов к трем предложениям, связанным контекстом</a:t>
            </a:r>
            <a:endParaRPr lang="ru-RU" dirty="0"/>
          </a:p>
        </p:txBody>
      </p:sp>
      <p:pic>
        <p:nvPicPr>
          <p:cNvPr id="4" name="Picture 2" descr="&amp;Scy;&amp;kcy;&amp;acy;&amp;chcy;&amp;acy;&amp;tcy;&amp;softcy; &amp;icy;&amp;zcy;&amp;ocy;&amp;bcy;&amp;rcy;&amp;acy;&amp;zhcy;&amp;iecy;&amp;ncy;&amp;icy;&amp;iecy; #45183 - DesktopVenue - &amp;Ocy;&amp;bcy;&amp;ocy;&amp;icy; &amp;dcy;&amp;lcy;&amp;yacy; &amp;rcy;&amp;acy;&amp;bcy;&amp;ocy;&amp;chcy;&amp;iecy;&amp;gcy;&amp;ocy; &amp;scy;&amp;t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724150"/>
            <a:ext cx="1752600" cy="1314450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3276600" y="3200400"/>
            <a:ext cx="1143000" cy="4084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800600" y="3124200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226" name="Picture 2" descr="&amp;Mcy;&amp;iecy;&amp;g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667000"/>
            <a:ext cx="2032000" cy="1524000"/>
          </a:xfrm>
          <a:prstGeom prst="rect">
            <a:avLst/>
          </a:prstGeom>
          <a:noFill/>
        </p:spPr>
      </p:pic>
      <p:pic>
        <p:nvPicPr>
          <p:cNvPr id="9" name="Picture 4" descr="&amp;Kcy;&amp;acy;&amp;kcy; &amp;icy;&amp;zcy;&amp;bcy;&amp;acy;&amp;vcy;&amp;icy;&amp;tcy;&amp;softcy;&amp;scy;&amp;yacy; &amp;ocy;&amp;tcy; &amp;mcy;&amp;ycy;&amp;shcy;&amp;iecy;&amp;jcy; &amp;dcy;&amp;ocy;&amp;m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800600"/>
            <a:ext cx="720202" cy="533400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3276600" y="4648200"/>
            <a:ext cx="1143000" cy="4084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876800" y="4648200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&amp;Scy;&amp;kcy;&amp;acy;&amp;chcy;&amp;acy;&amp;tcy;&amp;softcy; &amp;icy;&amp;zcy;&amp;ocy;&amp;bcy;&amp;rcy;&amp;acy;&amp;zhcy;&amp;iecy;&amp;ncy;&amp;icy;&amp;iecy; #45183 - DesktopVenue - &amp;Ocy;&amp;bcy;&amp;ocy;&amp;icy; &amp;dcy;&amp;lcy;&amp;yacy; &amp;rcy;&amp;acy;&amp;bcy;&amp;ocy;&amp;chcy;&amp;iecy;&amp;gcy;&amp;ocy; &amp;scy;&amp;t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543550"/>
            <a:ext cx="1752600" cy="1314450"/>
          </a:xfrm>
          <a:prstGeom prst="rect">
            <a:avLst/>
          </a:prstGeom>
          <a:noFill/>
        </p:spPr>
      </p:pic>
      <p:sp>
        <p:nvSpPr>
          <p:cNvPr id="13" name="Стрелка вправо 12"/>
          <p:cNvSpPr/>
          <p:nvPr/>
        </p:nvSpPr>
        <p:spPr>
          <a:xfrm>
            <a:off x="3352800" y="5715000"/>
            <a:ext cx="1143000" cy="4084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&amp;Kcy;&amp;acy;&amp;kcy; &amp;icy;&amp;zcy;&amp;bcy;&amp;acy;&amp;vcy;&amp;icy;&amp;tcy;&amp;softcy;&amp;scy;&amp;yacy; &amp;ocy;&amp;tcy; &amp;mcy;&amp;ycy;&amp;shcy;&amp;iecy;&amp;jcy; &amp;dcy;&amp;ocy;&amp;m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791200"/>
            <a:ext cx="720202" cy="533400"/>
          </a:xfrm>
          <a:prstGeom prst="rect">
            <a:avLst/>
          </a:prstGeom>
          <a:noFill/>
        </p:spPr>
      </p:pic>
      <p:pic>
        <p:nvPicPr>
          <p:cNvPr id="52228" name="Picture 4" descr="Novate.RU - &amp;scy;&amp;tcy;&amp;rcy;&amp;acy;&amp;ncy;&amp;icy;&amp;tscy;&amp;acy; 265: &amp;Dcy;&amp;icy;&amp;zcy;&amp;acy;&amp;jcy;&amp;ncy; &amp;icy;&amp;ncy;&amp;tcy;&amp;iecy;&amp;rcy;&amp;softcy;&amp;iecy;&amp;rcy;&amp;acy; &amp;icy; &amp;acy;&amp;rcy;&amp;khcy;&amp;icy;&amp;tcy;&amp;iecy;&amp;kcy;&amp;tcy;&amp;ucy;&amp;rcy;&amp;acy;, &amp;pcy;&amp;rcy;&amp;ocy;&amp;mcy;&amp;ycy;&amp;shcy;&amp;lcy;&amp;iecy;&amp;ncy;&amp;ncy;&amp;ycy;&amp;jcy; &amp;dcy;&amp;icy;&amp;zcy;&amp;acy;&amp;jcy;&amp;ncy;, &amp;gcy;&amp;rcy;&amp;acy;&amp;fcy;&amp;icy;&amp;chcy;&amp;iecy;&amp;scy;&amp;kcy;&amp;icy;&amp;jcy; &amp;icy; &amp;kcy;&amp;ocy;&amp;mcy;&amp;pcy;&amp;softcy;&amp;yucy;&amp;tcy;&amp;iecy;&amp;rcy;&amp;ncy;&amp;ycy;&amp;jcy; &amp;dcy;&amp;icy;&amp;zcy;&amp;acy;&amp;jcy;&amp;ncy;. &amp;Pcy;&amp;rcy;&amp;icy;&amp;mcy;&amp;iecy;&amp;rcy;&amp;ycy; &amp;dcy;&amp;icy;&amp;zcy;&amp;acy;&amp;jcy;&amp;n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962400"/>
            <a:ext cx="2258568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C2ABE67-1C15-44FF-90E5-C0FFA7FC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13" t="2793" r="22824" b="8038"/>
          <a:stretch/>
        </p:blipFill>
        <p:spPr>
          <a:xfrm>
            <a:off x="5029199" y="2926039"/>
            <a:ext cx="3771693" cy="3550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85800" y="457200"/>
            <a:ext cx="75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Работая над формированием и совершенствованием монологической речи, в работе также использовали модели, так как монологическая речь детей с ограниченными возможностями здоровья характеризуется пропуском смысловых звеньев, нарушением логической последовательности повествования, длительными паузами, большим числом ошибок в построении предложений</a:t>
            </a:r>
            <a:endParaRPr lang="ru-RU" sz="2000"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50E9E23-953E-4CE4-9749-2FD42EFB30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89"/>
          <a:stretch/>
        </p:blipFill>
        <p:spPr>
          <a:xfrm>
            <a:off x="268941" y="3276600"/>
            <a:ext cx="3845859" cy="2514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7565785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ru-RU" dirty="0" smtClean="0"/>
              <a:t>Составление рассказов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7467600" cy="4873625"/>
          </a:xfrm>
        </p:spPr>
        <p:txBody>
          <a:bodyPr/>
          <a:lstStyle/>
          <a:p>
            <a:r>
              <a:rPr lang="ru-RU" dirty="0" smtClean="0"/>
              <a:t>Следующий этап – это работа над умением составлять рассказы. На данном этапе использовали модели, включающие опорные стилизованные картинки, соответствующие основным частям рассказа.</a:t>
            </a:r>
          </a:p>
          <a:p>
            <a:endParaRPr lang="ru-RU" dirty="0"/>
          </a:p>
        </p:txBody>
      </p:sp>
      <p:pic>
        <p:nvPicPr>
          <p:cNvPr id="5" name="Picture 3" descr="C:\Users\Денис\Documents\лф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368552"/>
            <a:ext cx="3852885" cy="3175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Денис\Documents\лф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657600"/>
            <a:ext cx="2714644" cy="2770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1692</TotalTime>
  <Words>442</Words>
  <Application>Microsoft Office PowerPoint</Application>
  <PresentationFormat>Экран (4:3)</PresentationFormat>
  <Paragraphs>57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Развитие связной речи дошкольников методом наглядного моделирования</vt:lpstr>
      <vt:lpstr>определение</vt:lpstr>
      <vt:lpstr>            Целесообразность </vt:lpstr>
      <vt:lpstr>цель</vt:lpstr>
      <vt:lpstr>задачи</vt:lpstr>
      <vt:lpstr>Обучение постановке вопросов</vt:lpstr>
      <vt:lpstr>Обучение постановке вопросов</vt:lpstr>
      <vt:lpstr>Слайд 8</vt:lpstr>
      <vt:lpstr>Составление рассказов</vt:lpstr>
      <vt:lpstr>Формирование связной речи по предметно-графическому плану В.К.Воробьевой  </vt:lpstr>
      <vt:lpstr>Слайд 11</vt:lpstr>
      <vt:lpstr>Слайд 12</vt:lpstr>
      <vt:lpstr>Слайд 13</vt:lpstr>
      <vt:lpstr>Сенсорно-графические схемы Воробьевой В.К.</vt:lpstr>
      <vt:lpstr>Обучение составлению описательных и сравнительных рассказов</vt:lpstr>
      <vt:lpstr>Предметно-схематичные модели Ткаченко Т.А.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119</cp:revision>
  <dcterms:modified xsi:type="dcterms:W3CDTF">2022-02-04T09:20:14Z</dcterms:modified>
</cp:coreProperties>
</file>