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2" r:id="rId12"/>
    <p:sldId id="273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4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5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6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0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0" r:id="rId6"/>
    <p:sldLayoutId id="2147483736" r:id="rId7"/>
    <p:sldLayoutId id="2147483737" r:id="rId8"/>
    <p:sldLayoutId id="2147483738" r:id="rId9"/>
    <p:sldLayoutId id="2147483739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50ds.ru/vospitatel/3913-konspekt-zanyatiya-po-teme-beseda-o-nashem-okruge.html&amp;sa=D&amp;ust=1588615489204000" TargetMode="External"/><Relationship Id="rId2" Type="http://schemas.openxmlformats.org/officeDocument/2006/relationships/hyperlink" Target="https://www.google.com/url?q=http://50ds.ru/vospitatel/4357-konspekt-otkrytogo-zanyatiya--applikatsiya-vitaminnaya-korzina.html&amp;sa=D&amp;ust=158861548920300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Цветной сброс воды">
            <a:extLst>
              <a:ext uri="{FF2B5EF4-FFF2-40B4-BE49-F238E27FC236}">
                <a16:creationId xmlns:a16="http://schemas.microsoft.com/office/drawing/2014/main" id="{6B0374B7-F3B1-67D6-B3E6-889B6C6BE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0" r="-1" b="1168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FF8ED-FF26-6274-D994-2C6318F5E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086" y="839723"/>
            <a:ext cx="9994373" cy="2170350"/>
          </a:xfrm>
        </p:spPr>
        <p:txBody>
          <a:bodyPr anchor="t">
            <a:normAutofit/>
          </a:bodyPr>
          <a:lstStyle/>
          <a:p>
            <a:r>
              <a:rPr lang="ru-RU" b="1" i="0" dirty="0">
                <a:solidFill>
                  <a:srgbClr val="347919"/>
                </a:solidFill>
                <a:effectLst/>
                <a:latin typeface="Verdana" panose="020B0604030504040204" pitchFamily="34" charset="0"/>
              </a:rPr>
              <a:t>«Овощи и фрукты - полезные продукты»</a:t>
            </a:r>
            <a:endParaRPr lang="ru-RU" dirty="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628C6-BF5C-D588-BE35-4ED3905E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Пальчиковая гимнастика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4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Компот»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63250-B6C7-1820-7DCE-3C612FEF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79257"/>
            <a:ext cx="3341802" cy="3097705"/>
          </a:xfrm>
        </p:spPr>
        <p:txBody>
          <a:bodyPr/>
          <a:lstStyle/>
          <a:p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Будем мы варить компот,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Фруктов нужно много, вот: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Будем яблоки крошить,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Грушу будем мы рубить.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Отожмем лимонный сок,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Слив положим и песок.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Варим-варим мы компот.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Угостим честной народ.</a:t>
            </a:r>
            <a:endParaRPr lang="ru-RU" dirty="0"/>
          </a:p>
        </p:txBody>
      </p:sp>
      <p:pic>
        <p:nvPicPr>
          <p:cNvPr id="5" name="Рисунок 4" descr="Изображение выглядит как яблоко, внутренний, фрукт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FCE17906-0BE7-4F4A-E086-25BD0E3FA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31" y="1470573"/>
            <a:ext cx="1828800" cy="18288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уша, фрукт, внутренний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EBC2CECF-B335-84FA-4146-D82E7AA4E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82" y="1470573"/>
            <a:ext cx="1587488" cy="18288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фрукт&#10;&#10;Автоматически созданное описание">
            <a:extLst>
              <a:ext uri="{FF2B5EF4-FFF2-40B4-BE49-F238E27FC236}">
                <a16:creationId xmlns:a16="http://schemas.microsoft.com/office/drawing/2014/main" id="{D6E23E6A-25B2-5BCD-BCC6-011CC0A08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78" y="1470573"/>
            <a:ext cx="2495550" cy="18288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0B71FCA-BE35-D562-4452-FCA88EBAA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29" y="1470574"/>
            <a:ext cx="2436471" cy="18288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ахар&#10;&#10;Автоматически созданное описание">
            <a:extLst>
              <a:ext uri="{FF2B5EF4-FFF2-40B4-BE49-F238E27FC236}">
                <a16:creationId xmlns:a16="http://schemas.microsoft.com/office/drawing/2014/main" id="{2795399E-8EEB-B2DC-4E79-3F92310BC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00" y="1470574"/>
            <a:ext cx="2892348" cy="18288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19EF870-DE0E-62E9-FE03-C2A196B3B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92" y="3299373"/>
            <a:ext cx="4468848" cy="28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864114-E2ED-461B-CD10-11898FFD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33425"/>
            <a:ext cx="7620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3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77417-BFAC-9D94-73C7-4D7962F0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84110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Выучим стишок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C15456-9725-AB20-7229-8754A89FA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93" y="1321859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3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392F6-2C0B-42DA-8D02-002C49B5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лишнее</a:t>
            </a:r>
          </a:p>
        </p:txBody>
      </p:sp>
      <p:pic>
        <p:nvPicPr>
          <p:cNvPr id="4" name="Рисунок 3" descr="Изображение выглядит как фрукт, зеленый, другой, овощ&#10;&#10;Автоматически созданное описание">
            <a:extLst>
              <a:ext uri="{FF2B5EF4-FFF2-40B4-BE49-F238E27FC236}">
                <a16:creationId xmlns:a16="http://schemas.microsoft.com/office/drawing/2014/main" id="{F9F28176-1107-E027-2115-A2FB18662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1980997"/>
            <a:ext cx="47148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1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DA122-328B-88F2-2C40-A7C89AC9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лишнее</a:t>
            </a:r>
            <a:endParaRPr lang="ru-RU" dirty="0"/>
          </a:p>
        </p:txBody>
      </p:sp>
      <p:pic>
        <p:nvPicPr>
          <p:cNvPr id="4" name="Рисунок 3" descr="Изображение выглядит как овощ, оранжевый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6FA22BB4-C517-A58C-D7E9-047C581B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1905884"/>
            <a:ext cx="47148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4B844-136D-9BE0-1B74-B13B1146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лишнее</a:t>
            </a:r>
            <a:endParaRPr lang="ru-RU" dirty="0"/>
          </a:p>
        </p:txBody>
      </p:sp>
      <p:pic>
        <p:nvPicPr>
          <p:cNvPr id="4" name="Рисунок 3" descr="Изображение выглядит как внутренний, фрукт, апельсины, овощ&#10;&#10;Автоматически созданное описание">
            <a:extLst>
              <a:ext uri="{FF2B5EF4-FFF2-40B4-BE49-F238E27FC236}">
                <a16:creationId xmlns:a16="http://schemas.microsoft.com/office/drawing/2014/main" id="{C4C025B0-4BDC-7B3D-FADC-AED498A36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77" y="2000152"/>
            <a:ext cx="47148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1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678B7-4B46-6906-DDD0-2C33DE83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лишнее</a:t>
            </a:r>
            <a:endParaRPr lang="ru-RU" dirty="0"/>
          </a:p>
        </p:txBody>
      </p:sp>
      <p:pic>
        <p:nvPicPr>
          <p:cNvPr id="4" name="Рисунок 3" descr="Изображение выглядит как фрукт, внутренний, другой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06905217-1C23-96F2-0DFC-EB270FE25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2009579"/>
            <a:ext cx="47148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0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02DEF-CC13-4386-0A34-076DE3F9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лишнее</a:t>
            </a:r>
            <a:endParaRPr lang="ru-RU" dirty="0"/>
          </a:p>
        </p:txBody>
      </p:sp>
      <p:pic>
        <p:nvPicPr>
          <p:cNvPr id="4" name="Рисунок 3" descr="Изображение выглядит как фрукт, внутренний, зеленый, груша&#10;&#10;Автоматически созданное описание">
            <a:extLst>
              <a:ext uri="{FF2B5EF4-FFF2-40B4-BE49-F238E27FC236}">
                <a16:creationId xmlns:a16="http://schemas.microsoft.com/office/drawing/2014/main" id="{C7666356-B437-DD1A-7063-A607B923A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66" y="2258505"/>
            <a:ext cx="4025295" cy="40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667AB-8B72-C82F-1819-B29B08D4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854231"/>
          </a:xfrm>
        </p:spPr>
        <p:txBody>
          <a:bodyPr>
            <a:normAutofit fontScale="90000"/>
          </a:bodyPr>
          <a:lstStyle/>
          <a:p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Задачи: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 Образовательная: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Закреплять называния овощей и фруктов.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Учить детей отгадывать загадки описательного характера.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Познакомить с элементарной классификацией: 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овощи растут на грядке, в огороде, а фрукты на дереве.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Уточнить представления детей о  пользе овощей и фруктов для здоровья человека и входящих в их состав витаминах.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 Развивающая: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Развивать связную речь, умение работать в группе и отвечать на поставленные вопросы, высказывать своё мнение. 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 Воспитательная: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Воспитывать бережное отношение к своему здоровью, создать условия для формирования установки на здоровый образ жизни.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0D1D1D-6046-CD3C-E6A7-ED071C011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55802"/>
            <a:ext cx="9144000" cy="420199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Словарь: 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огород, грядка, овощи, фрукты, картофель, капуста, морковка, помидор, огурец, яблоко, груша, виноград, слива, вкусный, сладкий, сочный, мягкий, твердый, красный, зеленый, желтый, оранжевый, фиолетовый, коричневый.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Предметно-развивающая среда: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2"/>
              </a:rPr>
              <a:t>Корзина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с муляжами овощей и фруктов, кусочки натуральных овощей и фруктов на зубочистке, картинки «Огород», «Дерево» - на столах.  Дети сидят полукругом на ковре.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Предварительная работа: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Беседа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с детьми о пользе овощей и фруктов, рассматривание муляжей овощей и фруктов, лепка морковки, рисование огурца и помидора, разучивание песни «Огород», чтение стихотворений о фруктах и овощах: Ю.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Тувим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«Овощи», С. Михалков «Хозяйка однажды с базара пришла», «Репка»,  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К.И.Чуковский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«Обжорка», загадывание загадок об овощах и фруктах.     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8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0E3D8F-68CB-C474-18B8-EF128DA3F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779"/>
            <a:ext cx="2840610" cy="5872899"/>
          </a:xfrm>
        </p:spPr>
        <p:txBody>
          <a:bodyPr>
            <a:normAutofit fontScale="92500"/>
          </a:bodyPr>
          <a:lstStyle/>
          <a:p>
            <a:pPr algn="l"/>
            <a:r>
              <a:rPr lang="ru-RU" sz="2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на нашей грядке</a:t>
            </a:r>
            <a:endParaRPr lang="ru-RU" sz="22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Выросли загадки.</a:t>
            </a:r>
            <a:endParaRPr lang="ru-RU" sz="22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Сочные да крупные</a:t>
            </a:r>
            <a:endParaRPr lang="ru-RU" sz="22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Вот такие круглые.</a:t>
            </a:r>
            <a:endParaRPr lang="ru-RU" sz="22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Летом зеленеют,</a:t>
            </a:r>
            <a:endParaRPr lang="ru-RU" sz="22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Осенью краснеют </a:t>
            </a:r>
          </a:p>
          <a:p>
            <a:pPr algn="l"/>
            <a:endParaRPr lang="ru-RU" sz="22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2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Круглое, румяное,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растет на ветке.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Любят его  взрослые,</a:t>
            </a:r>
          </a:p>
          <a:p>
            <a:pPr algn="l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маленькие детки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41B0DE-2A09-3E7D-C709-F22A788A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1" t="3913" r="-460"/>
          <a:stretch/>
        </p:blipFill>
        <p:spPr>
          <a:xfrm>
            <a:off x="4675695" y="414779"/>
            <a:ext cx="2840610" cy="266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яблоко, внутренний, фрукт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2FD6D8E3-080B-1195-FD4E-BB8B21AFC3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600" y="2286000"/>
            <a:ext cx="3458504" cy="345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09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000">
        <p:fade/>
      </p:transition>
    </mc:Choice>
    <mc:Fallback>
      <p:transition spd="med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9">
            <a:extLst>
              <a:ext uri="{FF2B5EF4-FFF2-40B4-BE49-F238E27FC236}">
                <a16:creationId xmlns:a16="http://schemas.microsoft.com/office/drawing/2014/main" id="{A6E1BA79-2601-4B84-B06B-C190DD3B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ight Triangle 1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15">
            <a:extLst>
              <a:ext uri="{FF2B5EF4-FFF2-40B4-BE49-F238E27FC236}">
                <a16:creationId xmlns:a16="http://schemas.microsoft.com/office/drawing/2014/main" id="{F1706A98-4A44-4A24-94AF-D17D535C5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18A8B9-3B54-43A9-DC61-BA83A1A81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457200"/>
            <a:ext cx="4110503" cy="5791196"/>
          </a:xfrm>
        </p:spPr>
        <p:txBody>
          <a:bodyPr anchor="b"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Сидит дед, во сто шуб одет,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его раздевает,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слезы проливает. </a:t>
            </a:r>
          </a:p>
          <a:p>
            <a:pPr algn="l"/>
            <a:endParaRPr lang="ru-RU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длинный и зеленый, вкусен я соленый,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Вкусен и сырой. Кто же я такой?  </a:t>
            </a:r>
          </a:p>
          <a:p>
            <a:pPr algn="l">
              <a:lnSpc>
                <a:spcPct val="100000"/>
              </a:lnSpc>
            </a:pPr>
            <a:endParaRPr lang="ru-RU" dirty="0"/>
          </a:p>
        </p:txBody>
      </p:sp>
      <p:pic>
        <p:nvPicPr>
          <p:cNvPr id="6" name="Рисунок 5" descr="Изображение выглядит как лук, овощ&#10;&#10;Автоматически созданное описание">
            <a:extLst>
              <a:ext uri="{FF2B5EF4-FFF2-40B4-BE49-F238E27FC236}">
                <a16:creationId xmlns:a16="http://schemas.microsoft.com/office/drawing/2014/main" id="{DB3661EB-25C5-6501-08DB-115FA24B2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178" y="324999"/>
            <a:ext cx="3524928" cy="35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фрукт, огурец&#10;&#10;Автоматически созданное описание">
            <a:extLst>
              <a:ext uri="{FF2B5EF4-FFF2-40B4-BE49-F238E27FC236}">
                <a16:creationId xmlns:a16="http://schemas.microsoft.com/office/drawing/2014/main" id="{621339BA-588C-FF99-C84D-04382DCE1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11470" r="6083" b="14329"/>
          <a:stretch/>
        </p:blipFill>
        <p:spPr>
          <a:xfrm>
            <a:off x="7018819" y="4518288"/>
            <a:ext cx="3668554" cy="233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72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E1BA79-2601-4B84-B06B-C190DD3B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F1706A98-4A44-4A24-94AF-D17D535C5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429D5-F249-44B5-3CD1-A12C3EB54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401840"/>
            <a:ext cx="3013184" cy="5513487"/>
          </a:xfrm>
        </p:spPr>
        <p:txBody>
          <a:bodyPr anchor="b"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Красна девица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Сидит в темнице,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А коса на улице.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Этот фрукт на вкус хорош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И на лампочку похож. </a:t>
            </a:r>
          </a:p>
          <a:p>
            <a:pPr algn="l"/>
            <a:endParaRPr lang="ru-RU" dirty="0"/>
          </a:p>
        </p:txBody>
      </p:sp>
      <p:pic>
        <p:nvPicPr>
          <p:cNvPr id="7" name="Рисунок 6" descr="Изображение выглядит как морковь, овощ&#10;&#10;Автоматически созданное описание">
            <a:extLst>
              <a:ext uri="{FF2B5EF4-FFF2-40B4-BE49-F238E27FC236}">
                <a16:creationId xmlns:a16="http://schemas.microsoft.com/office/drawing/2014/main" id="{BA3A7C7D-776F-3A27-7333-0BB091EC7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28" y="372204"/>
            <a:ext cx="3295167" cy="255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груша, фрукт, внутренний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D114477C-EDBB-F9A8-50F1-B21ACC811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r="-3" b="-3"/>
          <a:stretch/>
        </p:blipFill>
        <p:spPr>
          <a:xfrm>
            <a:off x="7566859" y="2400476"/>
            <a:ext cx="4171999" cy="41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21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6E1BA79-2601-4B84-B06B-C190DD3B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Document 56">
            <a:extLst>
              <a:ext uri="{FF2B5EF4-FFF2-40B4-BE49-F238E27FC236}">
                <a16:creationId xmlns:a16="http://schemas.microsoft.com/office/drawing/2014/main" id="{F1706A98-4A44-4A24-94AF-D17D535C5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6D3EAD-CA20-27EA-61E3-C50027120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3111065" cy="5085052"/>
          </a:xfrm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Семьдесят одёжек,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все без застёжек.</a:t>
            </a:r>
            <a:r>
              <a:rPr lang="ru-RU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Кто любит щи -</a:t>
            </a:r>
            <a:b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Ее в щах ищи. 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600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Крупных ягод гроздь большая</a:t>
            </a:r>
            <a:br>
              <a:rPr lang="ru-RU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Сладким соком угощает.</a:t>
            </a:r>
            <a:br>
              <a:rPr lang="ru-RU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Подарил нам летний сад</a:t>
            </a:r>
            <a:br>
              <a:rPr lang="ru-RU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Ароматный</a:t>
            </a:r>
            <a:endParaRPr lang="ru-RU" sz="1300" dirty="0"/>
          </a:p>
        </p:txBody>
      </p:sp>
      <p:pic>
        <p:nvPicPr>
          <p:cNvPr id="6" name="Рисунок 5" descr="Изображение выглядит как овощ, капуста, зеленый, свежий&#10;&#10;Автоматически созданное описание">
            <a:extLst>
              <a:ext uri="{FF2B5EF4-FFF2-40B4-BE49-F238E27FC236}">
                <a16:creationId xmlns:a16="http://schemas.microsoft.com/office/drawing/2014/main" id="{15234F3D-1C6F-C3CB-68F0-3AB315ED9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t="19022" r="25802" b="18991"/>
          <a:stretch/>
        </p:blipFill>
        <p:spPr>
          <a:xfrm>
            <a:off x="3500593" y="339457"/>
            <a:ext cx="3855428" cy="361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виноград, фрукт, внутренний, упорядочено&#10;&#10;Автоматически созданное описание">
            <a:extLst>
              <a:ext uri="{FF2B5EF4-FFF2-40B4-BE49-F238E27FC236}">
                <a16:creationId xmlns:a16="http://schemas.microsoft.com/office/drawing/2014/main" id="{D32BC96A-685D-32D7-AA8A-3D0AE15F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07" y="4259547"/>
            <a:ext cx="400050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6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E1BA79-2601-4B84-B06B-C190DD3B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F1706A98-4A44-4A24-94AF-D17D535C5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0454F-CFC7-E401-1DB9-C3A9E962F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2954226"/>
            <a:ext cx="5380226" cy="2232199"/>
          </a:xfrm>
        </p:spPr>
        <p:txBody>
          <a:bodyPr anchor="t"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словом</a:t>
            </a:r>
          </a:p>
        </p:txBody>
      </p:sp>
      <p:pic>
        <p:nvPicPr>
          <p:cNvPr id="7" name="Рисунок 6" descr="Изображение выглядит как еда, фрукт, тарелка, упорядочено&#10;&#10;Автоматически созданное описание">
            <a:extLst>
              <a:ext uri="{FF2B5EF4-FFF2-40B4-BE49-F238E27FC236}">
                <a16:creationId xmlns:a16="http://schemas.microsoft.com/office/drawing/2014/main" id="{2B6E6433-A54B-9EB0-BFD6-D154A27EF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8" r="25142"/>
          <a:stretch/>
        </p:blipFill>
        <p:spPr>
          <a:xfrm>
            <a:off x="6025896" y="457200"/>
            <a:ext cx="5879592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72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7B73489-D0E4-4C8B-884B-43A00CCD3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5CB8B7-07C3-7D63-2589-259C0099D5C9}"/>
              </a:ext>
            </a:extLst>
          </p:cNvPr>
          <p:cNvSpPr txBox="1"/>
          <p:nvPr/>
        </p:nvSpPr>
        <p:spPr>
          <a:xfrm>
            <a:off x="457200" y="3264832"/>
            <a:ext cx="4952999" cy="300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Назови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одним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словом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Flowchart: Document 115">
            <a:extLst>
              <a:ext uri="{FF2B5EF4-FFF2-40B4-BE49-F238E27FC236}">
                <a16:creationId xmlns:a16="http://schemas.microsoft.com/office/drawing/2014/main" id="{A890253F-325A-4AC7-AF5F-06FB890E8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Изображение выглядит как еда, внутренний, овощ,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933F247B-872B-91C4-9A81-733D913AA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r="16202" b="1"/>
          <a:stretch/>
        </p:blipFill>
        <p:spPr>
          <a:xfrm>
            <a:off x="5556869" y="457200"/>
            <a:ext cx="6348619" cy="5879592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1403506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RightStep">
      <a:dk1>
        <a:srgbClr val="000000"/>
      </a:dk1>
      <a:lt1>
        <a:srgbClr val="FFFFFF"/>
      </a:lt1>
      <a:dk2>
        <a:srgbClr val="242A41"/>
      </a:dk2>
      <a:lt2>
        <a:srgbClr val="E8E2E7"/>
      </a:lt2>
      <a:accent1>
        <a:srgbClr val="44B557"/>
      </a:accent1>
      <a:accent2>
        <a:srgbClr val="47B386"/>
      </a:accent2>
      <a:accent3>
        <a:srgbClr val="50AFB0"/>
      </a:accent3>
      <a:accent4>
        <a:srgbClr val="59A7E0"/>
      </a:accent4>
      <a:accent5>
        <a:srgbClr val="7789E5"/>
      </a:accent5>
      <a:accent6>
        <a:srgbClr val="7B59E0"/>
      </a:accent6>
      <a:hlink>
        <a:srgbClr val="AE69A2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63</TotalTime>
  <Words>466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Calibri</vt:lpstr>
      <vt:lpstr>Posterama</vt:lpstr>
      <vt:lpstr>Times New Roman</vt:lpstr>
      <vt:lpstr>Verdana</vt:lpstr>
      <vt:lpstr>SineVTI</vt:lpstr>
      <vt:lpstr>«Овощи и фрукты - полезные продукты»</vt:lpstr>
      <vt:lpstr>Задачи: - Образовательная:  Закреплять называния овощей и фруктов. Учить детей отгадывать загадки описательного характера. Познакомить с элементарной классификацией: овощи растут на грядке, в огороде, а фрукты на дереве. Уточнить представления детей о  пользе овощей и фруктов для здоровья человека и входящих в их состав витаминах. - Развивающая: Развивать связную речь, умение работать в группе и отвечать на поставленные вопросы, высказывать своё мнение.  - Воспитательная: Воспитывать бережное отношение к своему здоровью, создать условия для формирования установки на здоровый образ жизни.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 однм словом</vt:lpstr>
      <vt:lpstr>Презентация PowerPoint</vt:lpstr>
      <vt:lpstr>Пальчиковая гимнастика «Компот»</vt:lpstr>
      <vt:lpstr>Презентация PowerPoint</vt:lpstr>
      <vt:lpstr>Выучим стишок</vt:lpstr>
      <vt:lpstr>Найди лишнее</vt:lpstr>
      <vt:lpstr>Найди лишнее</vt:lpstr>
      <vt:lpstr>Найди лишнее</vt:lpstr>
      <vt:lpstr>Найди лишнее</vt:lpstr>
      <vt:lpstr>Найди лишнее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«Овощи и фрукты - полезные продукты»</dc:title>
  <dc:creator>Солдатенко Кристина Анатольевна</dc:creator>
  <cp:lastModifiedBy>Солдатенко Кристина Анатольевна</cp:lastModifiedBy>
  <cp:revision>1</cp:revision>
  <dcterms:created xsi:type="dcterms:W3CDTF">2022-12-11T16:32:22Z</dcterms:created>
  <dcterms:modified xsi:type="dcterms:W3CDTF">2022-12-11T17:36:05Z</dcterms:modified>
</cp:coreProperties>
</file>